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6" r:id="rId11"/>
    <p:sldId id="267" r:id="rId12"/>
    <p:sldId id="26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476672"/>
            <a:ext cx="6083300" cy="14874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051720" y="2852936"/>
            <a:ext cx="519885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Výukový materiál zpracován v rámci projektu 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EU peníze školám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458112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Registrační číslo projektu: 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CZ.1.07/1.5.00/34.XXXX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547664" y="836712"/>
          <a:ext cx="5896610" cy="365760"/>
        </p:xfrm>
        <a:graphic>
          <a:graphicData uri="http://schemas.openxmlformats.org/drawingml/2006/table">
            <a:tbl>
              <a:tblPr/>
              <a:tblGrid>
                <a:gridCol w="940435"/>
                <a:gridCol w="1378585"/>
                <a:gridCol w="1350645"/>
                <a:gridCol w="2226945"/>
              </a:tblGrid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Šablona:         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III/2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č. materiálu: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VY_32_INOVACE_171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547664" y="1628800"/>
          <a:ext cx="5896610" cy="1097280"/>
        </p:xfrm>
        <a:graphic>
          <a:graphicData uri="http://schemas.openxmlformats.org/drawingml/2006/table">
            <a:tbl>
              <a:tblPr/>
              <a:tblGrid>
                <a:gridCol w="2987040"/>
                <a:gridCol w="290957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Jméno autora: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Mgr. Drozdová Barbora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Třída/ročník: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IV.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Datum vytvoření: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15.10.2012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47664" y="3284984"/>
          <a:ext cx="5897880" cy="3247771"/>
        </p:xfrm>
        <a:graphic>
          <a:graphicData uri="http://schemas.openxmlformats.org/drawingml/2006/table">
            <a:tbl>
              <a:tblPr/>
              <a:tblGrid>
                <a:gridCol w="2532380"/>
                <a:gridCol w="3365500"/>
              </a:tblGrid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Vzdělávací oblast: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Matematické vzdělávání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Tematická oblast: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Kombinatorika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Předmět: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Matematika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Výstižný popis způsobu využití, případně metodické pokyny: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vlastnosti kombinačních čísel a jejich </a:t>
                      </a:r>
                      <a:r>
                        <a:rPr lang="cs-CZ" sz="1600" dirty="0" smtClean="0">
                          <a:latin typeface="Arial"/>
                          <a:ea typeface="Times New Roman"/>
                          <a:cs typeface="Times New Roman"/>
                        </a:rPr>
                        <a:t>odvození, Pascalův trojúhelník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kombinační </a:t>
                      </a:r>
                      <a:r>
                        <a:rPr lang="cs-CZ" sz="1600" dirty="0" smtClean="0">
                          <a:latin typeface="Arial"/>
                          <a:ea typeface="Times New Roman"/>
                          <a:cs typeface="Times New Roman"/>
                        </a:rPr>
                        <a:t>čísla,</a:t>
                      </a:r>
                      <a:r>
                        <a:rPr lang="cs-CZ" sz="1600" baseline="0" dirty="0" smtClean="0">
                          <a:latin typeface="Arial"/>
                          <a:ea typeface="Times New Roman"/>
                          <a:cs typeface="Times New Roman"/>
                        </a:rPr>
                        <a:t> Pascalův trojúhelník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výukový list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509192"/>
            <a:ext cx="9036496" cy="3447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VLASTNOSTI KOMBINAČNÍCH ČÍSEL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4000" b="1" u="sng" dirty="0" smtClean="0">
              <a:latin typeface="Calibri" pitchFamily="34" charset="0"/>
              <a:ea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0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Kombinační číslo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0" y="2924944"/>
            <a:ext cx="878497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                                                                                                                                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jsme definovali pro</a:t>
            </a:r>
            <a:r>
              <a:rPr kumimoji="0" lang="cs-CZ" sz="4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 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všechna přirozená čísla </a:t>
            </a:r>
            <a:r>
              <a:rPr kumimoji="0" lang="cs-CZ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n, k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 taková, že </a:t>
            </a:r>
            <a:r>
              <a:rPr kumimoji="0" lang="cs-CZ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n ≥ k.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07904" y="2636912"/>
            <a:ext cx="745435" cy="1080120"/>
          </a:xfrm>
          <a:prstGeom prst="rect">
            <a:avLst/>
          </a:prstGeom>
          <a:noFill/>
        </p:spPr>
      </p:pic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5013176"/>
            <a:ext cx="9144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Je-li </a:t>
            </a:r>
            <a:r>
              <a:rPr kumimoji="0" lang="cs-CZ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n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 libovolné přirozené číslo a </a:t>
            </a:r>
            <a:r>
              <a:rPr kumimoji="0" lang="cs-CZ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k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 = 0, platí: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58416" cy="589066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a)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b)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c)</a:t>
            </a:r>
            <a:endParaRPr lang="cs-CZ" dirty="0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03648" y="404664"/>
            <a:ext cx="3990975" cy="1476375"/>
          </a:xfrm>
          <a:prstGeom prst="rect">
            <a:avLst/>
          </a:prstGeom>
          <a:noFill/>
        </p:spPr>
      </p:pic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5656" y="2420888"/>
            <a:ext cx="3990975" cy="1476375"/>
          </a:xfrm>
          <a:prstGeom prst="rect">
            <a:avLst/>
          </a:prstGeom>
          <a:noFill/>
        </p:spPr>
      </p:pic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5656" y="4941168"/>
            <a:ext cx="5010150" cy="15811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07504" y="1124744"/>
            <a:ext cx="9036496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Pro všechna přirozená čísla </a:t>
            </a:r>
            <a:r>
              <a:rPr kumimoji="0" lang="cs-CZ" sz="4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n, k</a:t>
            </a: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taková, že </a:t>
            </a:r>
            <a:r>
              <a:rPr kumimoji="0" lang="cs-CZ" sz="4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 ≥ k </a:t>
            </a:r>
            <a:r>
              <a:rPr kumimoji="0" lang="cs-CZ" sz="44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platí: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4400" dirty="0" smtClean="0">
              <a:latin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Times New Roman" pitchFamily="18" charset="0"/>
              </a:rPr>
              <a:t>d)</a:t>
            </a:r>
            <a:endParaRPr kumimoji="0" lang="cs-CZ" sz="44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59632" y="2996952"/>
            <a:ext cx="3714750" cy="13525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7544" y="2780928"/>
            <a:ext cx="8064896" cy="2508221"/>
          </a:xfrm>
          <a:prstGeom prst="rect">
            <a:avLst/>
          </a:prstGeom>
          <a:noFill/>
        </p:spPr>
      </p:pic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67544" y="836712"/>
            <a:ext cx="4032448" cy="1143000"/>
          </a:xfrm>
        </p:spPr>
        <p:txBody>
          <a:bodyPr>
            <a:noAutofit/>
          </a:bodyPr>
          <a:lstStyle/>
          <a:p>
            <a:pPr algn="l"/>
            <a:r>
              <a:rPr lang="cs-CZ" sz="6000" i="1" u="sng" dirty="0" smtClean="0"/>
              <a:t>Odvození:</a:t>
            </a:r>
            <a:endParaRPr lang="cs-CZ" sz="6000" i="1" u="sng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107504" y="548680"/>
            <a:ext cx="9036496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Pro všechna přirozená čísla </a:t>
            </a:r>
            <a:r>
              <a:rPr kumimoji="0" lang="cs-CZ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n, k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taková, že </a:t>
            </a:r>
            <a:r>
              <a:rPr kumimoji="0" lang="cs-CZ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 ≥ k+1 </a:t>
            </a:r>
            <a:r>
              <a:rPr kumimoji="0" lang="cs-CZ" sz="40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platí: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40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0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Times New Roman" pitchFamily="18" charset="0"/>
              </a:rPr>
              <a:t>e)</a:t>
            </a:r>
            <a:endParaRPr kumimoji="0" lang="cs-CZ" sz="40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43608" y="2420888"/>
            <a:ext cx="7310378" cy="1668870"/>
          </a:xfrm>
          <a:prstGeom prst="rect">
            <a:avLst/>
          </a:prstGeom>
          <a:noFill/>
        </p:spPr>
      </p:pic>
      <p:sp>
        <p:nvSpPr>
          <p:cNvPr id="7" name="Nadpis 6"/>
          <p:cNvSpPr txBox="1">
            <a:spLocks/>
          </p:cNvSpPr>
          <p:nvPr/>
        </p:nvSpPr>
        <p:spPr>
          <a:xfrm>
            <a:off x="323528" y="4941168"/>
            <a:ext cx="4032448" cy="11430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6000" b="0" i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Odvození:</a:t>
            </a:r>
            <a:endParaRPr kumimoji="0" lang="cs-CZ" sz="6000" b="0" i="1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504" y="0"/>
            <a:ext cx="9396536" cy="67413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107504" y="476672"/>
            <a:ext cx="884415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Pro všechna celá nezáporná čísla </a:t>
            </a:r>
            <a:r>
              <a:rPr kumimoji="0" lang="cs-CZ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k,j  </a:t>
            </a:r>
            <a:r>
              <a:rPr kumimoji="0" lang="cs-CZ" sz="40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platí: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4000" dirty="0" smtClean="0">
              <a:latin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Times New Roman" pitchFamily="18" charset="0"/>
              </a:rPr>
              <a:t>f)</a:t>
            </a:r>
            <a:endParaRPr kumimoji="0" lang="cs-CZ" sz="40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520" y="3645024"/>
            <a:ext cx="10586666" cy="2448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79512" y="116632"/>
            <a:ext cx="871195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PASCALŮV TROJÚHELNÍK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4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-ilustrujeme na něm vlastnosti kombinačních čísel</a:t>
            </a: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2420888"/>
            <a:ext cx="3857625" cy="619125"/>
          </a:xfrm>
          <a:prstGeom prst="rect">
            <a:avLst/>
          </a:prstGeom>
          <a:noFill/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536" y="2996952"/>
            <a:ext cx="4181475" cy="619125"/>
          </a:xfrm>
          <a:prstGeom prst="rect">
            <a:avLst/>
          </a:prstGeom>
          <a:noFill/>
        </p:spPr>
      </p:pic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536" y="3573016"/>
            <a:ext cx="4562475" cy="619125"/>
          </a:xfrm>
          <a:prstGeom prst="rect">
            <a:avLst/>
          </a:prstGeom>
          <a:noFill/>
        </p:spPr>
      </p:pic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536" y="4221088"/>
            <a:ext cx="4933950" cy="619125"/>
          </a:xfrm>
          <a:prstGeom prst="rect">
            <a:avLst/>
          </a:prstGeom>
          <a:noFill/>
        </p:spPr>
      </p:pic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536" y="4869160"/>
            <a:ext cx="5314950" cy="619125"/>
          </a:xfrm>
          <a:prstGeom prst="rect">
            <a:avLst/>
          </a:prstGeom>
          <a:noFill/>
        </p:spPr>
      </p:pic>
      <p:sp>
        <p:nvSpPr>
          <p:cNvPr id="2063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520" y="6165304"/>
            <a:ext cx="7153275" cy="561975"/>
          </a:xfrm>
          <a:prstGeom prst="rect">
            <a:avLst/>
          </a:prstGeom>
          <a:noFill/>
        </p:spPr>
      </p:pic>
      <p:sp>
        <p:nvSpPr>
          <p:cNvPr id="2064" name="Rectangle 16"/>
          <p:cNvSpPr>
            <a:spLocks noChangeArrowheads="1"/>
          </p:cNvSpPr>
          <p:nvPr/>
        </p:nvSpPr>
        <p:spPr bwMode="auto">
          <a:xfrm>
            <a:off x="2627784" y="5733256"/>
            <a:ext cx="291581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. . . . . . . . . . . . . . . . . . . . . . . . . . . . . . . . . . . .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332656"/>
            <a:ext cx="91440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jestliže kombinační čísla v tomto schématu vyčíslíme, dostaneme Pascalův trojúhelník ve tvaru: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755576" y="2489121"/>
            <a:ext cx="6623720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1</a:t>
            </a:r>
            <a:endParaRPr kumimoji="0" lang="cs-CZ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1       </a:t>
            </a:r>
            <a:r>
              <a:rPr kumimoji="0" lang="cs-CZ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</a:t>
            </a:r>
            <a:endParaRPr kumimoji="0" lang="cs-CZ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</a:t>
            </a: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</a:t>
            </a:r>
            <a:endParaRPr kumimoji="0" lang="cs-CZ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                                                             1         2          1</a:t>
            </a:r>
            <a:endParaRPr kumimoji="0" lang="cs-CZ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sym typeface="Wingdings" pitchFamily="2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                                                                </a:t>
            </a: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</a:t>
            </a: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</a:t>
            </a:r>
            <a:endParaRPr kumimoji="0" lang="cs-CZ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                                                     1           3          </a:t>
            </a:r>
            <a:r>
              <a:rPr kumimoji="0" lang="cs-CZ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3</a:t>
            </a: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          1</a:t>
            </a:r>
            <a:endParaRPr kumimoji="0" lang="cs-CZ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sym typeface="Wingdings" pitchFamily="2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                                                           </a:t>
            </a: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</a:t>
            </a: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</a:t>
            </a: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</a:t>
            </a:r>
            <a:endParaRPr kumimoji="0" lang="cs-CZ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                                              1           4           6          4           1</a:t>
            </a:r>
            <a:endParaRPr kumimoji="0" lang="cs-CZ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sym typeface="Wingdings" pitchFamily="2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                                                    </a:t>
            </a: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</a:t>
            </a: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</a:t>
            </a: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</a:t>
            </a: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</a:t>
            </a: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</a:t>
            </a: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</a:t>
            </a: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sym typeface="Wingdings" pitchFamily="2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                                      1             5         10         </a:t>
            </a:r>
            <a:r>
              <a:rPr kumimoji="0" lang="cs-CZ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10</a:t>
            </a: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          5            1</a:t>
            </a:r>
            <a:endParaRPr kumimoji="0" lang="cs-CZ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sym typeface="Wingdings" pitchFamily="2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                              . . . . . . . . . . . . . . . . . . . . . . . . . . . . . . . . . . . . . . . . . 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251520" y="764704"/>
            <a:ext cx="8712968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Literatura: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Doc. RNDr. Emil CALDA, CSc.: Matematika pro gymnázia, kombinatorika, pravděpodobnost, statistika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Doc. RNDr. Emil CALDA, CSc.:Matematika pro netechnické obory SOŠ a SOU 3. díl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321</Words>
  <Application>Microsoft Office PowerPoint</Application>
  <PresentationFormat>Předvádění na obrazovce (4:3)</PresentationFormat>
  <Paragraphs>66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Snímek 2</vt:lpstr>
      <vt:lpstr>Snímek 3</vt:lpstr>
      <vt:lpstr>a)    b)    c)</vt:lpstr>
      <vt:lpstr>Snímek 5</vt:lpstr>
      <vt:lpstr>Odvození:</vt:lpstr>
      <vt:lpstr>Snímek 7</vt:lpstr>
      <vt:lpstr>Snímek 8</vt:lpstr>
      <vt:lpstr>Snímek 9</vt:lpstr>
      <vt:lpstr>Snímek 10</vt:lpstr>
      <vt:lpstr>Snímek 11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Admin</cp:lastModifiedBy>
  <cp:revision>6</cp:revision>
  <dcterms:modified xsi:type="dcterms:W3CDTF">2012-11-05T08:57:09Z</dcterms:modified>
</cp:coreProperties>
</file>