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63" r:id="rId4"/>
    <p:sldId id="267" r:id="rId5"/>
    <p:sldId id="264" r:id="rId6"/>
    <p:sldId id="265" r:id="rId7"/>
    <p:sldId id="266" r:id="rId8"/>
    <p:sldId id="268" r:id="rId9"/>
    <p:sldId id="269" r:id="rId10"/>
    <p:sldId id="271" r:id="rId11"/>
    <p:sldId id="270" r:id="rId12"/>
    <p:sldId id="272" r:id="rId13"/>
    <p:sldId id="273" r:id="rId14"/>
    <p:sldId id="274" r:id="rId15"/>
    <p:sldId id="259" r:id="rId16"/>
    <p:sldId id="260" r:id="rId17"/>
    <p:sldId id="261" r:id="rId18"/>
    <p:sldId id="26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FB1B6B-EE84-4815-ABBC-7AD974B74F37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0B0A98-9FA1-4B86-9F7F-85E15B14768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B0A98-9FA1-4B86-9F7F-85E15B147683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ovnikceskeliteratury.cz/imagePage.jsp?docid=11&amp;id=129" TargetMode="External"/><Relationship Id="rId2" Type="http://schemas.openxmlformats.org/officeDocument/2006/relationships/hyperlink" Target="http://www.slovnikceskeliteratury.cz/imagePage.jsp?docid=337&amp;id=177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esky-jazyk.cz/zivotopisy/vitezslav-nezval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Osnova ke studiu s výňatky z děl   </a:t>
            </a:r>
          </a:p>
          <a:p>
            <a:pPr>
              <a:defRPr/>
            </a:pPr>
            <a:r>
              <a:rPr lang="cs-CZ" dirty="0" smtClean="0"/>
              <a:t>V. Nezvala, F. Halase   a   F. </a:t>
            </a:r>
            <a:r>
              <a:rPr lang="cs-CZ" dirty="0" err="1" smtClean="0"/>
              <a:t>Hrubína</a:t>
            </a: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Pro studenty  středních pedagogických škol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Poezie pro děti II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Poezie pro děti  -  20. století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20.století – „</a:t>
            </a:r>
            <a:r>
              <a:rPr lang="cs-CZ" b="1" dirty="0" smtClean="0"/>
              <a:t>STOLETÍ DÍTĚTE“</a:t>
            </a:r>
          </a:p>
          <a:p>
            <a:r>
              <a:rPr lang="cs-CZ" dirty="0" smtClean="0"/>
              <a:t>dětské vidění světa</a:t>
            </a:r>
          </a:p>
          <a:p>
            <a:r>
              <a:rPr lang="cs-CZ" dirty="0" smtClean="0"/>
              <a:t>respektován způsob dětského vyjadřování</a:t>
            </a:r>
          </a:p>
          <a:p>
            <a:r>
              <a:rPr lang="cs-CZ" dirty="0" smtClean="0"/>
              <a:t>vliv moderních  básnických směrů </a:t>
            </a:r>
          </a:p>
          <a:p>
            <a:r>
              <a:rPr lang="cs-CZ" dirty="0" smtClean="0"/>
              <a:t>básníci: </a:t>
            </a:r>
          </a:p>
          <a:p>
            <a:pPr lvl="2">
              <a:buNone/>
            </a:pPr>
            <a:r>
              <a:rPr lang="cs-CZ" sz="2600" dirty="0" smtClean="0"/>
              <a:t>		Vítězslav Nezval	     (1900- 1958)</a:t>
            </a:r>
          </a:p>
          <a:p>
            <a:pPr lvl="2">
              <a:buNone/>
            </a:pPr>
            <a:r>
              <a:rPr lang="cs-CZ" sz="2600" dirty="0" smtClean="0"/>
              <a:t>	  František Halas         (1901- 1949)</a:t>
            </a:r>
          </a:p>
          <a:p>
            <a:pPr lvl="2">
              <a:buNone/>
            </a:pPr>
            <a:r>
              <a:rPr lang="cs-CZ" sz="2600" dirty="0" smtClean="0"/>
              <a:t>     František </a:t>
            </a:r>
            <a:r>
              <a:rPr lang="cs-CZ" sz="2600" dirty="0" err="1" smtClean="0"/>
              <a:t>Hrubín</a:t>
            </a:r>
            <a:r>
              <a:rPr lang="cs-CZ" sz="2600" dirty="0" smtClean="0"/>
              <a:t>      (1910 – 1971)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Vítězslav Nezval 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představitel poetismu a surrealismu</a:t>
            </a:r>
          </a:p>
          <a:p>
            <a:r>
              <a:rPr lang="cs-CZ" dirty="0" smtClean="0"/>
              <a:t>poetika  založena na </a:t>
            </a:r>
            <a:r>
              <a:rPr lang="cs-CZ" b="1" dirty="0" smtClean="0"/>
              <a:t>hravosti, bezprostřednosti, obrazotvornosti</a:t>
            </a:r>
          </a:p>
          <a:p>
            <a:r>
              <a:rPr lang="cs-CZ" b="1" dirty="0" smtClean="0"/>
              <a:t>hra se slovy a zvuky</a:t>
            </a:r>
            <a:endParaRPr lang="cs-CZ" dirty="0" smtClean="0"/>
          </a:p>
          <a:p>
            <a:r>
              <a:rPr lang="cs-CZ" dirty="0" smtClean="0"/>
              <a:t>rytmizované říkadlové texty</a:t>
            </a:r>
          </a:p>
          <a:p>
            <a:r>
              <a:rPr lang="cs-CZ" dirty="0" smtClean="0"/>
              <a:t>v prozaických textech bohaté metafory</a:t>
            </a:r>
          </a:p>
          <a:p>
            <a:r>
              <a:rPr lang="cs-CZ" dirty="0" smtClean="0"/>
              <a:t>vzpomínky, fantazijní obrazy</a:t>
            </a:r>
          </a:p>
          <a:p>
            <a:r>
              <a:rPr lang="cs-CZ" dirty="0" smtClean="0"/>
              <a:t>prozaicko-básnická kniha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i="1" dirty="0" smtClean="0"/>
              <a:t>Anička skřítek a Slaměný Hubert (1938)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Zástupný symbol pro obsah 3" descr="nezval-vitezslav-bq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2924944"/>
            <a:ext cx="1524000" cy="2076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Náměty pro práci s ukázkami: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330952"/>
          </a:xfrm>
        </p:spPr>
        <p:txBody>
          <a:bodyPr>
            <a:normAutofit/>
          </a:bodyPr>
          <a:lstStyle/>
          <a:p>
            <a:r>
              <a:rPr lang="cs-CZ" dirty="0" smtClean="0"/>
              <a:t>Přečtěte si následující ukázky  z díla V. Nezvala.</a:t>
            </a:r>
          </a:p>
          <a:p>
            <a:r>
              <a:rPr lang="cs-CZ" dirty="0" smtClean="0"/>
              <a:t>Doložte na konkrétních příkladech:</a:t>
            </a:r>
          </a:p>
          <a:p>
            <a:pPr>
              <a:buNone/>
            </a:pPr>
            <a:r>
              <a:rPr lang="cs-CZ" dirty="0" smtClean="0"/>
              <a:t>			hravost,</a:t>
            </a:r>
          </a:p>
          <a:p>
            <a:pPr>
              <a:buNone/>
            </a:pPr>
            <a:r>
              <a:rPr lang="cs-CZ" dirty="0" smtClean="0"/>
              <a:t>			zvukomalbu,</a:t>
            </a:r>
          </a:p>
          <a:p>
            <a:pPr>
              <a:buNone/>
            </a:pPr>
            <a:r>
              <a:rPr lang="cs-CZ" dirty="0" smtClean="0"/>
              <a:t>			nonsens („nesmysl“, vliv dadaismu),</a:t>
            </a:r>
          </a:p>
          <a:p>
            <a:pPr>
              <a:buNone/>
            </a:pPr>
            <a:r>
              <a:rPr lang="cs-CZ" dirty="0" smtClean="0"/>
              <a:t>			inspirace říkadlem.</a:t>
            </a:r>
          </a:p>
          <a:p>
            <a:r>
              <a:rPr lang="cs-CZ" dirty="0" smtClean="0"/>
              <a:t>Který z textů se vám líbí a využili byste ho při práci    s   dětmi v mateřské škole?</a:t>
            </a:r>
          </a:p>
          <a:p>
            <a:r>
              <a:rPr lang="cs-CZ" dirty="0" smtClean="0"/>
              <a:t>Jakým způsobem  byste postupovali při nácviku básně?</a:t>
            </a:r>
          </a:p>
          <a:p>
            <a:pPr>
              <a:buNone/>
            </a:pPr>
            <a:r>
              <a:rPr lang="cs-CZ" dirty="0" smtClean="0"/>
              <a:t>	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1.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3203848" y="1412776"/>
            <a:ext cx="5601824" cy="5445224"/>
          </a:xfrm>
        </p:spPr>
        <p:txBody>
          <a:bodyPr/>
          <a:lstStyle/>
          <a:p>
            <a:pPr>
              <a:buNone/>
            </a:pPr>
            <a:r>
              <a:rPr lang="cs-CZ" sz="2000" b="1" dirty="0" smtClean="0"/>
              <a:t>Jeden, druhý, třetí,</a:t>
            </a:r>
          </a:p>
          <a:p>
            <a:pPr>
              <a:buNone/>
            </a:pPr>
            <a:r>
              <a:rPr lang="cs-CZ" sz="2000" b="1" dirty="0" smtClean="0"/>
              <a:t>pojďte se mnou děti,</a:t>
            </a:r>
          </a:p>
          <a:p>
            <a:pPr>
              <a:buNone/>
            </a:pPr>
            <a:r>
              <a:rPr lang="cs-CZ" sz="2000" b="1" dirty="0" err="1" smtClean="0"/>
              <a:t>půjdem</a:t>
            </a:r>
            <a:r>
              <a:rPr lang="cs-CZ" sz="2000" b="1" dirty="0" smtClean="0"/>
              <a:t> do mlýna</a:t>
            </a:r>
          </a:p>
          <a:p>
            <a:pPr>
              <a:buNone/>
            </a:pPr>
            <a:r>
              <a:rPr lang="cs-CZ" sz="2000" b="1" dirty="0" smtClean="0"/>
              <a:t>trhat do klína</a:t>
            </a:r>
          </a:p>
          <a:p>
            <a:pPr>
              <a:buNone/>
            </a:pPr>
            <a:r>
              <a:rPr lang="cs-CZ" sz="2000" b="1" dirty="0" smtClean="0"/>
              <a:t>heřmánek a kvítí, </a:t>
            </a:r>
          </a:p>
          <a:p>
            <a:pPr>
              <a:buNone/>
            </a:pPr>
            <a:r>
              <a:rPr lang="cs-CZ" sz="2000" b="1" dirty="0" err="1" smtClean="0"/>
              <a:t>půjdem</a:t>
            </a:r>
            <a:r>
              <a:rPr lang="cs-CZ" sz="2000" b="1" dirty="0" smtClean="0"/>
              <a:t> trávu </a:t>
            </a:r>
            <a:r>
              <a:rPr lang="cs-CZ" sz="2000" b="1" dirty="0" err="1" smtClean="0"/>
              <a:t>žíti</a:t>
            </a:r>
            <a:r>
              <a:rPr lang="cs-CZ" sz="2000" b="1" dirty="0" smtClean="0"/>
              <a:t>,		</a:t>
            </a:r>
          </a:p>
          <a:p>
            <a:pPr>
              <a:buNone/>
            </a:pPr>
            <a:r>
              <a:rPr lang="cs-CZ" sz="2000" b="1" dirty="0" err="1" smtClean="0"/>
              <a:t>půjdem</a:t>
            </a:r>
            <a:r>
              <a:rPr lang="cs-CZ" sz="2000" b="1" dirty="0" smtClean="0"/>
              <a:t> na kosatce,			</a:t>
            </a:r>
          </a:p>
          <a:p>
            <a:pPr>
              <a:buNone/>
            </a:pPr>
            <a:r>
              <a:rPr lang="cs-CZ" sz="2000" b="1" dirty="0" smtClean="0"/>
              <a:t>rostou na zahrádce, 		</a:t>
            </a:r>
          </a:p>
          <a:p>
            <a:pPr>
              <a:buNone/>
            </a:pPr>
            <a:r>
              <a:rPr lang="cs-CZ" sz="2000" b="1" dirty="0" err="1" smtClean="0"/>
              <a:t>půjdem</a:t>
            </a:r>
            <a:r>
              <a:rPr lang="cs-CZ" sz="2000" b="1" dirty="0" smtClean="0"/>
              <a:t> si tam hrát,</a:t>
            </a:r>
          </a:p>
          <a:p>
            <a:pPr>
              <a:buNone/>
            </a:pPr>
            <a:r>
              <a:rPr lang="cs-CZ" sz="2000" b="1" dirty="0" smtClean="0"/>
              <a:t>je tam zlatý hrad</a:t>
            </a:r>
            <a:r>
              <a:rPr lang="cs-CZ" sz="2400" b="1" dirty="0" smtClean="0"/>
              <a:t>,</a:t>
            </a:r>
          </a:p>
          <a:p>
            <a:pPr>
              <a:buNone/>
            </a:pPr>
            <a:r>
              <a:rPr lang="cs-CZ" sz="2000" b="1" dirty="0" smtClean="0"/>
              <a:t>první, druhý, třetí, </a:t>
            </a:r>
          </a:p>
          <a:p>
            <a:pPr>
              <a:buNone/>
            </a:pPr>
            <a:r>
              <a:rPr lang="cs-CZ" sz="2000" b="1" dirty="0" smtClean="0"/>
              <a:t>pojďte se mnou děti.</a:t>
            </a:r>
            <a:endParaRPr lang="cs-CZ" sz="2000" b="1" i="1" dirty="0" smtClean="0"/>
          </a:p>
          <a:p>
            <a:pPr>
              <a:buNone/>
            </a:pPr>
            <a:endParaRPr lang="cs-CZ" sz="3200" i="1" dirty="0" smtClean="0"/>
          </a:p>
          <a:p>
            <a:pPr>
              <a:buNone/>
            </a:pPr>
            <a:endParaRPr lang="cs-CZ" sz="3200" i="1" dirty="0" smtClean="0"/>
          </a:p>
          <a:p>
            <a:pPr>
              <a:buNone/>
            </a:pPr>
            <a:endParaRPr lang="cs-CZ" sz="3200" i="1" dirty="0" smtClean="0"/>
          </a:p>
          <a:p>
            <a:pPr>
              <a:buNone/>
            </a:pPr>
            <a:endParaRPr lang="cs-CZ" sz="3200" i="1" dirty="0" smtClean="0"/>
          </a:p>
          <a:p>
            <a:pPr>
              <a:buNone/>
            </a:pPr>
            <a:endParaRPr lang="cs-CZ" sz="3200" i="1" dirty="0" smtClean="0"/>
          </a:p>
          <a:p>
            <a:pPr>
              <a:buNone/>
            </a:pPr>
            <a:endParaRPr lang="cs-CZ" sz="28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131840" y="1527048"/>
            <a:ext cx="5673832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b="1" dirty="0" smtClean="0"/>
              <a:t>Dup, </a:t>
            </a:r>
            <a:r>
              <a:rPr lang="cs-CZ" sz="2000" b="1" dirty="0" err="1" smtClean="0"/>
              <a:t>dupy</a:t>
            </a:r>
            <a:r>
              <a:rPr lang="cs-CZ" sz="2000" b="1" dirty="0" smtClean="0"/>
              <a:t>, dup,</a:t>
            </a:r>
          </a:p>
          <a:p>
            <a:pPr>
              <a:buNone/>
            </a:pPr>
            <a:r>
              <a:rPr lang="cs-CZ" sz="2000" b="1" dirty="0" smtClean="0"/>
              <a:t>našel jsem pět hub,</a:t>
            </a:r>
          </a:p>
          <a:p>
            <a:pPr>
              <a:buNone/>
            </a:pPr>
            <a:r>
              <a:rPr lang="cs-CZ" sz="2000" b="1" dirty="0" smtClean="0"/>
              <a:t>první byla muchomůrka,</a:t>
            </a:r>
          </a:p>
          <a:p>
            <a:pPr>
              <a:buNone/>
            </a:pPr>
            <a:r>
              <a:rPr lang="cs-CZ" sz="2000" b="1" dirty="0" smtClean="0"/>
              <a:t>byla u ní zlatá šňůrka,</a:t>
            </a:r>
          </a:p>
          <a:p>
            <a:pPr>
              <a:buNone/>
            </a:pPr>
            <a:r>
              <a:rPr lang="cs-CZ" sz="2000" b="1" dirty="0" smtClean="0"/>
              <a:t>druhá byla liška, </a:t>
            </a:r>
          </a:p>
          <a:p>
            <a:pPr>
              <a:buNone/>
            </a:pPr>
            <a:r>
              <a:rPr lang="cs-CZ" sz="2000" b="1" dirty="0" smtClean="0"/>
              <a:t>je jich plná spížka,</a:t>
            </a:r>
          </a:p>
          <a:p>
            <a:pPr>
              <a:buNone/>
            </a:pPr>
            <a:r>
              <a:rPr lang="cs-CZ" sz="2000" b="1" dirty="0" smtClean="0"/>
              <a:t>třetí byl smrž,</a:t>
            </a:r>
          </a:p>
          <a:p>
            <a:pPr>
              <a:buNone/>
            </a:pPr>
            <a:r>
              <a:rPr lang="cs-CZ" sz="2000" b="1" dirty="0" smtClean="0"/>
              <a:t>vrž si jen, vrž!</a:t>
            </a:r>
          </a:p>
          <a:p>
            <a:pPr>
              <a:buNone/>
            </a:pPr>
            <a:r>
              <a:rPr lang="cs-CZ" sz="2000" b="1" dirty="0" smtClean="0"/>
              <a:t>Čtvrtá byla křapáč, </a:t>
            </a:r>
          </a:p>
          <a:p>
            <a:pPr>
              <a:buNone/>
            </a:pPr>
            <a:r>
              <a:rPr lang="cs-CZ" sz="2000" b="1" dirty="0" smtClean="0"/>
              <a:t>jaký jsi ty </a:t>
            </a:r>
            <a:r>
              <a:rPr lang="cs-CZ" sz="2000" b="1" dirty="0" err="1" smtClean="0"/>
              <a:t>střapáč</a:t>
            </a:r>
            <a:r>
              <a:rPr lang="cs-CZ" sz="2000" dirty="0" smtClean="0"/>
              <a:t>,</a:t>
            </a:r>
          </a:p>
          <a:p>
            <a:pPr>
              <a:buNone/>
            </a:pPr>
            <a:r>
              <a:rPr lang="cs-CZ" sz="2000" b="1" dirty="0" smtClean="0"/>
              <a:t>pátá byla hřib,</a:t>
            </a:r>
          </a:p>
          <a:p>
            <a:pPr>
              <a:buNone/>
            </a:pPr>
            <a:r>
              <a:rPr lang="cs-CZ" sz="2000" b="1" dirty="0" smtClean="0"/>
              <a:t>měl jsem hledat líp!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3.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347864" y="1527048"/>
            <a:ext cx="5457808" cy="4572000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Byl jeden míč,</a:t>
            </a:r>
          </a:p>
          <a:p>
            <a:pPr>
              <a:buNone/>
            </a:pPr>
            <a:r>
              <a:rPr lang="cs-CZ" b="1" dirty="0" smtClean="0"/>
              <a:t>v tom míči klíč,</a:t>
            </a:r>
          </a:p>
          <a:p>
            <a:pPr>
              <a:buNone/>
            </a:pPr>
            <a:r>
              <a:rPr lang="cs-CZ" b="1" dirty="0" smtClean="0"/>
              <a:t>v tom klíči dírka, </a:t>
            </a:r>
          </a:p>
          <a:p>
            <a:pPr>
              <a:buNone/>
            </a:pPr>
            <a:r>
              <a:rPr lang="cs-CZ" b="1" dirty="0" smtClean="0"/>
              <a:t>v té dírce sirka,</a:t>
            </a:r>
          </a:p>
          <a:p>
            <a:pPr>
              <a:buNone/>
            </a:pPr>
            <a:r>
              <a:rPr lang="cs-CZ" b="1" dirty="0" smtClean="0"/>
              <a:t>v té sirce plamen, </a:t>
            </a:r>
          </a:p>
          <a:p>
            <a:pPr>
              <a:buNone/>
            </a:pPr>
            <a:r>
              <a:rPr lang="cs-CZ" b="1" dirty="0" smtClean="0"/>
              <a:t>skočil do kamen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Samostatný 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Pokračujte v básni</a:t>
            </a:r>
            <a:r>
              <a:rPr lang="cs-CZ" dirty="0" smtClean="0"/>
              <a:t>. </a:t>
            </a:r>
          </a:p>
          <a:p>
            <a:pPr>
              <a:buNone/>
            </a:pPr>
            <a:r>
              <a:rPr lang="cs-CZ" dirty="0" smtClean="0"/>
              <a:t>Tvořte, vymýšlejte si, hrajte si. </a:t>
            </a:r>
          </a:p>
          <a:p>
            <a:pPr>
              <a:buNone/>
            </a:pPr>
            <a:r>
              <a:rPr lang="cs-CZ" dirty="0" smtClean="0"/>
              <a:t>Slovní spojení nemusí dávat smysl, </a:t>
            </a:r>
          </a:p>
          <a:p>
            <a:pPr>
              <a:buNone/>
            </a:pPr>
            <a:r>
              <a:rPr lang="cs-CZ" dirty="0" smtClean="0"/>
              <a:t>důležitý je rým, krása slova  a  zvuk 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</a:t>
            </a:r>
            <a:r>
              <a:rPr lang="cs-CZ" sz="3600" b="1" dirty="0" smtClean="0"/>
              <a:t>Jeden, druhý, třetí,</a:t>
            </a:r>
          </a:p>
          <a:p>
            <a:pPr>
              <a:buNone/>
            </a:pPr>
            <a:r>
              <a:rPr lang="cs-CZ" sz="3600" b="1" dirty="0" smtClean="0"/>
              <a:t>			pojďte se mnou děti,</a:t>
            </a:r>
          </a:p>
          <a:p>
            <a:pPr>
              <a:buNone/>
            </a:pPr>
            <a:r>
              <a:rPr lang="cs-CZ" sz="3600" b="1" dirty="0" smtClean="0"/>
              <a:t>			…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František Halas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texty pro děti vznikaly za okupace</a:t>
            </a:r>
          </a:p>
          <a:p>
            <a:r>
              <a:rPr lang="cs-CZ" sz="2800" dirty="0" smtClean="0"/>
              <a:t>hra s významy slov </a:t>
            </a:r>
          </a:p>
          <a:p>
            <a:r>
              <a:rPr lang="cs-CZ" sz="2800" b="1" dirty="0" smtClean="0"/>
              <a:t>metafory</a:t>
            </a:r>
          </a:p>
          <a:p>
            <a:r>
              <a:rPr lang="cs-CZ" sz="3000" dirty="0" smtClean="0"/>
              <a:t>dětská hra , dětské poznávání světa</a:t>
            </a:r>
          </a:p>
          <a:p>
            <a:r>
              <a:rPr lang="cs-CZ" sz="3000" dirty="0" smtClean="0"/>
              <a:t>pro čtení  dospělého s dítětem </a:t>
            </a:r>
          </a:p>
          <a:p>
            <a:pPr>
              <a:buNone/>
            </a:pPr>
            <a:r>
              <a:rPr lang="cs-CZ" sz="3000" dirty="0" smtClean="0"/>
              <a:t>	(rozhovory)  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Dílo: </a:t>
            </a:r>
            <a:r>
              <a:rPr lang="cs-CZ" sz="2800" i="1" dirty="0" smtClean="0"/>
              <a:t> Ladění</a:t>
            </a:r>
            <a:endParaRPr lang="cs-CZ" sz="2800" dirty="0" smtClean="0"/>
          </a:p>
          <a:p>
            <a:endParaRPr lang="cs-CZ" sz="11200" dirty="0" smtClean="0"/>
          </a:p>
          <a:p>
            <a:endParaRPr lang="cs-CZ" sz="11200" dirty="0" smtClean="0"/>
          </a:p>
        </p:txBody>
      </p:sp>
      <p:pic>
        <p:nvPicPr>
          <p:cNvPr id="4" name="Obrázek 3" descr="getImage[1]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3573016"/>
            <a:ext cx="1905000" cy="266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Náměty pro práci s ukázkami: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	V následující  básni je nádherně zachycen  	rozhovor dítěte s dospělým (tzv. „básnění 	spolu“).</a:t>
            </a:r>
          </a:p>
          <a:p>
            <a:pPr>
              <a:buNone/>
            </a:pPr>
            <a:r>
              <a:rPr lang="cs-CZ" dirty="0" smtClean="0"/>
              <a:t>		Jak je  toto „</a:t>
            </a:r>
            <a:r>
              <a:rPr lang="cs-CZ" b="1" dirty="0" smtClean="0"/>
              <a:t>básnění spolu</a:t>
            </a:r>
            <a:r>
              <a:rPr lang="cs-CZ" dirty="0" smtClean="0"/>
              <a:t>“ vyjádřeno?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	Charakterizujte  básnický jazyk.</a:t>
            </a:r>
          </a:p>
          <a:p>
            <a:pPr>
              <a:buNone/>
            </a:pP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1.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267744" y="1527048"/>
            <a:ext cx="6537928" cy="4572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Ty nevíš, táto, </a:t>
            </a:r>
          </a:p>
          <a:p>
            <a:pPr>
              <a:buNone/>
            </a:pPr>
            <a:r>
              <a:rPr lang="cs-CZ" dirty="0" smtClean="0"/>
              <a:t>to ti bylo k smíchu, </a:t>
            </a:r>
          </a:p>
          <a:p>
            <a:pPr>
              <a:buNone/>
            </a:pPr>
            <a:r>
              <a:rPr lang="cs-CZ" dirty="0" smtClean="0"/>
              <a:t>já viděl kosa na trávníku </a:t>
            </a:r>
          </a:p>
          <a:p>
            <a:pPr>
              <a:buNone/>
            </a:pPr>
            <a:r>
              <a:rPr lang="cs-CZ" dirty="0" smtClean="0"/>
              <a:t>zavazovat si tkaničku. </a:t>
            </a:r>
          </a:p>
          <a:p>
            <a:pPr>
              <a:buNone/>
            </a:pPr>
            <a:r>
              <a:rPr lang="cs-CZ" dirty="0" smtClean="0"/>
              <a:t>U botky se mu rozvázala, </a:t>
            </a:r>
          </a:p>
          <a:p>
            <a:pPr>
              <a:buNone/>
            </a:pPr>
            <a:r>
              <a:rPr lang="cs-CZ" dirty="0" smtClean="0"/>
              <a:t>tahal ji, až se přetrhala, </a:t>
            </a:r>
          </a:p>
          <a:p>
            <a:pPr>
              <a:buNone/>
            </a:pPr>
            <a:r>
              <a:rPr lang="cs-CZ" dirty="0" smtClean="0"/>
              <a:t>a víš, že ji ten hlupák sněd?</a:t>
            </a:r>
          </a:p>
          <a:p>
            <a:pPr>
              <a:buNone/>
            </a:pPr>
            <a:r>
              <a:rPr lang="cs-CZ" dirty="0" smtClean="0"/>
              <a:t>Kdepak si koupí novou teď? </a:t>
            </a:r>
          </a:p>
          <a:p>
            <a:pPr>
              <a:buNone/>
            </a:pPr>
            <a:r>
              <a:rPr lang="cs-CZ" dirty="0" smtClean="0"/>
              <a:t>Žížala! Co ty víš! </a:t>
            </a:r>
          </a:p>
          <a:p>
            <a:pPr>
              <a:buNone/>
            </a:pPr>
            <a:r>
              <a:rPr lang="cs-CZ" dirty="0" smtClean="0"/>
              <a:t>Počkej, však ráno uvidíš!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František </a:t>
            </a:r>
            <a:r>
              <a:rPr lang="cs-CZ" b="1" dirty="0" err="1" smtClean="0"/>
              <a:t>Hrubín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Tvorba pro děti žánrově velmi pestrá, bohatá</a:t>
            </a:r>
          </a:p>
          <a:p>
            <a:r>
              <a:rPr lang="cs-CZ" dirty="0" smtClean="0"/>
              <a:t>Nejčastější žánry – </a:t>
            </a:r>
            <a:r>
              <a:rPr lang="cs-CZ" b="1" dirty="0" smtClean="0"/>
              <a:t>říkadlo, pohádka </a:t>
            </a:r>
          </a:p>
          <a:p>
            <a:r>
              <a:rPr lang="cs-CZ" b="1" dirty="0" smtClean="0"/>
              <a:t>Básnický jazyk </a:t>
            </a:r>
            <a:r>
              <a:rPr lang="cs-CZ" dirty="0" smtClean="0"/>
              <a:t>– zvukomalba, citoslovce,…</a:t>
            </a:r>
          </a:p>
          <a:p>
            <a:pPr>
              <a:buNone/>
            </a:pPr>
            <a:r>
              <a:rPr lang="cs-CZ" dirty="0" smtClean="0"/>
              <a:t>				- oslovení čtenáře</a:t>
            </a:r>
          </a:p>
          <a:p>
            <a:pPr>
              <a:buNone/>
            </a:pPr>
            <a:r>
              <a:rPr lang="cs-CZ" dirty="0" smtClean="0"/>
              <a:t>				- dialogy</a:t>
            </a:r>
          </a:p>
          <a:p>
            <a:pPr>
              <a:buNone/>
            </a:pPr>
            <a:r>
              <a:rPr lang="cs-CZ" dirty="0" smtClean="0"/>
              <a:t>				- citovost, fantazie</a:t>
            </a:r>
          </a:p>
          <a:p>
            <a:r>
              <a:rPr lang="cs-CZ" b="1" dirty="0" smtClean="0"/>
              <a:t>Inspirace</a:t>
            </a:r>
            <a:r>
              <a:rPr lang="cs-CZ" dirty="0" smtClean="0"/>
              <a:t>  - v obrazech (J. Lada, </a:t>
            </a:r>
          </a:p>
          <a:p>
            <a:pPr>
              <a:buNone/>
            </a:pPr>
            <a:r>
              <a:rPr lang="cs-CZ" dirty="0" smtClean="0"/>
              <a:t>			     J. Čapek, J. Mánes)</a:t>
            </a:r>
          </a:p>
          <a:p>
            <a:pPr>
              <a:buNone/>
            </a:pPr>
            <a:r>
              <a:rPr lang="cs-CZ" dirty="0" smtClean="0"/>
              <a:t>			   - dětství</a:t>
            </a:r>
          </a:p>
          <a:p>
            <a:pPr>
              <a:buNone/>
            </a:pPr>
            <a:r>
              <a:rPr lang="cs-CZ" dirty="0" smtClean="0"/>
              <a:t>			   - pohádky (lidové, orientální)</a:t>
            </a:r>
            <a:endParaRPr lang="cs-CZ" dirty="0"/>
          </a:p>
        </p:txBody>
      </p:sp>
      <p:pic>
        <p:nvPicPr>
          <p:cNvPr id="4" name="Obrázek 3" descr="getImag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2924944"/>
            <a:ext cx="1905000" cy="2609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330952"/>
          </a:xfrm>
        </p:spPr>
        <p:txBody>
          <a:bodyPr>
            <a:normAutofit fontScale="85000" lnSpcReduction="20000"/>
          </a:bodyPr>
          <a:lstStyle/>
          <a:p>
            <a:r>
              <a:rPr lang="cs-CZ" sz="2400" dirty="0" smtClean="0"/>
              <a:t>Verše k obrázkům  </a:t>
            </a:r>
            <a:r>
              <a:rPr lang="cs-CZ" sz="2400" i="1" dirty="0" err="1" smtClean="0"/>
              <a:t>Ladův</a:t>
            </a:r>
            <a:r>
              <a:rPr lang="cs-CZ" sz="2400" i="1" dirty="0" smtClean="0"/>
              <a:t> veselý přírodopis</a:t>
            </a:r>
          </a:p>
          <a:p>
            <a:pPr>
              <a:buNone/>
            </a:pPr>
            <a:r>
              <a:rPr lang="cs-CZ" sz="2400" i="1" dirty="0" smtClean="0"/>
              <a:t>				     Mánesův orloj</a:t>
            </a:r>
          </a:p>
          <a:p>
            <a:pPr>
              <a:buNone/>
            </a:pPr>
            <a:r>
              <a:rPr lang="cs-CZ" sz="2400" i="1" dirty="0" smtClean="0"/>
              <a:t>				</a:t>
            </a:r>
            <a:r>
              <a:rPr lang="cs-CZ" sz="2400" dirty="0" smtClean="0"/>
              <a:t>     aj.</a:t>
            </a:r>
          </a:p>
          <a:p>
            <a:r>
              <a:rPr lang="cs-CZ" sz="2400" dirty="0" smtClean="0"/>
              <a:t>Verše inspirované rolí otce</a:t>
            </a:r>
          </a:p>
          <a:p>
            <a:pPr>
              <a:buNone/>
            </a:pPr>
            <a:r>
              <a:rPr lang="cs-CZ" sz="2400" dirty="0" smtClean="0"/>
              <a:t>				    </a:t>
            </a:r>
            <a:r>
              <a:rPr lang="cs-CZ" sz="2400" i="1" dirty="0" smtClean="0"/>
              <a:t>Říkejte si se mnou</a:t>
            </a:r>
          </a:p>
          <a:p>
            <a:pPr>
              <a:buNone/>
            </a:pPr>
            <a:r>
              <a:rPr lang="cs-CZ" sz="2400" i="1" dirty="0" smtClean="0"/>
              <a:t>				    Je nám dobře na světě</a:t>
            </a:r>
          </a:p>
          <a:p>
            <a:pPr>
              <a:buNone/>
            </a:pPr>
            <a:r>
              <a:rPr lang="cs-CZ" sz="2400" i="1" dirty="0" smtClean="0"/>
              <a:t>				    </a:t>
            </a:r>
            <a:r>
              <a:rPr lang="cs-CZ" sz="2400" dirty="0" smtClean="0"/>
              <a:t>aj.</a:t>
            </a:r>
          </a:p>
          <a:p>
            <a:r>
              <a:rPr lang="cs-CZ" sz="2400" dirty="0" smtClean="0"/>
              <a:t>Veršované pohádkové knihy</a:t>
            </a:r>
          </a:p>
          <a:p>
            <a:pPr>
              <a:buNone/>
            </a:pPr>
            <a:r>
              <a:rPr lang="cs-CZ" sz="2400" dirty="0" smtClean="0"/>
              <a:t>				    </a:t>
            </a:r>
            <a:r>
              <a:rPr lang="cs-CZ" sz="2400" i="1" dirty="0" smtClean="0"/>
              <a:t>Říkejte se pohádky</a:t>
            </a:r>
          </a:p>
          <a:p>
            <a:pPr>
              <a:buNone/>
            </a:pPr>
            <a:r>
              <a:rPr lang="cs-CZ" sz="2400" i="1" dirty="0" smtClean="0"/>
              <a:t>				    Dvakrát sedm pohádek</a:t>
            </a:r>
          </a:p>
          <a:p>
            <a:pPr>
              <a:buNone/>
            </a:pPr>
            <a:r>
              <a:rPr lang="cs-CZ" sz="2400" dirty="0" smtClean="0"/>
              <a:t>				    aj.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smtClean="0"/>
              <a:t>Prozaické pohádkové knihy</a:t>
            </a:r>
          </a:p>
          <a:p>
            <a:pPr>
              <a:buNone/>
            </a:pPr>
            <a:r>
              <a:rPr lang="cs-CZ" sz="2400" dirty="0" smtClean="0"/>
              <a:t>				   </a:t>
            </a:r>
            <a:r>
              <a:rPr lang="cs-CZ" sz="2400" i="1" dirty="0" smtClean="0"/>
              <a:t>Pohádky tisíce a jedné noci</a:t>
            </a:r>
          </a:p>
          <a:p>
            <a:pPr>
              <a:buNone/>
            </a:pPr>
            <a:r>
              <a:rPr lang="cs-CZ" sz="2400" i="1" dirty="0" smtClean="0"/>
              <a:t>				   Špalíček pohádek</a:t>
            </a:r>
          </a:p>
          <a:p>
            <a:pPr>
              <a:buNone/>
            </a:pPr>
            <a:r>
              <a:rPr lang="cs-CZ" sz="2400" dirty="0" smtClean="0"/>
              <a:t>				   aj.</a:t>
            </a:r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Náměty pro práci s ukázkami: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Fr. </a:t>
            </a:r>
            <a:r>
              <a:rPr lang="cs-CZ" dirty="0" err="1" smtClean="0"/>
              <a:t>Hrubín</a:t>
            </a:r>
            <a:r>
              <a:rPr lang="cs-CZ" dirty="0" smtClean="0"/>
              <a:t> zpracoval klasické pohádkové náměty. Jeho veršované pohádky se ale od původních verzí liší.  Využijte </a:t>
            </a:r>
            <a:r>
              <a:rPr lang="cs-CZ" b="1" dirty="0" smtClean="0"/>
              <a:t>ukázky  1</a:t>
            </a:r>
            <a:r>
              <a:rPr lang="cs-CZ" dirty="0" smtClean="0"/>
              <a:t>.  a vysvětlete.</a:t>
            </a:r>
          </a:p>
          <a:p>
            <a:endParaRPr lang="cs-CZ" dirty="0" smtClean="0"/>
          </a:p>
          <a:p>
            <a:r>
              <a:rPr lang="cs-CZ" dirty="0" smtClean="0"/>
              <a:t>V </a:t>
            </a:r>
            <a:r>
              <a:rPr lang="cs-CZ" b="1" dirty="0" smtClean="0"/>
              <a:t>ukázce 2</a:t>
            </a:r>
            <a:r>
              <a:rPr lang="cs-CZ" dirty="0" smtClean="0"/>
              <a:t>. je pouze část veršované pohádky. Doložte na této ukázce,  proč jsou </a:t>
            </a:r>
            <a:r>
              <a:rPr lang="cs-CZ" dirty="0" err="1" smtClean="0"/>
              <a:t>Hrubínovy</a:t>
            </a:r>
            <a:r>
              <a:rPr lang="cs-CZ" dirty="0" smtClean="0"/>
              <a:t> verše vhodné  k dramatizaci s  malými dětmi.</a:t>
            </a:r>
          </a:p>
          <a:p>
            <a:endParaRPr lang="cs-CZ" dirty="0" smtClean="0"/>
          </a:p>
          <a:p>
            <a:r>
              <a:rPr lang="cs-CZ" b="1" dirty="0" smtClean="0"/>
              <a:t>Ukázka 3</a:t>
            </a:r>
            <a:r>
              <a:rPr lang="cs-CZ" dirty="0" smtClean="0"/>
              <a:t>. je motto knihy Dvakrát sedm pohádek.</a:t>
            </a:r>
          </a:p>
          <a:p>
            <a:pPr>
              <a:buNone/>
            </a:pPr>
            <a:r>
              <a:rPr lang="cs-CZ" dirty="0" smtClean="0"/>
              <a:t>	Jak těmto veršům rozumíte?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68152"/>
          </a:xfrm>
        </p:spPr>
        <p:txBody>
          <a:bodyPr/>
          <a:lstStyle/>
          <a:p>
            <a:r>
              <a:rPr lang="cs-CZ" dirty="0" smtClean="0"/>
              <a:t>Ukázka 1.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126232" cy="4782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Prší, </a:t>
            </a:r>
            <a:r>
              <a:rPr lang="cs-CZ" sz="2000" dirty="0" err="1" smtClean="0"/>
              <a:t>prší</a:t>
            </a:r>
            <a:r>
              <a:rPr lang="cs-CZ" sz="2000" dirty="0" smtClean="0"/>
              <a:t>, celý les</a:t>
            </a:r>
          </a:p>
          <a:p>
            <a:pPr>
              <a:buNone/>
            </a:pPr>
            <a:r>
              <a:rPr lang="cs-CZ" sz="2000" dirty="0" smtClean="0"/>
              <a:t>ve vodě se topí dnes.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„</a:t>
            </a:r>
            <a:r>
              <a:rPr lang="cs-CZ" sz="2000" dirty="0" err="1" smtClean="0"/>
              <a:t>Ťuk</a:t>
            </a:r>
            <a:r>
              <a:rPr lang="cs-CZ" sz="2000" dirty="0" smtClean="0"/>
              <a:t>, </a:t>
            </a:r>
            <a:r>
              <a:rPr lang="cs-CZ" sz="2000" dirty="0" err="1" smtClean="0"/>
              <a:t>ťuk</a:t>
            </a:r>
            <a:r>
              <a:rPr lang="cs-CZ" sz="2000" dirty="0" smtClean="0"/>
              <a:t>, </a:t>
            </a:r>
            <a:r>
              <a:rPr lang="cs-CZ" sz="2000" dirty="0" err="1" smtClean="0"/>
              <a:t>ťuky</a:t>
            </a:r>
            <a:r>
              <a:rPr lang="cs-CZ" sz="2000" dirty="0" smtClean="0"/>
              <a:t>, Smolíčku,</a:t>
            </a:r>
          </a:p>
          <a:p>
            <a:pPr>
              <a:buNone/>
            </a:pPr>
            <a:r>
              <a:rPr lang="cs-CZ" sz="2000" dirty="0" smtClean="0"/>
              <a:t>otevři nám světničku!“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Jeskyňky, jen pojďte dál,</a:t>
            </a:r>
          </a:p>
          <a:p>
            <a:pPr>
              <a:buNone/>
            </a:pPr>
            <a:r>
              <a:rPr lang="cs-CZ" sz="2000" dirty="0" smtClean="0"/>
              <a:t>jelen před chvilinkou vstal.“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A co snídal, Smolíčku?“</a:t>
            </a:r>
          </a:p>
          <a:p>
            <a:pPr>
              <a:buNone/>
            </a:pPr>
            <a:r>
              <a:rPr lang="cs-CZ" sz="2000" dirty="0" smtClean="0"/>
              <a:t>„Snídal čerstvou travičku.“</a:t>
            </a:r>
          </a:p>
          <a:p>
            <a:pPr>
              <a:buNone/>
            </a:pPr>
            <a:endParaRPr lang="cs-CZ" sz="20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4788024" y="1340768"/>
            <a:ext cx="396044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„</a:t>
            </a:r>
            <a:r>
              <a:rPr lang="cs-CZ" sz="2000" dirty="0" smtClean="0"/>
              <a:t>A co ještě?“</a:t>
            </a:r>
          </a:p>
          <a:p>
            <a:r>
              <a:rPr lang="cs-CZ" sz="2000" dirty="0" smtClean="0"/>
              <a:t>„Vodu z deště.“</a:t>
            </a:r>
          </a:p>
          <a:p>
            <a:r>
              <a:rPr lang="cs-CZ" sz="2000" dirty="0" smtClean="0"/>
              <a:t>„A co víc?“</a:t>
            </a:r>
          </a:p>
          <a:p>
            <a:r>
              <a:rPr lang="cs-CZ" sz="2000" dirty="0" smtClean="0"/>
              <a:t>„Pak už nic.“</a:t>
            </a:r>
          </a:p>
          <a:p>
            <a:endParaRPr lang="cs-CZ" sz="2000" dirty="0" smtClean="0"/>
          </a:p>
          <a:p>
            <a:r>
              <a:rPr lang="cs-CZ" sz="2000" dirty="0" smtClean="0"/>
              <a:t>„To se dobře nasnídal.</a:t>
            </a:r>
          </a:p>
          <a:p>
            <a:r>
              <a:rPr lang="cs-CZ" sz="2000" dirty="0" smtClean="0"/>
              <a:t>My zas </a:t>
            </a:r>
            <a:r>
              <a:rPr lang="cs-CZ" sz="2000" dirty="0" err="1" smtClean="0"/>
              <a:t>půjdem</a:t>
            </a:r>
            <a:r>
              <a:rPr lang="cs-CZ" sz="2000" dirty="0" smtClean="0"/>
              <a:t> o dům dál.“</a:t>
            </a:r>
          </a:p>
          <a:p>
            <a:endParaRPr lang="cs-CZ" sz="2000" dirty="0" smtClean="0"/>
          </a:p>
          <a:p>
            <a:r>
              <a:rPr lang="cs-CZ" sz="2000" dirty="0" smtClean="0"/>
              <a:t>„Kampak byste chodily?</a:t>
            </a:r>
          </a:p>
          <a:p>
            <a:r>
              <a:rPr lang="cs-CZ" sz="2000" dirty="0" smtClean="0"/>
              <a:t>Sluníčko si </a:t>
            </a:r>
            <a:r>
              <a:rPr lang="cs-CZ" sz="2000" dirty="0" err="1" smtClean="0"/>
              <a:t>popílí</a:t>
            </a:r>
            <a:endParaRPr lang="cs-CZ" sz="2000" dirty="0" smtClean="0"/>
          </a:p>
          <a:p>
            <a:r>
              <a:rPr lang="cs-CZ" sz="2000" dirty="0" smtClean="0"/>
              <a:t>a jelen vás, těšte se,</a:t>
            </a:r>
          </a:p>
          <a:p>
            <a:r>
              <a:rPr lang="cs-CZ" sz="2000" dirty="0" smtClean="0"/>
              <a:t>bude vozit po lese.“</a:t>
            </a:r>
          </a:p>
          <a:p>
            <a:endParaRPr lang="cs-CZ" sz="2000" dirty="0" smtClean="0"/>
          </a:p>
          <a:p>
            <a:r>
              <a:rPr lang="cs-CZ" sz="2000" dirty="0" smtClean="0"/>
              <a:t>Prší,  </a:t>
            </a:r>
            <a:r>
              <a:rPr lang="cs-CZ" sz="2000" dirty="0" err="1" smtClean="0"/>
              <a:t>prší</a:t>
            </a:r>
            <a:r>
              <a:rPr lang="cs-CZ" sz="2000" dirty="0" smtClean="0"/>
              <a:t>, celý les</a:t>
            </a:r>
          </a:p>
          <a:p>
            <a:r>
              <a:rPr lang="cs-CZ" sz="2000" dirty="0" smtClean="0"/>
              <a:t>ve vodě se topí dnes.</a:t>
            </a:r>
          </a:p>
          <a:p>
            <a:r>
              <a:rPr lang="cs-CZ" sz="2000" dirty="0" smtClean="0"/>
              <a:t>Jeskyňky jdou  v dešti dál.</a:t>
            </a:r>
          </a:p>
          <a:p>
            <a:r>
              <a:rPr lang="cs-CZ" sz="2000" dirty="0" smtClean="0"/>
              <a:t>Kdopak by jim otvíral!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411760" y="1412776"/>
            <a:ext cx="6393912" cy="482453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/>
              <a:t>„Mámo, usmaž kobližky!“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„ Až mi dojdeš pro šišky,</a:t>
            </a:r>
          </a:p>
          <a:p>
            <a:pPr>
              <a:buNone/>
            </a:pPr>
            <a:r>
              <a:rPr lang="cs-CZ" b="1" dirty="0" smtClean="0"/>
              <a:t>	nemám už čím topit synku, </a:t>
            </a:r>
          </a:p>
          <a:p>
            <a:pPr>
              <a:buNone/>
            </a:pPr>
            <a:r>
              <a:rPr lang="cs-CZ" b="1" dirty="0" smtClean="0"/>
              <a:t>	dělej něco pro maminku!“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	V lese </a:t>
            </a:r>
            <a:r>
              <a:rPr lang="cs-CZ" b="1" dirty="0" err="1" smtClean="0"/>
              <a:t>bum</a:t>
            </a:r>
            <a:r>
              <a:rPr lang="cs-CZ" b="1" dirty="0" smtClean="0"/>
              <a:t>, </a:t>
            </a:r>
            <a:r>
              <a:rPr lang="cs-CZ" b="1" dirty="0" err="1" smtClean="0"/>
              <a:t>bum</a:t>
            </a:r>
            <a:r>
              <a:rPr lang="cs-CZ" b="1" dirty="0" smtClean="0"/>
              <a:t>, </a:t>
            </a:r>
            <a:r>
              <a:rPr lang="cs-CZ" b="1" dirty="0" err="1" smtClean="0"/>
              <a:t>bum</a:t>
            </a:r>
            <a:r>
              <a:rPr lang="cs-CZ" b="1" dirty="0" smtClean="0"/>
              <a:t>,</a:t>
            </a:r>
          </a:p>
          <a:p>
            <a:pPr>
              <a:buNone/>
            </a:pPr>
            <a:r>
              <a:rPr lang="cs-CZ" b="1" dirty="0" smtClean="0"/>
              <a:t>	šiška jako dům</a:t>
            </a:r>
          </a:p>
          <a:p>
            <a:pPr>
              <a:buNone/>
            </a:pPr>
            <a:r>
              <a:rPr lang="cs-CZ" b="1" dirty="0" smtClean="0"/>
              <a:t>	za ní druhá, po ní třetí</a:t>
            </a:r>
          </a:p>
          <a:p>
            <a:pPr>
              <a:buNone/>
            </a:pPr>
            <a:r>
              <a:rPr lang="cs-CZ" b="1" dirty="0" smtClean="0"/>
              <a:t>    z vysokého smrku  letí.</a:t>
            </a:r>
          </a:p>
          <a:p>
            <a:pPr>
              <a:buNone/>
            </a:pPr>
            <a:r>
              <a:rPr lang="cs-CZ" b="1" dirty="0" smtClean="0"/>
              <a:t>	…</a:t>
            </a:r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3.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1527048"/>
            <a:ext cx="8050096" cy="457200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200" dirty="0" smtClean="0"/>
              <a:t>			</a:t>
            </a:r>
            <a:r>
              <a:rPr lang="cs-CZ" sz="3600" b="1" dirty="0" smtClean="0"/>
              <a:t>Písnička se zpívá,</a:t>
            </a:r>
          </a:p>
          <a:p>
            <a:pPr>
              <a:buNone/>
            </a:pPr>
            <a:r>
              <a:rPr lang="cs-CZ" sz="3600" b="1" dirty="0" smtClean="0"/>
              <a:t>			pohádka se povídá,</a:t>
            </a:r>
          </a:p>
          <a:p>
            <a:pPr>
              <a:buNone/>
            </a:pPr>
            <a:r>
              <a:rPr lang="cs-CZ" sz="3600" b="1" dirty="0" smtClean="0"/>
              <a:t>			a kdo se rád dívá,</a:t>
            </a:r>
          </a:p>
          <a:p>
            <a:pPr>
              <a:buNone/>
            </a:pPr>
            <a:r>
              <a:rPr lang="cs-CZ" sz="3600" b="1" dirty="0" smtClean="0"/>
              <a:t>			hezké věci uhlídá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www.</a:t>
            </a:r>
            <a:r>
              <a:rPr lang="cs-CZ" sz="1400" dirty="0" err="1" smtClean="0">
                <a:hlinkClick r:id="rId2"/>
              </a:rPr>
              <a:t>slovnikceskeliteratury.cz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imagePage.jsp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docid</a:t>
            </a:r>
            <a:r>
              <a:rPr lang="cs-CZ" sz="1400" dirty="0" smtClean="0">
                <a:hlinkClick r:id="rId2"/>
              </a:rPr>
              <a:t>=337&amp;id=1774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www.</a:t>
            </a:r>
            <a:r>
              <a:rPr lang="cs-CZ" sz="1400" dirty="0" err="1" smtClean="0">
                <a:hlinkClick r:id="rId3"/>
              </a:rPr>
              <a:t>slovnikceskeliteratury.cz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imagePage.jsp</a:t>
            </a:r>
            <a:r>
              <a:rPr lang="cs-CZ" sz="1400" dirty="0" smtClean="0">
                <a:hlinkClick r:id="rId3"/>
              </a:rPr>
              <a:t>?</a:t>
            </a:r>
            <a:r>
              <a:rPr lang="cs-CZ" sz="1400" dirty="0" err="1" smtClean="0">
                <a:hlinkClick r:id="rId3"/>
              </a:rPr>
              <a:t>docid</a:t>
            </a:r>
            <a:r>
              <a:rPr lang="cs-CZ" sz="1400" dirty="0" smtClean="0">
                <a:hlinkClick r:id="rId3"/>
              </a:rPr>
              <a:t>=11&amp;id=129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www.</a:t>
            </a:r>
            <a:r>
              <a:rPr lang="cs-CZ" sz="1400" dirty="0" err="1" smtClean="0">
                <a:hlinkClick r:id="rId4"/>
              </a:rPr>
              <a:t>cesky</a:t>
            </a:r>
            <a:r>
              <a:rPr lang="cs-CZ" sz="1400" dirty="0" smtClean="0">
                <a:hlinkClick r:id="rId4"/>
              </a:rPr>
              <a:t>-jazyk.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zivotopisy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vitezslav</a:t>
            </a:r>
            <a:r>
              <a:rPr lang="cs-CZ" sz="1400" dirty="0" smtClean="0">
                <a:hlinkClick r:id="rId4"/>
              </a:rPr>
              <a:t>-nezval.</a:t>
            </a:r>
            <a:r>
              <a:rPr lang="cs-CZ" sz="1400" dirty="0" err="1" smtClean="0">
                <a:hlinkClick r:id="rId4"/>
              </a:rPr>
              <a:t>html</a:t>
            </a:r>
            <a:endParaRPr lang="cs-CZ" sz="1400" smtClean="0"/>
          </a:p>
          <a:p>
            <a:endParaRPr lang="cs-CZ" sz="1400" dirty="0" smtClean="0"/>
          </a:p>
          <a:p>
            <a:r>
              <a:rPr lang="cs-CZ" sz="2000" dirty="0" smtClean="0"/>
              <a:t>Dvakrát sedm pohádek, F. </a:t>
            </a:r>
            <a:r>
              <a:rPr lang="cs-CZ" sz="2000" dirty="0" err="1" smtClean="0"/>
              <a:t>Hrubín</a:t>
            </a:r>
            <a:r>
              <a:rPr lang="cs-CZ" sz="2000" dirty="0" smtClean="0"/>
              <a:t> ,Albatros  Praha , 1965</a:t>
            </a:r>
          </a:p>
          <a:p>
            <a:r>
              <a:rPr lang="cs-CZ" sz="2000" dirty="0" smtClean="0"/>
              <a:t>Zlatý věk, V. Nezval , </a:t>
            </a:r>
            <a:r>
              <a:rPr lang="cs-CZ" sz="2000" dirty="0" err="1" smtClean="0"/>
              <a:t>nakl</a:t>
            </a:r>
            <a:r>
              <a:rPr lang="cs-CZ" sz="2000" dirty="0" smtClean="0"/>
              <a:t>. Trojan</a:t>
            </a:r>
          </a:p>
          <a:p>
            <a:r>
              <a:rPr lang="cs-CZ" sz="2000" dirty="0" smtClean="0"/>
              <a:t>Vývoj literatury pro děti a mládež a její žánrové struktury, Jana </a:t>
            </a:r>
            <a:r>
              <a:rPr lang="cs-CZ" sz="2000" dirty="0" err="1" smtClean="0"/>
              <a:t>Čeňková</a:t>
            </a:r>
            <a:r>
              <a:rPr lang="cs-CZ" sz="2000" dirty="0" smtClean="0"/>
              <a:t> a kol. , Portál Praha 2006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121</TotalTime>
  <Words>638</Words>
  <Application>Microsoft Office PowerPoint</Application>
  <PresentationFormat>Předvádění na obrazovce (4:3)</PresentationFormat>
  <Paragraphs>200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Administrativní</vt:lpstr>
      <vt:lpstr>Poezie pro děti II.</vt:lpstr>
      <vt:lpstr>Poezie pro děti  -  20. století</vt:lpstr>
      <vt:lpstr>Vítězslav Nezval  </vt:lpstr>
      <vt:lpstr>Náměty pro práci s ukázkami:</vt:lpstr>
      <vt:lpstr>Ukázka 1.</vt:lpstr>
      <vt:lpstr>Ukázka 2.</vt:lpstr>
      <vt:lpstr>Ukázka 3.</vt:lpstr>
      <vt:lpstr>Samostatný úkol:</vt:lpstr>
      <vt:lpstr>František Halas</vt:lpstr>
      <vt:lpstr>Náměty pro práci s ukázkami:</vt:lpstr>
      <vt:lpstr>Ukázka 1.</vt:lpstr>
      <vt:lpstr>František Hrubín</vt:lpstr>
      <vt:lpstr>Dílo:</vt:lpstr>
      <vt:lpstr>Náměty pro práci s ukázkami:</vt:lpstr>
      <vt:lpstr>Ukázka 1.</vt:lpstr>
      <vt:lpstr>Ukázka 2.</vt:lpstr>
      <vt:lpstr>Ukázka 3.</vt:lpstr>
      <vt:lpstr>Zdroje a 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DOMKA</dc:creator>
  <cp:lastModifiedBy>Alena T.</cp:lastModifiedBy>
  <cp:revision>16</cp:revision>
  <dcterms:created xsi:type="dcterms:W3CDTF">2012-11-05T18:23:14Z</dcterms:created>
  <dcterms:modified xsi:type="dcterms:W3CDTF">2012-11-05T20:46:09Z</dcterms:modified>
</cp:coreProperties>
</file>