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xlsx" ContentType="application/vnd.openxmlformats-officedocument.spreadsheetml.sheet"/>
  <Override PartName="/ppt/charts/chart3.xml" ContentType="application/vnd.openxmlformats-officedocument.drawingml.char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8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9" r:id="rId14"/>
    <p:sldId id="270" r:id="rId15"/>
    <p:sldId id="271" r:id="rId16"/>
    <p:sldId id="267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84" y="-26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Office_Excel1.xlsx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Office_Excel2.xlsx"/></Relationships>
</file>

<file path=ppt/charts/_rels/chart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Office_Excel3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cs-CZ"/>
  <c:chart>
    <c:title>
      <c:tx>
        <c:rich>
          <a:bodyPr/>
          <a:lstStyle/>
          <a:p>
            <a:pPr>
              <a:defRPr/>
            </a:pPr>
            <a:r>
              <a:rPr lang="cs-CZ" dirty="0"/>
              <a:t> Prodej</a:t>
            </a:r>
            <a:r>
              <a:rPr lang="cs-CZ" baseline="0" dirty="0"/>
              <a:t> </a:t>
            </a:r>
            <a:r>
              <a:rPr lang="cs-CZ" dirty="0"/>
              <a:t>párů </a:t>
            </a:r>
            <a:r>
              <a:rPr lang="cs-CZ" dirty="0" smtClean="0"/>
              <a:t>bot v jedné prodejně během jednoho dne</a:t>
            </a:r>
            <a:endParaRPr lang="cs-CZ" dirty="0"/>
          </a:p>
        </c:rich>
      </c:tx>
      <c:layout/>
    </c:title>
    <c:view3D>
      <c:rotX val="30"/>
      <c:perspective val="30"/>
    </c:view3D>
    <c:plotArea>
      <c:layout/>
      <c:pie3D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Prodej</c:v>
                </c:pt>
              </c:strCache>
            </c:strRef>
          </c:tx>
          <c:explosion val="25"/>
          <c:dLbls>
            <c:showCatName val="1"/>
            <c:showPercent val="1"/>
            <c:showLeaderLines val="1"/>
          </c:dLbls>
          <c:cat>
            <c:strRef>
              <c:f>List1!$A$2:$A$10</c:f>
              <c:strCache>
                <c:ptCount val="9"/>
                <c:pt idx="0">
                  <c:v>č.37</c:v>
                </c:pt>
                <c:pt idx="1">
                  <c:v>č.38</c:v>
                </c:pt>
                <c:pt idx="2">
                  <c:v>č.39</c:v>
                </c:pt>
                <c:pt idx="3">
                  <c:v>č.40</c:v>
                </c:pt>
                <c:pt idx="4">
                  <c:v>č.41</c:v>
                </c:pt>
                <c:pt idx="5">
                  <c:v>č.42</c:v>
                </c:pt>
                <c:pt idx="6">
                  <c:v>č.43</c:v>
                </c:pt>
                <c:pt idx="7">
                  <c:v>č.44</c:v>
                </c:pt>
                <c:pt idx="8">
                  <c:v>č.45</c:v>
                </c:pt>
              </c:strCache>
            </c:strRef>
          </c:cat>
          <c:val>
            <c:numRef>
              <c:f>List1!$B$2:$B$10</c:f>
              <c:numCache>
                <c:formatCode>d/mmm</c:formatCode>
                <c:ptCount val="9"/>
                <c:pt idx="0" formatCode="General">
                  <c:v>2.2000000000000002</c:v>
                </c:pt>
                <c:pt idx="1">
                  <c:v>6.7</c:v>
                </c:pt>
                <c:pt idx="2" formatCode="General">
                  <c:v>11.1</c:v>
                </c:pt>
                <c:pt idx="3" formatCode="General">
                  <c:v>13.3</c:v>
                </c:pt>
                <c:pt idx="4" formatCode="General">
                  <c:v>26.7</c:v>
                </c:pt>
                <c:pt idx="5" formatCode="General">
                  <c:v>20</c:v>
                </c:pt>
                <c:pt idx="6" formatCode="General">
                  <c:v>13.3</c:v>
                </c:pt>
                <c:pt idx="7" formatCode="General">
                  <c:v>4.4000000000000004</c:v>
                </c:pt>
                <c:pt idx="8" formatCode="General">
                  <c:v>2.2000000000000002</c:v>
                </c:pt>
              </c:numCache>
            </c:numRef>
          </c:val>
        </c:ser>
        <c:dLbls>
          <c:showCatName val="1"/>
          <c:showPercent val="1"/>
        </c:dLbls>
      </c:pie3DChart>
    </c:plotArea>
    <c:plotVisOnly val="1"/>
  </c:chart>
  <c:externalData r:id="rId1"/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cs-CZ"/>
  <c:style val="48"/>
  <c:chart>
    <c:title>
      <c:tx>
        <c:rich>
          <a:bodyPr/>
          <a:lstStyle/>
          <a:p>
            <a:pPr>
              <a:defRPr/>
            </a:pPr>
            <a:r>
              <a:rPr lang="en-US"/>
              <a:t>Prodej</a:t>
            </a:r>
            <a:r>
              <a:rPr lang="cs-CZ"/>
              <a:t> párů bot v jedné prodejně během jednoho dne</a:t>
            </a:r>
            <a:endParaRPr lang="en-US"/>
          </a:p>
        </c:rich>
      </c:tx>
      <c:layout/>
    </c:title>
    <c:view3D>
      <c:rotX val="30"/>
      <c:perspective val="30"/>
    </c:view3D>
    <c:plotArea>
      <c:layout/>
      <c:bar3DChart>
        <c:barDir val="col"/>
        <c:grouping val="stacked"/>
        <c:ser>
          <c:idx val="0"/>
          <c:order val="0"/>
          <c:tx>
            <c:strRef>
              <c:f>List1!$B$1</c:f>
              <c:strCache>
                <c:ptCount val="1"/>
                <c:pt idx="0">
                  <c:v>Prodej</c:v>
                </c:pt>
              </c:strCache>
            </c:strRef>
          </c:tx>
          <c:dLbls>
            <c:showVal val="1"/>
          </c:dLbls>
          <c:cat>
            <c:strRef>
              <c:f>List1!$A$2:$A$10</c:f>
              <c:strCache>
                <c:ptCount val="9"/>
                <c:pt idx="0">
                  <c:v>č.37</c:v>
                </c:pt>
                <c:pt idx="1">
                  <c:v>č.38</c:v>
                </c:pt>
                <c:pt idx="2">
                  <c:v>č.39</c:v>
                </c:pt>
                <c:pt idx="3">
                  <c:v>č.40</c:v>
                </c:pt>
                <c:pt idx="4">
                  <c:v>č.41</c:v>
                </c:pt>
                <c:pt idx="5">
                  <c:v>č.42</c:v>
                </c:pt>
                <c:pt idx="6">
                  <c:v>č.43</c:v>
                </c:pt>
                <c:pt idx="7">
                  <c:v>č.44</c:v>
                </c:pt>
                <c:pt idx="8">
                  <c:v>č.45</c:v>
                </c:pt>
              </c:strCache>
            </c:strRef>
          </c:cat>
          <c:val>
            <c:numRef>
              <c:f>List1!$B$2:$B$10</c:f>
              <c:numCache>
                <c:formatCode>d/mmm</c:formatCode>
                <c:ptCount val="9"/>
                <c:pt idx="0" formatCode="General">
                  <c:v>2.2000000000000002</c:v>
                </c:pt>
                <c:pt idx="1">
                  <c:v>6.7</c:v>
                </c:pt>
                <c:pt idx="2" formatCode="General">
                  <c:v>11.1</c:v>
                </c:pt>
                <c:pt idx="3" formatCode="General">
                  <c:v>13.3</c:v>
                </c:pt>
                <c:pt idx="4" formatCode="General">
                  <c:v>26.7</c:v>
                </c:pt>
                <c:pt idx="5" formatCode="General">
                  <c:v>20</c:v>
                </c:pt>
                <c:pt idx="6" formatCode="General">
                  <c:v>13.3</c:v>
                </c:pt>
                <c:pt idx="7" formatCode="General">
                  <c:v>4.4000000000000004</c:v>
                </c:pt>
                <c:pt idx="8" formatCode="General">
                  <c:v>2.2000000000000002</c:v>
                </c:pt>
              </c:numCache>
            </c:numRef>
          </c:val>
        </c:ser>
        <c:gapWidth val="75"/>
        <c:shape val="box"/>
        <c:axId val="72690304"/>
        <c:axId val="72724864"/>
        <c:axId val="0"/>
      </c:bar3DChart>
      <c:catAx>
        <c:axId val="72690304"/>
        <c:scaling>
          <c:orientation val="minMax"/>
        </c:scaling>
        <c:axPos val="b"/>
        <c:majorTickMark val="none"/>
        <c:tickLblPos val="nextTo"/>
        <c:crossAx val="72724864"/>
        <c:crosses val="autoZero"/>
        <c:auto val="1"/>
        <c:lblAlgn val="ctr"/>
        <c:lblOffset val="100"/>
      </c:catAx>
      <c:valAx>
        <c:axId val="72724864"/>
        <c:scaling>
          <c:orientation val="minMax"/>
        </c:scaling>
        <c:axPos val="l"/>
        <c:majorGridlines/>
        <c:numFmt formatCode="General" sourceLinked="1"/>
        <c:majorTickMark val="none"/>
        <c:tickLblPos val="nextTo"/>
        <c:crossAx val="72690304"/>
        <c:crosses val="autoZero"/>
        <c:crossBetween val="between"/>
      </c:valAx>
    </c:plotArea>
    <c:legend>
      <c:legendPos val="r"/>
      <c:layout/>
    </c:legend>
    <c:plotVisOnly val="1"/>
  </c:chart>
  <c:externalData r:id="rId1"/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cs-CZ"/>
  <c:style val="44"/>
  <c:chart>
    <c:autoTitleDeleted val="1"/>
    <c:plotArea>
      <c:layout/>
      <c:lineChart>
        <c:grouping val="standard"/>
        <c:ser>
          <c:idx val="0"/>
          <c:order val="0"/>
          <c:tx>
            <c:strRef>
              <c:f>List1!$B$1</c:f>
              <c:strCache>
                <c:ptCount val="1"/>
                <c:pt idx="0">
                  <c:v>Prodej</c:v>
                </c:pt>
              </c:strCache>
            </c:strRef>
          </c:tx>
          <c:marker>
            <c:symbol val="none"/>
          </c:marker>
          <c:cat>
            <c:strRef>
              <c:f>List1!$A$2:$A$10</c:f>
              <c:strCache>
                <c:ptCount val="9"/>
                <c:pt idx="0">
                  <c:v>č.37</c:v>
                </c:pt>
                <c:pt idx="1">
                  <c:v>č.38</c:v>
                </c:pt>
                <c:pt idx="2">
                  <c:v>č.39</c:v>
                </c:pt>
                <c:pt idx="3">
                  <c:v>č.40</c:v>
                </c:pt>
                <c:pt idx="4">
                  <c:v>č.41</c:v>
                </c:pt>
                <c:pt idx="5">
                  <c:v>č.42</c:v>
                </c:pt>
                <c:pt idx="6">
                  <c:v>č.43</c:v>
                </c:pt>
                <c:pt idx="7">
                  <c:v>č.44</c:v>
                </c:pt>
                <c:pt idx="8">
                  <c:v>č.45</c:v>
                </c:pt>
              </c:strCache>
            </c:strRef>
          </c:cat>
          <c:val>
            <c:numRef>
              <c:f>List1!$B$2:$B$10</c:f>
              <c:numCache>
                <c:formatCode>d/mmm</c:formatCode>
                <c:ptCount val="9"/>
                <c:pt idx="0" formatCode="General">
                  <c:v>2.2000000000000002</c:v>
                </c:pt>
                <c:pt idx="1">
                  <c:v>6.7</c:v>
                </c:pt>
                <c:pt idx="2" formatCode="General">
                  <c:v>11.1</c:v>
                </c:pt>
                <c:pt idx="3" formatCode="General">
                  <c:v>13.3</c:v>
                </c:pt>
                <c:pt idx="4" formatCode="General">
                  <c:v>26.7</c:v>
                </c:pt>
                <c:pt idx="5" formatCode="General">
                  <c:v>20</c:v>
                </c:pt>
                <c:pt idx="6" formatCode="General">
                  <c:v>13.3</c:v>
                </c:pt>
                <c:pt idx="7" formatCode="General">
                  <c:v>4.4000000000000004</c:v>
                </c:pt>
                <c:pt idx="8" formatCode="General">
                  <c:v>2.2000000000000002</c:v>
                </c:pt>
              </c:numCache>
            </c:numRef>
          </c:val>
        </c:ser>
        <c:dropLines/>
        <c:marker val="1"/>
        <c:axId val="75104640"/>
        <c:axId val="75106560"/>
      </c:lineChart>
      <c:catAx>
        <c:axId val="75104640"/>
        <c:scaling>
          <c:orientation val="minMax"/>
        </c:scaling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cs-CZ"/>
                  <a:t>velikost bot</a:t>
                </a:r>
              </a:p>
            </c:rich>
          </c:tx>
          <c:layout/>
        </c:title>
        <c:majorTickMark val="none"/>
        <c:tickLblPos val="nextTo"/>
        <c:crossAx val="75106560"/>
        <c:crosses val="autoZero"/>
        <c:auto val="1"/>
        <c:lblAlgn val="ctr"/>
        <c:lblOffset val="100"/>
      </c:catAx>
      <c:valAx>
        <c:axId val="75106560"/>
        <c:scaling>
          <c:orientation val="minMax"/>
        </c:scaling>
        <c:axPos val="l"/>
        <c:majorGridlines/>
        <c:title>
          <c:tx>
            <c:rich>
              <a:bodyPr/>
              <a:lstStyle/>
              <a:p>
                <a:pPr>
                  <a:defRPr/>
                </a:pPr>
                <a:r>
                  <a:rPr lang="cs-CZ"/>
                  <a:t>počet prodaných bot</a:t>
                </a:r>
              </a:p>
            </c:rich>
          </c:tx>
          <c:layout/>
        </c:title>
        <c:numFmt formatCode="General" sourceLinked="1"/>
        <c:tickLblPos val="nextTo"/>
        <c:crossAx val="75104640"/>
        <c:crosses val="autoZero"/>
        <c:crossBetween val="between"/>
      </c:valAx>
    </c:plotArea>
    <c:legend>
      <c:legendPos val="r"/>
      <c:layout/>
    </c:legend>
    <c:plotVisOnly val="1"/>
  </c:chart>
  <c:externalData r:id="rId1"/>
</c:chartSpac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chart" Target="../charts/chart3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476672"/>
            <a:ext cx="6083300" cy="1487487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1027" name="Rectangle 3"/>
          <p:cNvSpPr>
            <a:spLocks noChangeArrowheads="1"/>
          </p:cNvSpPr>
          <p:nvPr/>
        </p:nvSpPr>
        <p:spPr bwMode="auto">
          <a:xfrm>
            <a:off x="971600" y="2996952"/>
            <a:ext cx="7215437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Výukový materiál zpracován v rámci projektu 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EU peníze školám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auto">
          <a:xfrm>
            <a:off x="2192182" y="4928483"/>
            <a:ext cx="4759637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Registrační číslo projektu: 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CZ.1.07/1.5.00/34.0637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547664" y="476672"/>
          <a:ext cx="5896610" cy="365760"/>
        </p:xfrm>
        <a:graphic>
          <a:graphicData uri="http://schemas.openxmlformats.org/drawingml/2006/table">
            <a:tbl>
              <a:tblPr/>
              <a:tblGrid>
                <a:gridCol w="940435"/>
                <a:gridCol w="1378585"/>
                <a:gridCol w="1350645"/>
                <a:gridCol w="2226945"/>
              </a:tblGrid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Šablona:         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III/2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č. materiálu: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VY_32_INOVACE_177 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547664" y="1196752"/>
          <a:ext cx="5896610" cy="1097280"/>
        </p:xfrm>
        <a:graphic>
          <a:graphicData uri="http://schemas.openxmlformats.org/drawingml/2006/table">
            <a:tbl>
              <a:tblPr/>
              <a:tblGrid>
                <a:gridCol w="2987040"/>
                <a:gridCol w="2909570"/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Jméno autora: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Mgr. Drozdová Barbora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Třída/ročník: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IV.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Datum vytvoření: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15.10.2012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47664" y="2492896"/>
          <a:ext cx="5904656" cy="4093698"/>
        </p:xfrm>
        <a:graphic>
          <a:graphicData uri="http://schemas.openxmlformats.org/drawingml/2006/table">
            <a:tbl>
              <a:tblPr/>
              <a:tblGrid>
                <a:gridCol w="2535289"/>
                <a:gridCol w="3369367"/>
              </a:tblGrid>
              <a:tr h="31261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Arial"/>
                          <a:ea typeface="Times New Roman"/>
                          <a:cs typeface="Times New Roman"/>
                        </a:rPr>
                        <a:t>Vzdělávací oblast:</a:t>
                      </a:r>
                      <a:endParaRPr lang="cs-CZ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615" marR="586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Arial"/>
                          <a:ea typeface="Times New Roman"/>
                          <a:cs typeface="Times New Roman"/>
                        </a:rPr>
                        <a:t>Matematické vzdělávání</a:t>
                      </a:r>
                      <a:endParaRPr lang="cs-CZ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615" marR="586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261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Arial"/>
                          <a:ea typeface="Times New Roman"/>
                          <a:cs typeface="Times New Roman"/>
                        </a:rPr>
                        <a:t>Tematická oblast:</a:t>
                      </a:r>
                      <a:endParaRPr lang="cs-CZ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615" marR="586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Arial"/>
                          <a:ea typeface="Times New Roman"/>
                          <a:cs typeface="Times New Roman"/>
                        </a:rPr>
                        <a:t>Statistika</a:t>
                      </a:r>
                      <a:endParaRPr lang="cs-CZ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615" marR="586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261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Arial"/>
                          <a:ea typeface="Times New Roman"/>
                          <a:cs typeface="Times New Roman"/>
                        </a:rPr>
                        <a:t>Předmět:</a:t>
                      </a:r>
                      <a:endParaRPr lang="cs-CZ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615" marR="586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Arial"/>
                          <a:ea typeface="Times New Roman"/>
                          <a:cs typeface="Times New Roman"/>
                        </a:rPr>
                        <a:t>Matematika</a:t>
                      </a:r>
                      <a:endParaRPr lang="cs-CZ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615" marR="586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75692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Arial"/>
                          <a:ea typeface="Times New Roman"/>
                          <a:cs typeface="Times New Roman"/>
                        </a:rPr>
                        <a:t>Výstižný popis způsobu využití, případně metodické pokyny:</a:t>
                      </a:r>
                      <a:endParaRPr lang="cs-CZ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615" marR="586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Arial"/>
                          <a:ea typeface="Times New Roman"/>
                          <a:cs typeface="Times New Roman"/>
                        </a:rPr>
                        <a:t>definuje základní pojmy statistiky: statistický soubor, statistická jednotka, statistický znak, rozsah souboru a četnost, určení těchto základních pojmů na daném příkladě</a:t>
                      </a:r>
                      <a:endParaRPr lang="cs-CZ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615" marR="586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37846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Arial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615" marR="586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Arial"/>
                          <a:ea typeface="Times New Roman"/>
                          <a:cs typeface="Times New Roman"/>
                        </a:rPr>
                        <a:t>statistický soubor, statistická jednotka, statistický znak, rozsah souboru, četnost</a:t>
                      </a:r>
                      <a:endParaRPr lang="cs-CZ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615" marR="586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261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Arial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10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615" marR="586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  <a:cs typeface="Times New Roman"/>
                        </a:rPr>
                        <a:t>výukový list</a:t>
                      </a:r>
                      <a:endParaRPr lang="cs-CZ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615" marR="5861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836712"/>
            <a:ext cx="8229600" cy="1440160"/>
          </a:xfrm>
        </p:spPr>
        <p:txBody>
          <a:bodyPr>
            <a:normAutofit/>
          </a:bodyPr>
          <a:lstStyle/>
          <a:p>
            <a:pPr algn="l"/>
            <a:r>
              <a:rPr lang="cs-CZ" b="1" i="1" u="sng" dirty="0" smtClean="0"/>
              <a:t>STATISTIKA</a:t>
            </a:r>
            <a:endParaRPr lang="cs-CZ" b="1" i="1" u="sng" dirty="0"/>
          </a:p>
        </p:txBody>
      </p:sp>
      <p:sp>
        <p:nvSpPr>
          <p:cNvPr id="25601" name="Rectangle 1"/>
          <p:cNvSpPr>
            <a:spLocks noChangeArrowheads="1"/>
          </p:cNvSpPr>
          <p:nvPr/>
        </p:nvSpPr>
        <p:spPr bwMode="auto">
          <a:xfrm>
            <a:off x="107504" y="2924944"/>
            <a:ext cx="8748464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věda zabývající se zjišťováním a studiem údajů získaných na dostatečně velkém souboru objektů.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5" name="Rectangle 1"/>
          <p:cNvSpPr>
            <a:spLocks noChangeArrowheads="1"/>
          </p:cNvSpPr>
          <p:nvPr/>
        </p:nvSpPr>
        <p:spPr bwMode="auto">
          <a:xfrm>
            <a:off x="0" y="1321023"/>
            <a:ext cx="9036496" cy="31700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1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STATISTICKÝ SOUBOR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konečná množina nějakých dat, které chceme zkoumat (osoba, věc, událost, časové období)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1" name="Rectangle 1"/>
          <p:cNvSpPr>
            <a:spLocks noChangeArrowheads="1"/>
          </p:cNvSpPr>
          <p:nvPr/>
        </p:nvSpPr>
        <p:spPr bwMode="auto">
          <a:xfrm>
            <a:off x="107504" y="1628800"/>
            <a:ext cx="8836073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1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STATISTICKÁ JEDNOTKA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konkrétní prvek statistického souboru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7" name="Rectangle 1"/>
          <p:cNvSpPr>
            <a:spLocks noChangeArrowheads="1"/>
          </p:cNvSpPr>
          <p:nvPr/>
        </p:nvSpPr>
        <p:spPr bwMode="auto">
          <a:xfrm>
            <a:off x="0" y="1628800"/>
            <a:ext cx="8521885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1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ROZSAH SOUBORU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počet prvků ve statistickém souboru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ChangeArrowheads="1"/>
          </p:cNvSpPr>
          <p:nvPr/>
        </p:nvSpPr>
        <p:spPr bwMode="auto">
          <a:xfrm>
            <a:off x="179512" y="260648"/>
            <a:ext cx="5220072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1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STATISTICKÝ ZNAK</a:t>
            </a:r>
            <a:r>
              <a:rPr kumimoji="0" lang="cs-CZ" sz="40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  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3075" name="Rectangle 3"/>
          <p:cNvSpPr>
            <a:spLocks noChangeArrowheads="1"/>
          </p:cNvSpPr>
          <p:nvPr/>
        </p:nvSpPr>
        <p:spPr bwMode="auto">
          <a:xfrm>
            <a:off x="251520" y="1225689"/>
            <a:ext cx="8712967" cy="56323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      - </a:t>
            </a: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je to co chceme měřit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228600" marR="0" lvl="0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lphaLcParenR"/>
              <a:tabLst/>
            </a:pPr>
            <a:r>
              <a:rPr kumimoji="0" lang="cs-CZ" sz="40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kvantitativní</a:t>
            </a: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 (vyjádřený čísly: výška postavy, počet dětí, hrubý roční příjem)</a:t>
            </a:r>
          </a:p>
          <a:p>
            <a:pPr marL="228600" marR="0" lvl="0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lphaLcParenR"/>
              <a:tabLst/>
            </a:pP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b) kvalitativní</a:t>
            </a: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 (vyjádřený slovně: povolání, druh nemoci, barva, ano/ne)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3077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364088" y="332656"/>
            <a:ext cx="781050" cy="6191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ChangeArrowheads="1"/>
          </p:cNvSpPr>
          <p:nvPr/>
        </p:nvSpPr>
        <p:spPr bwMode="auto">
          <a:xfrm>
            <a:off x="179512" y="332656"/>
            <a:ext cx="4067944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1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ČETNOST</a:t>
            </a:r>
            <a:r>
              <a:rPr kumimoji="0" lang="cs-CZ" sz="40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  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051" name="Rectangle 3"/>
          <p:cNvSpPr>
            <a:spLocks noChangeArrowheads="1"/>
          </p:cNvSpPr>
          <p:nvPr/>
        </p:nvSpPr>
        <p:spPr bwMode="auto">
          <a:xfrm>
            <a:off x="0" y="1772816"/>
            <a:ext cx="8892480" cy="372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cs-CZ" sz="4000" dirty="0" smtClean="0">
                <a:latin typeface="Arial" pitchFamily="34" charset="0"/>
              </a:rPr>
              <a:t>udává, kolik hodnot daného znaku se vyskytuje ve statistickém souboru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endParaRPr lang="cs-CZ" sz="4000" dirty="0" smtClean="0"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součet četností všech hodnot znaku je roven rozsahu souboru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053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987824" y="404664"/>
            <a:ext cx="819150" cy="6191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ChangeArrowheads="1"/>
          </p:cNvSpPr>
          <p:nvPr/>
        </p:nvSpPr>
        <p:spPr bwMode="auto">
          <a:xfrm>
            <a:off x="179512" y="404664"/>
            <a:ext cx="6408712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1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RELATIVNÍ ČETNOST %</a:t>
            </a:r>
            <a:r>
              <a:rPr kumimoji="0" lang="cs-CZ" sz="40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  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3555" name="Rectangle 3"/>
          <p:cNvSpPr>
            <a:spLocks noChangeArrowheads="1"/>
          </p:cNvSpPr>
          <p:nvPr/>
        </p:nvSpPr>
        <p:spPr bwMode="auto">
          <a:xfrm>
            <a:off x="179512" y="2060848"/>
            <a:ext cx="8820472" cy="40626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je poměr četnosti hodnoty statistického souboru a rozsahu souboru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součet relativních četností všech hodnot znaku je roven jedné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"/>
          <p:cNvSpPr>
            <a:spLocks noChangeArrowheads="1"/>
          </p:cNvSpPr>
          <p:nvPr/>
        </p:nvSpPr>
        <p:spPr bwMode="auto">
          <a:xfrm>
            <a:off x="0" y="363915"/>
            <a:ext cx="8784976" cy="64940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1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Příklad: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3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V prodejně pánské obuvi zaznamenali velikosti prodaných párů bot během jednoho dne s tímto výsledkem: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3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41, </a:t>
            </a:r>
            <a:r>
              <a:rPr kumimoji="0" lang="cs-CZ" sz="32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41</a:t>
            </a: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, </a:t>
            </a:r>
            <a:r>
              <a:rPr kumimoji="0" lang="cs-CZ" sz="32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41</a:t>
            </a: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, 42, </a:t>
            </a:r>
            <a:r>
              <a:rPr kumimoji="0" lang="cs-CZ" sz="32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42</a:t>
            </a: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, 41, 39, 41, 37, 41, 45, 41, 42, 38, 40, 39, 38, 41, </a:t>
            </a:r>
            <a:r>
              <a:rPr kumimoji="0" lang="cs-CZ" sz="32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41</a:t>
            </a: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, 38, 42, 39, 44, 43, </a:t>
            </a:r>
            <a:r>
              <a:rPr kumimoji="0" lang="cs-CZ" sz="32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43</a:t>
            </a: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, 44, 39, </a:t>
            </a:r>
            <a:r>
              <a:rPr kumimoji="0" lang="cs-CZ" sz="32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39</a:t>
            </a: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, 43, </a:t>
            </a:r>
            <a:r>
              <a:rPr kumimoji="0" lang="cs-CZ" sz="32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43</a:t>
            </a: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, 40, 42, 43, 41, </a:t>
            </a:r>
            <a:r>
              <a:rPr kumimoji="0" lang="cs-CZ" sz="32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41</a:t>
            </a: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, 43, 40, </a:t>
            </a:r>
            <a:r>
              <a:rPr kumimoji="0" lang="cs-CZ" sz="32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40</a:t>
            </a: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, </a:t>
            </a:r>
            <a:r>
              <a:rPr kumimoji="0" lang="cs-CZ" sz="32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40</a:t>
            </a: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, 42, </a:t>
            </a:r>
            <a:r>
              <a:rPr kumimoji="0" lang="cs-CZ" sz="32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42</a:t>
            </a: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, </a:t>
            </a:r>
            <a:r>
              <a:rPr kumimoji="0" lang="cs-CZ" sz="32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42</a:t>
            </a: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, 41, 40, 42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3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Urči: statistický soubor, statistickou jednotku, statistický znak, rozsah souboru a četnost.</a:t>
            </a:r>
            <a:endParaRPr kumimoji="0" lang="cs-CZ" sz="3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1"/>
          <p:cNvSpPr>
            <a:spLocks noChangeArrowheads="1"/>
          </p:cNvSpPr>
          <p:nvPr/>
        </p:nvSpPr>
        <p:spPr bwMode="auto">
          <a:xfrm>
            <a:off x="0" y="270520"/>
            <a:ext cx="8892480" cy="1631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i="1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Řešení: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3600" i="1" u="sng" dirty="0" smtClean="0">
              <a:latin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Naměřené hodnoty zaneseme do tabulky:</a:t>
            </a: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899592" y="2708920"/>
          <a:ext cx="6864805" cy="1595508"/>
        </p:xfrm>
        <a:graphic>
          <a:graphicData uri="http://schemas.openxmlformats.org/drawingml/2006/table">
            <a:tbl>
              <a:tblPr/>
              <a:tblGrid>
                <a:gridCol w="879140"/>
                <a:gridCol w="562027"/>
                <a:gridCol w="638474"/>
                <a:gridCol w="642720"/>
                <a:gridCol w="735734"/>
                <a:gridCol w="743521"/>
                <a:gridCol w="637766"/>
                <a:gridCol w="743521"/>
                <a:gridCol w="640597"/>
                <a:gridCol w="641305"/>
              </a:tblGrid>
              <a:tr h="797754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b="1" dirty="0">
                          <a:latin typeface="Times New Roman"/>
                          <a:ea typeface="Times New Roman"/>
                        </a:rPr>
                        <a:t>číslo bot </a:t>
                      </a:r>
                    </a:p>
                  </a:txBody>
                  <a:tcPr marL="67894" marR="678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b="1">
                          <a:latin typeface="Times New Roman"/>
                          <a:ea typeface="Times New Roman"/>
                        </a:rPr>
                        <a:t>37</a:t>
                      </a:r>
                    </a:p>
                  </a:txBody>
                  <a:tcPr marL="67894" marR="678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b="1">
                          <a:latin typeface="Times New Roman"/>
                          <a:ea typeface="Times New Roman"/>
                        </a:rPr>
                        <a:t>38</a:t>
                      </a:r>
                    </a:p>
                  </a:txBody>
                  <a:tcPr marL="67894" marR="678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b="1">
                          <a:latin typeface="Times New Roman"/>
                          <a:ea typeface="Times New Roman"/>
                        </a:rPr>
                        <a:t>39</a:t>
                      </a:r>
                    </a:p>
                  </a:txBody>
                  <a:tcPr marL="67894" marR="678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b="1">
                          <a:latin typeface="Times New Roman"/>
                          <a:ea typeface="Times New Roman"/>
                        </a:rPr>
                        <a:t>40</a:t>
                      </a:r>
                    </a:p>
                  </a:txBody>
                  <a:tcPr marL="67894" marR="678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b="1">
                          <a:latin typeface="Times New Roman"/>
                          <a:ea typeface="Times New Roman"/>
                        </a:rPr>
                        <a:t>41</a:t>
                      </a:r>
                    </a:p>
                  </a:txBody>
                  <a:tcPr marL="67894" marR="678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b="1">
                          <a:latin typeface="Times New Roman"/>
                          <a:ea typeface="Times New Roman"/>
                        </a:rPr>
                        <a:t>42</a:t>
                      </a:r>
                    </a:p>
                  </a:txBody>
                  <a:tcPr marL="67894" marR="678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b="1">
                          <a:latin typeface="Times New Roman"/>
                          <a:ea typeface="Times New Roman"/>
                        </a:rPr>
                        <a:t>43</a:t>
                      </a:r>
                    </a:p>
                  </a:txBody>
                  <a:tcPr marL="67894" marR="678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b="1">
                          <a:latin typeface="Times New Roman"/>
                          <a:ea typeface="Times New Roman"/>
                        </a:rPr>
                        <a:t>44</a:t>
                      </a:r>
                    </a:p>
                  </a:txBody>
                  <a:tcPr marL="67894" marR="678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b="1">
                          <a:latin typeface="Times New Roman"/>
                          <a:ea typeface="Times New Roman"/>
                        </a:rPr>
                        <a:t>45</a:t>
                      </a:r>
                    </a:p>
                  </a:txBody>
                  <a:tcPr marL="67894" marR="678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97754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b="1" dirty="0">
                          <a:latin typeface="Times New Roman"/>
                          <a:ea typeface="Times New Roman"/>
                        </a:rPr>
                        <a:t>četnost </a:t>
                      </a:r>
                    </a:p>
                  </a:txBody>
                  <a:tcPr marL="67894" marR="678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447675" algn="l"/>
                        </a:tabLst>
                      </a:pPr>
                      <a:r>
                        <a:rPr lang="cs-CZ" sz="1200" b="1" dirty="0">
                          <a:latin typeface="Times New Roman"/>
                          <a:ea typeface="Times New Roman"/>
                        </a:rPr>
                        <a:t>1</a:t>
                      </a:r>
                    </a:p>
                  </a:txBody>
                  <a:tcPr marL="67894" marR="678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b="1">
                          <a:latin typeface="Times New Roman"/>
                          <a:ea typeface="Times New Roman"/>
                        </a:rPr>
                        <a:t>3</a:t>
                      </a:r>
                    </a:p>
                  </a:txBody>
                  <a:tcPr marL="67894" marR="678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b="1">
                          <a:latin typeface="Times New Roman"/>
                          <a:ea typeface="Times New Roman"/>
                        </a:rPr>
                        <a:t>5</a:t>
                      </a:r>
                    </a:p>
                  </a:txBody>
                  <a:tcPr marL="67894" marR="678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b="1">
                          <a:latin typeface="Times New Roman"/>
                          <a:ea typeface="Times New Roman"/>
                        </a:rPr>
                        <a:t>6</a:t>
                      </a:r>
                    </a:p>
                  </a:txBody>
                  <a:tcPr marL="67894" marR="678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b="1">
                          <a:latin typeface="Times New Roman"/>
                          <a:ea typeface="Times New Roman"/>
                        </a:rPr>
                        <a:t>12</a:t>
                      </a:r>
                    </a:p>
                  </a:txBody>
                  <a:tcPr marL="67894" marR="678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b="1">
                          <a:latin typeface="Times New Roman"/>
                          <a:ea typeface="Times New Roman"/>
                        </a:rPr>
                        <a:t>9</a:t>
                      </a:r>
                    </a:p>
                  </a:txBody>
                  <a:tcPr marL="67894" marR="678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b="1">
                          <a:latin typeface="Times New Roman"/>
                          <a:ea typeface="Times New Roman"/>
                        </a:rPr>
                        <a:t>6</a:t>
                      </a:r>
                    </a:p>
                  </a:txBody>
                  <a:tcPr marL="67894" marR="678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b="1">
                          <a:latin typeface="Times New Roman"/>
                          <a:ea typeface="Times New Roman"/>
                        </a:rPr>
                        <a:t>2</a:t>
                      </a:r>
                    </a:p>
                  </a:txBody>
                  <a:tcPr marL="67894" marR="678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b="1" dirty="0">
                          <a:latin typeface="Times New Roman"/>
                          <a:ea typeface="Times New Roman"/>
                        </a:rPr>
                        <a:t>1</a:t>
                      </a:r>
                    </a:p>
                  </a:txBody>
                  <a:tcPr marL="67894" marR="678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1507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115616" y="2924944"/>
            <a:ext cx="288033" cy="304035"/>
          </a:xfrm>
          <a:prstGeom prst="rect">
            <a:avLst/>
          </a:prstGeom>
          <a:noFill/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187624" y="3861048"/>
            <a:ext cx="227394" cy="28803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115617" y="620688"/>
          <a:ext cx="6384794" cy="1656184"/>
        </p:xfrm>
        <a:graphic>
          <a:graphicData uri="http://schemas.openxmlformats.org/drawingml/2006/table">
            <a:tbl>
              <a:tblPr/>
              <a:tblGrid>
                <a:gridCol w="817668"/>
                <a:gridCol w="522728"/>
                <a:gridCol w="593830"/>
                <a:gridCol w="597779"/>
                <a:gridCol w="684289"/>
                <a:gridCol w="691531"/>
                <a:gridCol w="593171"/>
                <a:gridCol w="691531"/>
                <a:gridCol w="595804"/>
                <a:gridCol w="596463"/>
              </a:tblGrid>
              <a:tr h="33123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 dirty="0">
                          <a:latin typeface="Times New Roman"/>
                          <a:ea typeface="Times New Roman"/>
                        </a:rPr>
                        <a:t>číslo bot </a:t>
                      </a:r>
                    </a:p>
                  </a:txBody>
                  <a:tcPr marL="67894" marR="678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b="1">
                          <a:latin typeface="Times New Roman"/>
                          <a:ea typeface="Times New Roman"/>
                        </a:rPr>
                        <a:t>37</a:t>
                      </a:r>
                    </a:p>
                  </a:txBody>
                  <a:tcPr marL="67894" marR="678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b="1">
                          <a:latin typeface="Times New Roman"/>
                          <a:ea typeface="Times New Roman"/>
                        </a:rPr>
                        <a:t>38</a:t>
                      </a:r>
                    </a:p>
                  </a:txBody>
                  <a:tcPr marL="67894" marR="678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b="1">
                          <a:latin typeface="Times New Roman"/>
                          <a:ea typeface="Times New Roman"/>
                        </a:rPr>
                        <a:t>39</a:t>
                      </a:r>
                    </a:p>
                  </a:txBody>
                  <a:tcPr marL="67894" marR="678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b="1">
                          <a:latin typeface="Times New Roman"/>
                          <a:ea typeface="Times New Roman"/>
                        </a:rPr>
                        <a:t>40</a:t>
                      </a:r>
                    </a:p>
                  </a:txBody>
                  <a:tcPr marL="67894" marR="678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b="1">
                          <a:latin typeface="Times New Roman"/>
                          <a:ea typeface="Times New Roman"/>
                        </a:rPr>
                        <a:t>41</a:t>
                      </a:r>
                    </a:p>
                  </a:txBody>
                  <a:tcPr marL="67894" marR="678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b="1">
                          <a:latin typeface="Times New Roman"/>
                          <a:ea typeface="Times New Roman"/>
                        </a:rPr>
                        <a:t>42</a:t>
                      </a:r>
                    </a:p>
                  </a:txBody>
                  <a:tcPr marL="67894" marR="678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b="1">
                          <a:latin typeface="Times New Roman"/>
                          <a:ea typeface="Times New Roman"/>
                        </a:rPr>
                        <a:t>43</a:t>
                      </a:r>
                    </a:p>
                  </a:txBody>
                  <a:tcPr marL="67894" marR="678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b="1">
                          <a:latin typeface="Times New Roman"/>
                          <a:ea typeface="Times New Roman"/>
                        </a:rPr>
                        <a:t>44</a:t>
                      </a:r>
                    </a:p>
                  </a:txBody>
                  <a:tcPr marL="67894" marR="678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b="1">
                          <a:latin typeface="Times New Roman"/>
                          <a:ea typeface="Times New Roman"/>
                        </a:rPr>
                        <a:t>45</a:t>
                      </a:r>
                    </a:p>
                  </a:txBody>
                  <a:tcPr marL="67894" marR="678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 dirty="0">
                          <a:latin typeface="Times New Roman"/>
                          <a:ea typeface="Times New Roman"/>
                        </a:rPr>
                        <a:t>četnost </a:t>
                      </a:r>
                    </a:p>
                  </a:txBody>
                  <a:tcPr marL="67894" marR="678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447675" algn="l"/>
                        </a:tabLst>
                      </a:pPr>
                      <a:r>
                        <a:rPr lang="cs-CZ" sz="1200" b="1">
                          <a:latin typeface="Times New Roman"/>
                          <a:ea typeface="Times New Roman"/>
                        </a:rPr>
                        <a:t>1</a:t>
                      </a:r>
                    </a:p>
                  </a:txBody>
                  <a:tcPr marL="67894" marR="678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b="1">
                          <a:latin typeface="Times New Roman"/>
                          <a:ea typeface="Times New Roman"/>
                        </a:rPr>
                        <a:t>3</a:t>
                      </a:r>
                    </a:p>
                  </a:txBody>
                  <a:tcPr marL="67894" marR="678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b="1">
                          <a:latin typeface="Times New Roman"/>
                          <a:ea typeface="Times New Roman"/>
                        </a:rPr>
                        <a:t>5</a:t>
                      </a:r>
                    </a:p>
                  </a:txBody>
                  <a:tcPr marL="67894" marR="678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b="1">
                          <a:latin typeface="Times New Roman"/>
                          <a:ea typeface="Times New Roman"/>
                        </a:rPr>
                        <a:t>6</a:t>
                      </a:r>
                    </a:p>
                  </a:txBody>
                  <a:tcPr marL="67894" marR="678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b="1">
                          <a:latin typeface="Times New Roman"/>
                          <a:ea typeface="Times New Roman"/>
                        </a:rPr>
                        <a:t>12</a:t>
                      </a:r>
                    </a:p>
                  </a:txBody>
                  <a:tcPr marL="67894" marR="678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b="1">
                          <a:latin typeface="Times New Roman"/>
                          <a:ea typeface="Times New Roman"/>
                        </a:rPr>
                        <a:t>9</a:t>
                      </a:r>
                    </a:p>
                  </a:txBody>
                  <a:tcPr marL="67894" marR="678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b="1">
                          <a:latin typeface="Times New Roman"/>
                          <a:ea typeface="Times New Roman"/>
                        </a:rPr>
                        <a:t>6</a:t>
                      </a:r>
                    </a:p>
                  </a:txBody>
                  <a:tcPr marL="67894" marR="678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b="1">
                          <a:latin typeface="Times New Roman"/>
                          <a:ea typeface="Times New Roman"/>
                        </a:rPr>
                        <a:t>2</a:t>
                      </a:r>
                    </a:p>
                  </a:txBody>
                  <a:tcPr marL="67894" marR="678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b="1">
                          <a:latin typeface="Times New Roman"/>
                          <a:ea typeface="Times New Roman"/>
                        </a:rPr>
                        <a:t>1</a:t>
                      </a:r>
                    </a:p>
                  </a:txBody>
                  <a:tcPr marL="67894" marR="678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93710">
                <a:tc>
                  <a:txBody>
                    <a:bodyPr/>
                    <a:lstStyle/>
                    <a:p>
                      <a:pPr marL="68580">
                        <a:spcAft>
                          <a:spcPts val="0"/>
                        </a:spcAft>
                      </a:pPr>
                      <a:r>
                        <a:rPr lang="cs-CZ" sz="1200" b="1" dirty="0">
                          <a:latin typeface="Times New Roman"/>
                          <a:ea typeface="Times New Roman"/>
                        </a:rPr>
                        <a:t>relativní četnost (%)</a:t>
                      </a:r>
                    </a:p>
                  </a:txBody>
                  <a:tcPr marL="44005" marR="4400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68580" algn="ctr">
                        <a:spcAft>
                          <a:spcPts val="0"/>
                        </a:spcAft>
                      </a:pPr>
                      <a:r>
                        <a:rPr lang="cs-CZ" sz="1200" b="1" dirty="0">
                          <a:latin typeface="Times New Roman"/>
                          <a:ea typeface="Times New Roman"/>
                        </a:rPr>
                        <a:t>2,2</a:t>
                      </a:r>
                    </a:p>
                  </a:txBody>
                  <a:tcPr marL="44005" marR="4400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68580" algn="ctr">
                        <a:spcAft>
                          <a:spcPts val="0"/>
                        </a:spcAft>
                      </a:pPr>
                      <a:r>
                        <a:rPr lang="cs-CZ" sz="1200" b="1" dirty="0">
                          <a:latin typeface="Times New Roman"/>
                          <a:ea typeface="Times New Roman"/>
                        </a:rPr>
                        <a:t>6,7</a:t>
                      </a:r>
                    </a:p>
                  </a:txBody>
                  <a:tcPr marL="44005" marR="4400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68580" algn="ctr">
                        <a:spcAft>
                          <a:spcPts val="0"/>
                        </a:spcAft>
                      </a:pPr>
                      <a:r>
                        <a:rPr lang="cs-CZ" sz="1200" b="1" dirty="0">
                          <a:latin typeface="Times New Roman"/>
                          <a:ea typeface="Times New Roman"/>
                        </a:rPr>
                        <a:t>11,1</a:t>
                      </a:r>
                    </a:p>
                  </a:txBody>
                  <a:tcPr marL="44005" marR="4400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68580" algn="ctr">
                        <a:spcAft>
                          <a:spcPts val="0"/>
                        </a:spcAft>
                      </a:pPr>
                      <a:r>
                        <a:rPr lang="cs-CZ" sz="1200" b="1" dirty="0">
                          <a:latin typeface="Times New Roman"/>
                          <a:ea typeface="Times New Roman"/>
                        </a:rPr>
                        <a:t>13,3</a:t>
                      </a:r>
                    </a:p>
                  </a:txBody>
                  <a:tcPr marL="44005" marR="4400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68580" algn="ctr">
                        <a:spcAft>
                          <a:spcPts val="0"/>
                        </a:spcAft>
                      </a:pPr>
                      <a:r>
                        <a:rPr lang="cs-CZ" sz="1200" b="1" dirty="0">
                          <a:latin typeface="Times New Roman"/>
                          <a:ea typeface="Times New Roman"/>
                        </a:rPr>
                        <a:t>26,7</a:t>
                      </a:r>
                    </a:p>
                  </a:txBody>
                  <a:tcPr marL="44005" marR="4400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68580" algn="ctr">
                        <a:spcAft>
                          <a:spcPts val="0"/>
                        </a:spcAft>
                      </a:pPr>
                      <a:r>
                        <a:rPr lang="cs-CZ" sz="1200" b="1" dirty="0">
                          <a:latin typeface="Times New Roman"/>
                          <a:ea typeface="Times New Roman"/>
                        </a:rPr>
                        <a:t>20</a:t>
                      </a:r>
                    </a:p>
                  </a:txBody>
                  <a:tcPr marL="44005" marR="4400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68580" algn="ctr">
                        <a:spcAft>
                          <a:spcPts val="0"/>
                        </a:spcAft>
                      </a:pPr>
                      <a:r>
                        <a:rPr lang="cs-CZ" sz="1200" b="1" dirty="0">
                          <a:latin typeface="Times New Roman"/>
                          <a:ea typeface="Times New Roman"/>
                        </a:rPr>
                        <a:t>13,3</a:t>
                      </a:r>
                    </a:p>
                  </a:txBody>
                  <a:tcPr marL="44005" marR="4400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68580" algn="ctr">
                        <a:spcAft>
                          <a:spcPts val="0"/>
                        </a:spcAft>
                      </a:pPr>
                      <a:r>
                        <a:rPr lang="cs-CZ" sz="1200" b="1" dirty="0">
                          <a:latin typeface="Times New Roman"/>
                          <a:ea typeface="Times New Roman"/>
                        </a:rPr>
                        <a:t>4,4</a:t>
                      </a:r>
                    </a:p>
                  </a:txBody>
                  <a:tcPr marL="44005" marR="4400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68580" algn="ctr">
                        <a:spcAft>
                          <a:spcPts val="0"/>
                        </a:spcAft>
                      </a:pPr>
                      <a:r>
                        <a:rPr lang="cs-CZ" sz="1200" b="1" dirty="0">
                          <a:latin typeface="Times New Roman"/>
                          <a:ea typeface="Times New Roman"/>
                        </a:rPr>
                        <a:t>2,2</a:t>
                      </a:r>
                    </a:p>
                  </a:txBody>
                  <a:tcPr marL="44005" marR="4400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763688" y="692696"/>
            <a:ext cx="144015" cy="152016"/>
          </a:xfrm>
          <a:prstGeom prst="rect">
            <a:avLst/>
          </a:prstGeom>
          <a:noFill/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763688" y="980728"/>
            <a:ext cx="144016" cy="182420"/>
          </a:xfrm>
          <a:prstGeom prst="rect">
            <a:avLst/>
          </a:prstGeom>
          <a:noFill/>
        </p:spPr>
      </p:pic>
      <p:sp>
        <p:nvSpPr>
          <p:cNvPr id="20483" name="Rectangle 3"/>
          <p:cNvSpPr>
            <a:spLocks noChangeArrowheads="1"/>
          </p:cNvSpPr>
          <p:nvPr/>
        </p:nvSpPr>
        <p:spPr bwMode="auto">
          <a:xfrm>
            <a:off x="107504" y="2936647"/>
            <a:ext cx="8784976" cy="31700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statistický soubor: páry bot prodané v prodejně pánské obuvi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statistická jednotka: jeden pár bot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statistický znak: číslo bot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rozsah souboru: 45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9512" y="116632"/>
            <a:ext cx="339472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cs-CZ" i="1" u="sng" dirty="0" smtClean="0"/>
              <a:t>Výsečový graf:</a:t>
            </a:r>
            <a:endParaRPr lang="cs-CZ" i="1" u="sng" dirty="0"/>
          </a:p>
        </p:txBody>
      </p:sp>
      <p:graphicFrame>
        <p:nvGraphicFramePr>
          <p:cNvPr id="7" name="Graf 6"/>
          <p:cNvGraphicFramePr/>
          <p:nvPr/>
        </p:nvGraphicFramePr>
        <p:xfrm>
          <a:off x="683568" y="1519237"/>
          <a:ext cx="8208912" cy="515012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2"/>
          <p:cNvSpPr>
            <a:spLocks noGrp="1"/>
          </p:cNvSpPr>
          <p:nvPr>
            <p:ph type="title"/>
          </p:nvPr>
        </p:nvSpPr>
        <p:spPr>
          <a:xfrm>
            <a:off x="179512" y="116632"/>
            <a:ext cx="339472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cs-CZ" i="1" u="sng" dirty="0" smtClean="0"/>
              <a:t>Sloupcový graf:</a:t>
            </a:r>
            <a:endParaRPr lang="cs-CZ" i="1" u="sng" dirty="0"/>
          </a:p>
        </p:txBody>
      </p:sp>
      <p:graphicFrame>
        <p:nvGraphicFramePr>
          <p:cNvPr id="6" name="Graf 5"/>
          <p:cNvGraphicFramePr/>
          <p:nvPr/>
        </p:nvGraphicFramePr>
        <p:xfrm>
          <a:off x="899592" y="1519237"/>
          <a:ext cx="7848872" cy="493409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2"/>
          <p:cNvSpPr txBox="1">
            <a:spLocks/>
          </p:cNvSpPr>
          <p:nvPr/>
        </p:nvSpPr>
        <p:spPr>
          <a:xfrm>
            <a:off x="179512" y="116632"/>
            <a:ext cx="3672408" cy="1143000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1" u="sng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Spojnicový graf:</a:t>
            </a:r>
            <a:endParaRPr kumimoji="0" lang="cs-CZ" sz="4400" b="0" i="1" u="sng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graphicFrame>
        <p:nvGraphicFramePr>
          <p:cNvPr id="3" name="Graf 2"/>
          <p:cNvGraphicFramePr/>
          <p:nvPr/>
        </p:nvGraphicFramePr>
        <p:xfrm>
          <a:off x="755576" y="1556792"/>
          <a:ext cx="7639744" cy="493409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79512" y="548680"/>
            <a:ext cx="8229600" cy="1143000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Prodej párů bot v jedné prodejně během jednoho dne</a:t>
            </a:r>
            <a:endParaRPr lang="cs-CZ" sz="2800" b="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1"/>
          <p:cNvSpPr>
            <a:spLocks noChangeArrowheads="1"/>
          </p:cNvSpPr>
          <p:nvPr/>
        </p:nvSpPr>
        <p:spPr bwMode="auto">
          <a:xfrm>
            <a:off x="179512" y="127665"/>
            <a:ext cx="7092280" cy="36933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Literatura: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Doc. RNDr. Emil CALDA, CSc.: Matematika pro gymnázia, kombinatorika, pravděpodobnost, statistika</a:t>
            </a: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62</TotalTime>
  <Words>365</Words>
  <Application>Microsoft Office PowerPoint</Application>
  <PresentationFormat>Předvádění na obrazovce (4:3)</PresentationFormat>
  <Paragraphs>127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Snímek 1</vt:lpstr>
      <vt:lpstr>Snímek 2</vt:lpstr>
      <vt:lpstr>STATISTIKA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Výsečový graf:</vt:lpstr>
      <vt:lpstr>Sloupcový graf:</vt:lpstr>
      <vt:lpstr>Prodej párů bot v jedné prodejně během jednoho dne</vt:lpstr>
      <vt:lpstr>Snímek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Admin</cp:lastModifiedBy>
  <cp:revision>10</cp:revision>
  <dcterms:modified xsi:type="dcterms:W3CDTF">2012-11-07T16:31:54Z</dcterms:modified>
</cp:coreProperties>
</file>