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332656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278092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1" y="4429944"/>
            <a:ext cx="4759636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CZ.1.07/1.5.00/34.0637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19672" y="692696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VY_32_INOVACE_179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268760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IV.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15.10.2012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19672" y="2780928"/>
          <a:ext cx="5897880" cy="292608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Statistika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výpočet charakteristiky polohy a variability na daném příkladě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charakteristiky polohy a variability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pracovní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0" y="260648"/>
            <a:ext cx="8964487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Máte k dispozici tyto roztříděné údaje o absenci v provozu (viz.tab.). Všestranně posuďte.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683568" y="3933056"/>
          <a:ext cx="8136905" cy="2448272"/>
        </p:xfrm>
        <a:graphic>
          <a:graphicData uri="http://schemas.openxmlformats.org/drawingml/2006/table">
            <a:tbl>
              <a:tblPr/>
              <a:tblGrid>
                <a:gridCol w="1162415"/>
                <a:gridCol w="1162415"/>
                <a:gridCol w="1162415"/>
                <a:gridCol w="1162415"/>
                <a:gridCol w="1162415"/>
                <a:gridCol w="1162415"/>
                <a:gridCol w="1162415"/>
              </a:tblGrid>
              <a:tr h="12241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300" b="1" dirty="0">
                          <a:latin typeface="Times New Roman"/>
                          <a:ea typeface="Times New Roman"/>
                          <a:cs typeface="Times New Roman"/>
                        </a:rPr>
                        <a:t>absence (h) </a:t>
                      </a:r>
                      <a:endParaRPr lang="cs-CZ" sz="9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95" marR="567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300" b="1" dirty="0"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cs-CZ" sz="9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95" marR="567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300" b="1">
                          <a:latin typeface="Times New Roman"/>
                          <a:ea typeface="Times New Roman"/>
                          <a:cs typeface="Times New Roman"/>
                        </a:rPr>
                        <a:t>9</a:t>
                      </a:r>
                      <a:endParaRPr lang="cs-CZ" sz="9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95" marR="567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300" b="1">
                          <a:latin typeface="Times New Roman"/>
                          <a:ea typeface="Times New Roman"/>
                          <a:cs typeface="Times New Roman"/>
                        </a:rPr>
                        <a:t>12</a:t>
                      </a:r>
                      <a:endParaRPr lang="cs-CZ" sz="9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95" marR="567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300" b="1">
                          <a:latin typeface="Times New Roman"/>
                          <a:ea typeface="Times New Roman"/>
                          <a:cs typeface="Times New Roman"/>
                        </a:rPr>
                        <a:t>34</a:t>
                      </a:r>
                      <a:endParaRPr lang="cs-CZ" sz="9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95" marR="567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300" b="1">
                          <a:latin typeface="Times New Roman"/>
                          <a:ea typeface="Times New Roman"/>
                          <a:cs typeface="Times New Roman"/>
                        </a:rPr>
                        <a:t>51</a:t>
                      </a:r>
                      <a:endParaRPr lang="cs-CZ" sz="9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95" marR="567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300" b="1">
                          <a:latin typeface="Times New Roman"/>
                          <a:ea typeface="Times New Roman"/>
                          <a:cs typeface="Times New Roman"/>
                        </a:rPr>
                        <a:t>170</a:t>
                      </a:r>
                      <a:endParaRPr lang="cs-CZ" sz="9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95" marR="567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241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300" b="1" dirty="0">
                          <a:latin typeface="Times New Roman"/>
                          <a:ea typeface="Times New Roman"/>
                          <a:cs typeface="Times New Roman"/>
                        </a:rPr>
                        <a:t>počet dělníků</a:t>
                      </a:r>
                      <a:endParaRPr lang="cs-CZ" sz="9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95" marR="567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300" b="1" dirty="0"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endParaRPr lang="cs-CZ" sz="9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95" marR="567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300" b="1" dirty="0"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cs-CZ" sz="9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95" marR="567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300" b="1" dirty="0"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cs-CZ" sz="9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95" marR="567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300" b="1" dirty="0"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cs-CZ" sz="9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95" marR="567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300" b="1" dirty="0"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9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95" marR="567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300" b="1" dirty="0"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cs-CZ" sz="9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795" marR="5679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231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230" name="Picture 1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4528860"/>
            <a:ext cx="360040" cy="533852"/>
          </a:xfrm>
          <a:prstGeom prst="rect">
            <a:avLst/>
          </a:prstGeom>
          <a:noFill/>
        </p:spPr>
      </p:pic>
      <p:sp>
        <p:nvSpPr>
          <p:cNvPr id="9233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232" name="Picture 16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5834602"/>
            <a:ext cx="329183" cy="5242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107504" y="699517"/>
            <a:ext cx="4435830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Řešení: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Mod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(x) = 5h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Med(x) = 12h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R =  170 – 5 = 165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476672"/>
          <a:ext cx="6696744" cy="1417312"/>
        </p:xfrm>
        <a:graphic>
          <a:graphicData uri="http://schemas.openxmlformats.org/drawingml/2006/table">
            <a:tbl>
              <a:tblPr/>
              <a:tblGrid>
                <a:gridCol w="836730"/>
                <a:gridCol w="836730"/>
                <a:gridCol w="836730"/>
                <a:gridCol w="836730"/>
                <a:gridCol w="837456"/>
                <a:gridCol w="837456"/>
                <a:gridCol w="837456"/>
                <a:gridCol w="837456"/>
              </a:tblGrid>
              <a:tr h="7086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absence (h) 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  <a:cs typeface="Times New Roman"/>
                        </a:rPr>
                        <a:t>34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  <a:cs typeface="Times New Roman"/>
                        </a:rPr>
                        <a:t>51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  <a:cs typeface="Times New Roman"/>
                        </a:rPr>
                        <a:t>170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  <a:cs typeface="Times New Roman"/>
                        </a:rPr>
                        <a:t>celkem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6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počet dělníků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25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187624" y="1916832"/>
          <a:ext cx="6696744" cy="648072"/>
        </p:xfrm>
        <a:graphic>
          <a:graphicData uri="http://schemas.openxmlformats.org/drawingml/2006/table">
            <a:tbl>
              <a:tblPr/>
              <a:tblGrid>
                <a:gridCol w="836730"/>
                <a:gridCol w="836730"/>
                <a:gridCol w="836730"/>
                <a:gridCol w="836730"/>
                <a:gridCol w="837456"/>
                <a:gridCol w="837456"/>
                <a:gridCol w="837456"/>
                <a:gridCol w="837456"/>
              </a:tblGrid>
              <a:tr h="6480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36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60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102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102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510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850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17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1484784"/>
            <a:ext cx="276225" cy="409575"/>
          </a:xfrm>
          <a:prstGeom prst="rect">
            <a:avLst/>
          </a:prstGeom>
          <a:noFill/>
        </p:spPr>
      </p:pic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764704"/>
            <a:ext cx="257175" cy="409575"/>
          </a:xfrm>
          <a:prstGeom prst="rect">
            <a:avLst/>
          </a:prstGeom>
          <a:noFill/>
        </p:spPr>
      </p:pic>
      <p:sp>
        <p:nvSpPr>
          <p:cNvPr id="7179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1988840"/>
            <a:ext cx="533400" cy="409575"/>
          </a:xfrm>
          <a:prstGeom prst="rect">
            <a:avLst/>
          </a:prstGeom>
          <a:noFill/>
        </p:spPr>
      </p:pic>
      <p:pic>
        <p:nvPicPr>
          <p:cNvPr id="7181" name="Picture 1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720" y="4725144"/>
            <a:ext cx="2268252" cy="648072"/>
          </a:xfrm>
          <a:prstGeom prst="rect">
            <a:avLst/>
          </a:prstGeom>
          <a:noFill/>
        </p:spPr>
      </p:pic>
      <p:pic>
        <p:nvPicPr>
          <p:cNvPr id="7180" name="Picture 12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23928" y="5733256"/>
            <a:ext cx="1872208" cy="602363"/>
          </a:xfrm>
          <a:prstGeom prst="rect">
            <a:avLst/>
          </a:prstGeom>
          <a:noFill/>
        </p:spPr>
      </p:pic>
      <p:sp>
        <p:nvSpPr>
          <p:cNvPr id="7183" name="Rectangle 15"/>
          <p:cNvSpPr>
            <a:spLocks noChangeArrowheads="1"/>
          </p:cNvSpPr>
          <p:nvPr/>
        </p:nvSpPr>
        <p:spPr bwMode="auto">
          <a:xfrm>
            <a:off x="0" y="2584648"/>
            <a:ext cx="705576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postupně vypočítáme: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odchylku od průměru: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184" name="Rectangle 16"/>
          <p:cNvSpPr>
            <a:spLocks noChangeArrowheads="1"/>
          </p:cNvSpPr>
          <p:nvPr/>
        </p:nvSpPr>
        <p:spPr bwMode="auto">
          <a:xfrm>
            <a:off x="0" y="4077072"/>
            <a:ext cx="604765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váženou odchylku od průměru: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185" name="Rectangle 17"/>
          <p:cNvSpPr>
            <a:spLocks noChangeArrowheads="1"/>
          </p:cNvSpPr>
          <p:nvPr/>
        </p:nvSpPr>
        <p:spPr bwMode="auto">
          <a:xfrm>
            <a:off x="0" y="5661829"/>
            <a:ext cx="589329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čtverec odchylek: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186" name="Rectangle 18"/>
          <p:cNvSpPr>
            <a:spLocks noChangeArrowheads="1"/>
          </p:cNvSpPr>
          <p:nvPr/>
        </p:nvSpPr>
        <p:spPr bwMode="auto">
          <a:xfrm>
            <a:off x="457200" y="1495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188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87" name="Picture 19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3212976"/>
            <a:ext cx="2040227" cy="7200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9512" y="2636912"/>
          <a:ext cx="8568952" cy="4134831"/>
        </p:xfrm>
        <a:graphic>
          <a:graphicData uri="http://schemas.openxmlformats.org/drawingml/2006/table">
            <a:tbl>
              <a:tblPr/>
              <a:tblGrid>
                <a:gridCol w="2520280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</a:tblGrid>
              <a:tr h="10204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29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25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22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Times New Roman"/>
                          <a:ea typeface="Times New Roman"/>
                          <a:cs typeface="Times New Roman"/>
                        </a:rPr>
                        <a:t>-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17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136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204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6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232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100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110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latin typeface="Times New Roman"/>
                          <a:ea typeface="Times New Roman"/>
                          <a:cs typeface="Times New Roman"/>
                        </a:rPr>
                        <a:t>-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34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408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884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204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841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625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484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latin typeface="Times New Roman"/>
                          <a:ea typeface="Times New Roman"/>
                          <a:cs typeface="Times New Roman"/>
                        </a:rPr>
                        <a:t>-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289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18496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734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6728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2500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2420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latin typeface="Times New Roman"/>
                          <a:ea typeface="Times New Roman"/>
                          <a:cs typeface="Times New Roman"/>
                        </a:rPr>
                        <a:t>-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578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55488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67714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2924944"/>
            <a:ext cx="1200150" cy="476250"/>
          </a:xfrm>
          <a:prstGeom prst="rect">
            <a:avLst/>
          </a:prstGeom>
          <a:noFill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3933056"/>
            <a:ext cx="1409700" cy="447675"/>
          </a:xfrm>
          <a:prstGeom prst="rect">
            <a:avLst/>
          </a:prstGeom>
          <a:noFill/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4941168"/>
            <a:ext cx="1276350" cy="447675"/>
          </a:xfrm>
          <a:prstGeom prst="rect">
            <a:avLst/>
          </a:prstGeom>
          <a:noFill/>
        </p:spPr>
      </p:pic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021288"/>
            <a:ext cx="1571625" cy="447675"/>
          </a:xfrm>
          <a:prstGeom prst="rect">
            <a:avLst/>
          </a:prstGeom>
          <a:noFill/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79512" y="548680"/>
          <a:ext cx="8568952" cy="1417312"/>
        </p:xfrm>
        <a:graphic>
          <a:graphicData uri="http://schemas.openxmlformats.org/drawingml/2006/table">
            <a:tbl>
              <a:tblPr/>
              <a:tblGrid>
                <a:gridCol w="2520280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</a:tblGrid>
              <a:tr h="7086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  <a:cs typeface="Times New Roman"/>
                        </a:rPr>
                        <a:t>absence (h) 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9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34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51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170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celkem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6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  <a:cs typeface="Times New Roman"/>
                        </a:rPr>
                        <a:t>počet dělníků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25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79512" y="1988840"/>
          <a:ext cx="8568952" cy="648072"/>
        </p:xfrm>
        <a:graphic>
          <a:graphicData uri="http://schemas.openxmlformats.org/drawingml/2006/table">
            <a:tbl>
              <a:tblPr/>
              <a:tblGrid>
                <a:gridCol w="2520280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</a:tblGrid>
              <a:tr h="6480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36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60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102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102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510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850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9" name="Picture 10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2060848"/>
            <a:ext cx="792088" cy="48743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332656"/>
            <a:ext cx="2352675" cy="876300"/>
          </a:xfrm>
          <a:prstGeom prst="rect">
            <a:avLst/>
          </a:prstGeom>
          <a:noFill/>
        </p:spPr>
      </p:pic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251520" y="1124744"/>
            <a:ext cx="4355976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Mod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(x) = 5h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Med(x) = 12h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 =  170 – 5 = 165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4077072"/>
            <a:ext cx="4352925" cy="866775"/>
          </a:xfrm>
          <a:prstGeom prst="rect">
            <a:avLst/>
          </a:prstGeom>
          <a:noFill/>
        </p:spPr>
      </p:pic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395536" y="5157192"/>
            <a:ext cx="334786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 = 52,04h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30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5981700"/>
            <a:ext cx="4295775" cy="8763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251520" y="1196752"/>
            <a:ext cx="8892480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Doc. RNDr. Emil CALDA, CSc.: Matematika pro gymnázia, kombinatorika, pravděpodobnost, statistika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248</Words>
  <Application>Microsoft Office PowerPoint</Application>
  <PresentationFormat>Předvádění na obrazovce (4:3)</PresentationFormat>
  <Paragraphs>137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11</cp:revision>
  <dcterms:modified xsi:type="dcterms:W3CDTF">2012-11-07T16:32:54Z</dcterms:modified>
</cp:coreProperties>
</file>