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32656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979712" y="2708920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640451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CZ.1.07/1.5.00/34.0637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620688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VY_32_INOVACE_180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41277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2996952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Statistika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souhrnné procvičovací příklady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statistické výpočty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pracovní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0" y="876201"/>
            <a:ext cx="8748464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1.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Vysvětlete statistické pojmy: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lang="cs-CZ" sz="4000" b="1" dirty="0" smtClean="0">
              <a:latin typeface="Arial" pitchFamily="34" charset="0"/>
              <a:ea typeface="Times New Roman" pitchFamily="18" charset="0"/>
            </a:endParaRP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>
                <a:tab pos="457200" algn="l"/>
              </a:tabLst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charakteristiky polohy </a:t>
            </a:r>
          </a:p>
          <a:p>
            <a:pPr marL="742950" marR="0" lvl="0" indent="-7429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>
                <a:tab pos="457200" algn="l"/>
              </a:tabLst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charakteristiky variability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ChangeArrowheads="1"/>
          </p:cNvSpPr>
          <p:nvPr/>
        </p:nvSpPr>
        <p:spPr bwMode="auto">
          <a:xfrm>
            <a:off x="179512" y="-66872"/>
            <a:ext cx="8784976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2.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Měřením v laboratoři byly zjištěny následující délky válečku (v milimetrech): {302;310;312;310;313;318;305;309;310;309}.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Vypočítejte aritmetický, geometrický  průměr, modus a medián.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79512" y="116632"/>
            <a:ext cx="8640960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3.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U dvaceti pracovníků se zjišťoval měsíční plat v eurech. Vypočítej aritmetický průměr měsíčních platů všech pracovníků. Využij následující tabulku.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4077072"/>
          <a:ext cx="7200801" cy="2542476"/>
        </p:xfrm>
        <a:graphic>
          <a:graphicData uri="http://schemas.openxmlformats.org/drawingml/2006/table">
            <a:tbl>
              <a:tblPr/>
              <a:tblGrid>
                <a:gridCol w="2400267"/>
                <a:gridCol w="2400267"/>
                <a:gridCol w="2400267"/>
              </a:tblGrid>
              <a:tr h="4393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interval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střed intervalu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1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501-720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610,5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1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721-940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830,5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1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941-1160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1050,5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1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1161-1380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latin typeface="Times New Roman"/>
                          <a:ea typeface="Times New Roman"/>
                          <a:cs typeface="Times New Roman"/>
                        </a:rPr>
                        <a:t>1270,5</a:t>
                      </a: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61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1381-1600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1490,5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4005064"/>
            <a:ext cx="295275" cy="4476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323528" y="-138880"/>
            <a:ext cx="8712968" cy="6863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4.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Za měsíc listopad zameškali studenti následující počty vyučovacích hodin: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dívky:2;0;6;10;2;2;4;2;5;2;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chlapci: 4;4;0;2;10;2;6;2;3;10;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Porovnejte variabilitu obou statistických souborů.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179512" y="229871"/>
            <a:ext cx="252344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Řešení 1.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980728"/>
            <a:ext cx="9036496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i="1" u="sng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pitchFamily="34" charset="0"/>
                <a:ea typeface="Times New Roman" pitchFamily="18" charset="0"/>
              </a:rPr>
              <a:t>Charakteristiky polohy </a:t>
            </a:r>
            <a:endParaRPr kumimoji="0" lang="cs-CZ" sz="4000" i="1" u="sng" strike="noStrike" cap="none" normalizeH="0" baseline="0" dirty="0" smtClean="0">
              <a:ln>
                <a:noFill/>
              </a:ln>
              <a:solidFill>
                <a:srgbClr val="7030A0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a) Aritmetický průměr: 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2492896"/>
            <a:ext cx="8172400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Geometrický průměr: 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3" name="Rectangle 7"/>
          <p:cNvSpPr>
            <a:spLocks noChangeArrowheads="1"/>
          </p:cNvSpPr>
          <p:nvPr/>
        </p:nvSpPr>
        <p:spPr bwMode="auto">
          <a:xfrm>
            <a:off x="0" y="4077072"/>
            <a:ext cx="9251504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c) Harmonický průměr: 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6096" y="1412776"/>
            <a:ext cx="2314575" cy="1571625"/>
          </a:xfrm>
          <a:prstGeom prst="rect">
            <a:avLst/>
          </a:prstGeom>
          <a:noFill/>
        </p:spPr>
      </p:pic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67944" y="3356992"/>
            <a:ext cx="4924425" cy="1228725"/>
          </a:xfrm>
          <a:prstGeom prst="rect">
            <a:avLst/>
          </a:prstGeom>
          <a:noFill/>
        </p:spPr>
      </p:pic>
      <p:sp>
        <p:nvSpPr>
          <p:cNvPr id="19470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9" name="Picture 1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5085184"/>
            <a:ext cx="4476750" cy="15525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836712"/>
            <a:ext cx="835292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d)Modus </a:t>
            </a:r>
            <a:r>
              <a:rPr lang="cs-CZ" sz="3200" dirty="0" err="1" smtClean="0"/>
              <a:t>mod</a:t>
            </a:r>
            <a:r>
              <a:rPr lang="cs-CZ" sz="3200" dirty="0" smtClean="0"/>
              <a:t> (x) je nejčastěji se vyskytující hodnota statistického souboru. 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e)</a:t>
            </a:r>
            <a:r>
              <a:rPr lang="cs-CZ" sz="3200" dirty="0" err="1" smtClean="0"/>
              <a:t>Median</a:t>
            </a:r>
            <a:r>
              <a:rPr lang="cs-CZ" sz="3200" dirty="0" smtClean="0"/>
              <a:t> med(x) je: </a:t>
            </a:r>
          </a:p>
          <a:p>
            <a:pPr lvl="0"/>
            <a:r>
              <a:rPr lang="cs-CZ" sz="3200" dirty="0" smtClean="0"/>
              <a:t>střední hodnota statistického souboru, v němž jsou statistické jednotky uspořádány podle velikosti a kterých je lichý počet</a:t>
            </a:r>
          </a:p>
          <a:p>
            <a:pPr lvl="0"/>
            <a:r>
              <a:rPr lang="cs-CZ" sz="3200" dirty="0" smtClean="0"/>
              <a:t>Aritmetický průměr dvou středních statistických jednotek, pokud statistický soubor má sudý počet statistických jednotek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667848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u="sng" dirty="0" smtClean="0">
                <a:solidFill>
                  <a:srgbClr val="002060"/>
                </a:solidFill>
              </a:rPr>
              <a:t>Charakteristiky variability</a:t>
            </a:r>
          </a:p>
          <a:p>
            <a:r>
              <a:rPr lang="cs-CZ" sz="4000" dirty="0" smtClean="0"/>
              <a:t> </a:t>
            </a:r>
          </a:p>
          <a:p>
            <a:r>
              <a:rPr lang="cs-CZ" sz="4000" dirty="0" smtClean="0"/>
              <a:t>a) Variační rozpětí 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                               R = </a:t>
            </a:r>
            <a:r>
              <a:rPr lang="cs-CZ" sz="4000" dirty="0" err="1" smtClean="0"/>
              <a:t>x</a:t>
            </a:r>
            <a:r>
              <a:rPr lang="cs-CZ" sz="4000" baseline="-25000" dirty="0" err="1" smtClean="0"/>
              <a:t>max</a:t>
            </a:r>
            <a:r>
              <a:rPr lang="cs-CZ" sz="4000" dirty="0" smtClean="0"/>
              <a:t> - </a:t>
            </a:r>
            <a:r>
              <a:rPr lang="cs-CZ" sz="4000" dirty="0" err="1" smtClean="0"/>
              <a:t>x</a:t>
            </a:r>
            <a:r>
              <a:rPr lang="cs-CZ" sz="4000" baseline="-25000" dirty="0" err="1" smtClean="0"/>
              <a:t>min</a:t>
            </a:r>
            <a:r>
              <a:rPr lang="cs-CZ" sz="4000" dirty="0" smtClean="0"/>
              <a:t> </a:t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b) Rozptyl (disperze) </a:t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8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4509120"/>
            <a:ext cx="5029200" cy="2105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548951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c) Směrodatná odchylka </a:t>
            </a:r>
            <a:endParaRPr lang="cs-CZ" sz="4000" dirty="0"/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1700808"/>
            <a:ext cx="4495800" cy="22193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323528" y="332656"/>
            <a:ext cx="8028384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Řešení 2. </a:t>
            </a:r>
            <a:b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Množinu čísel uspořádáme podle velikosti: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{302;305;309;309;310;310;310;312;313;318}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836712"/>
            <a:ext cx="8058634" cy="648072"/>
          </a:xfrm>
          <a:prstGeom prst="rect">
            <a:avLst/>
          </a:prstGeom>
          <a:noFill/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2348880"/>
            <a:ext cx="8417613" cy="792088"/>
          </a:xfrm>
          <a:prstGeom prst="rect">
            <a:avLst/>
          </a:prstGeom>
          <a:noFill/>
        </p:spPr>
      </p:pic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395536" y="3789040"/>
            <a:ext cx="320384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(x) = 310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4582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5229200"/>
            <a:ext cx="4176464" cy="6736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51520" y="188640"/>
            <a:ext cx="23807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28688" algn="l"/>
              </a:tabLst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Řešení 3.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1196752"/>
            <a:ext cx="1838325" cy="866775"/>
          </a:xfrm>
          <a:prstGeom prst="rect">
            <a:avLst/>
          </a:prstGeom>
          <a:noFill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2204864"/>
            <a:ext cx="7200800" cy="1389628"/>
          </a:xfrm>
          <a:prstGeom prst="rect">
            <a:avLst/>
          </a:prstGeom>
          <a:noFill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3717032"/>
            <a:ext cx="2295525" cy="866775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4941168"/>
            <a:ext cx="1524000" cy="476250"/>
          </a:xfrm>
          <a:prstGeom prst="rect">
            <a:avLst/>
          </a:prstGeom>
          <a:noFill/>
        </p:spPr>
      </p:pic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13239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0" y="2476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0" y="3343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0" y="3819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/>
            </a:r>
            <a:b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7" name="Rectangle 11"/>
          <p:cNvSpPr>
            <a:spLocks noChangeArrowheads="1"/>
          </p:cNvSpPr>
          <p:nvPr/>
        </p:nvSpPr>
        <p:spPr bwMode="auto">
          <a:xfrm>
            <a:off x="179512" y="5516161"/>
            <a:ext cx="878497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Průměrný měsíční plat pracovníka je 951.5 €.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0"/>
            <a:ext cx="896448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 4.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D: 2, 0, 6, 10, 2,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4, 2, 5, 2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1520" y="2492896"/>
            <a:ext cx="8342996" cy="864096"/>
          </a:xfrm>
          <a:prstGeom prst="rect">
            <a:avLst/>
          </a:prstGeom>
          <a:noFill/>
        </p:spPr>
      </p:pic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3807713"/>
            <a:ext cx="634019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CH: 4,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4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, 0, 2, 10, 2, 6, 2, 3, 10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5157192"/>
            <a:ext cx="8208912" cy="8309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55576" y="1196752"/>
          <a:ext cx="7488832" cy="5472612"/>
        </p:xfrm>
        <a:graphic>
          <a:graphicData uri="http://schemas.openxmlformats.org/drawingml/2006/table">
            <a:tbl>
              <a:tblPr/>
              <a:tblGrid>
                <a:gridCol w="1872208"/>
                <a:gridCol w="1872208"/>
                <a:gridCol w="1872208"/>
                <a:gridCol w="1872208"/>
              </a:tblGrid>
              <a:tr h="5312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591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-3,5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12,25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591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-1,5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11,25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591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0,5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0,25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591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1,5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2,25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591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2,5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6,25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591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6,5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42,25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591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 dirty="0">
                          <a:latin typeface="Times New Roman"/>
                          <a:ea typeface="Times New Roman"/>
                          <a:cs typeface="Times New Roman"/>
                        </a:rPr>
                        <a:t>74,50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1268760"/>
            <a:ext cx="295275" cy="447675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1268760"/>
            <a:ext cx="314325" cy="447675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1268760"/>
            <a:ext cx="876300" cy="447675"/>
          </a:xfrm>
          <a:prstGeom prst="rect">
            <a:avLst/>
          </a:prstGeom>
          <a:noFill/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1268760"/>
            <a:ext cx="1304925" cy="457200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0" y="188640"/>
            <a:ext cx="2376264" cy="1143000"/>
          </a:xfrm>
        </p:spPr>
        <p:txBody>
          <a:bodyPr/>
          <a:lstStyle/>
          <a:p>
            <a:pPr algn="l"/>
            <a:r>
              <a:rPr lang="cs-CZ" dirty="0" smtClean="0"/>
              <a:t>Dívky: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1340768"/>
          <a:ext cx="7488832" cy="4968559"/>
        </p:xfrm>
        <a:graphic>
          <a:graphicData uri="http://schemas.openxmlformats.org/drawingml/2006/table">
            <a:tbl>
              <a:tblPr/>
              <a:tblGrid>
                <a:gridCol w="1872208"/>
                <a:gridCol w="1872208"/>
                <a:gridCol w="1872208"/>
                <a:gridCol w="1872208"/>
              </a:tblGrid>
              <a:tr h="4822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8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-4,3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18,49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8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-2,3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15,87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8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-1,3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1,69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8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-0,3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0,18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8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1,7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2,89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8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5,7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>
                          <a:latin typeface="Times New Roman"/>
                          <a:ea typeface="Times New Roman"/>
                          <a:cs typeface="Times New Roman"/>
                        </a:rPr>
                        <a:t>64,98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8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 dirty="0"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600" b="1" dirty="0">
                          <a:latin typeface="Times New Roman"/>
                          <a:ea typeface="Times New Roman"/>
                          <a:cs typeface="Times New Roman"/>
                        </a:rPr>
                        <a:t>104,10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1340768"/>
            <a:ext cx="295275" cy="447675"/>
          </a:xfrm>
          <a:prstGeom prst="rect">
            <a:avLst/>
          </a:prstGeom>
          <a:noFill/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1340768"/>
            <a:ext cx="314325" cy="447675"/>
          </a:xfrm>
          <a:prstGeom prst="rect">
            <a:avLst/>
          </a:prstGeom>
          <a:noFill/>
        </p:spPr>
      </p:pic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1412776"/>
            <a:ext cx="876300" cy="447675"/>
          </a:xfrm>
          <a:prstGeom prst="rect">
            <a:avLst/>
          </a:prstGeom>
          <a:noFill/>
        </p:spPr>
      </p:pic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04248" y="1412776"/>
            <a:ext cx="1304925" cy="457200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2098576" cy="1143000"/>
          </a:xfrm>
        </p:spPr>
        <p:txBody>
          <a:bodyPr/>
          <a:lstStyle/>
          <a:p>
            <a:pPr algn="l"/>
            <a:r>
              <a:rPr lang="cs-CZ" dirty="0" smtClean="0"/>
              <a:t>Chlapci: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260648"/>
            <a:ext cx="2376264" cy="1171078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332656"/>
            <a:ext cx="5031445" cy="1152128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3068960"/>
            <a:ext cx="2736304" cy="864096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3140968"/>
            <a:ext cx="4331464" cy="936104"/>
          </a:xfrm>
          <a:prstGeom prst="rect">
            <a:avLst/>
          </a:prstGeom>
          <a:noFill/>
        </p:spPr>
      </p:pic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59832" y="1628800"/>
            <a:ext cx="5746059" cy="1152128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4365104"/>
            <a:ext cx="4275785" cy="864096"/>
          </a:xfrm>
          <a:prstGeom prst="rect">
            <a:avLst/>
          </a:prstGeom>
          <a:noFill/>
        </p:spPr>
      </p:pic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0" y="5534561"/>
            <a:ext cx="903649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Variabilita zmeškaných hodin je u chlapů nižší než u dívek.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40768"/>
            <a:ext cx="4559005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Literatura:</a:t>
            </a:r>
          </a:p>
          <a:p>
            <a:endParaRPr lang="cs-CZ" sz="3600" dirty="0" smtClean="0"/>
          </a:p>
          <a:p>
            <a:r>
              <a:rPr lang="cs-CZ" sz="3600" dirty="0" smtClean="0"/>
              <a:t>http://www.</a:t>
            </a:r>
            <a:r>
              <a:rPr lang="cs-CZ" sz="3600" dirty="0" err="1" smtClean="0"/>
              <a:t>matweb.cz</a:t>
            </a:r>
            <a:endParaRPr lang="cs-CZ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337</Words>
  <Application>Microsoft Office PowerPoint</Application>
  <PresentationFormat>Předvádění na obrazovce (4:3)</PresentationFormat>
  <Paragraphs>143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Dívky:</vt:lpstr>
      <vt:lpstr>Chlapci: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12</cp:revision>
  <dcterms:modified xsi:type="dcterms:W3CDTF">2012-11-07T16:33:34Z</dcterms:modified>
</cp:coreProperties>
</file>