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1"/>
    <p:sldMasterId id="2147483660" r:id="rId2"/>
  </p:sldMasterIdLst>
  <p:notesMasterIdLst>
    <p:notesMasterId r:id="rId11"/>
  </p:notesMasterIdLst>
  <p:sldIdLst>
    <p:sldId id="267" r:id="rId3"/>
    <p:sldId id="256" r:id="rId4"/>
    <p:sldId id="260" r:id="rId5"/>
    <p:sldId id="261" r:id="rId6"/>
    <p:sldId id="262" r:id="rId7"/>
    <p:sldId id="266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0161" autoAdjust="0"/>
  </p:normalViewPr>
  <p:slideViewPr>
    <p:cSldViewPr>
      <p:cViewPr varScale="1">
        <p:scale>
          <a:sx n="46" d="100"/>
          <a:sy n="46" d="100"/>
        </p:scale>
        <p:origin x="-106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409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4096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096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4096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09C3CAD7-4DC8-4548-82A3-A5DDF8ADC2F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91424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358F547-F07D-44EB-9F03-CC0EB9BF7752}" type="slidenum">
              <a:rPr lang="cs-CZ"/>
              <a:pPr/>
              <a:t>2</a:t>
            </a:fld>
            <a:endParaRPr lang="cs-CZ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Kuklík, Jiří Kocian: Dějepis – Nejnovější dějiny, pro 9. ročník základní školy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5C0996F-DE55-43A1-9C8D-6F23CA206C81}" type="slidenum">
              <a:rPr lang="cs-CZ"/>
              <a:pPr/>
              <a:t>3</a:t>
            </a:fld>
            <a:endParaRPr lang="cs-CZ"/>
          </a:p>
        </p:txBody>
      </p:sp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63183E-8AF7-442B-8EAC-5E3867071779}" type="slidenum">
              <a:rPr lang="cs-CZ"/>
              <a:pPr/>
              <a:t>4</a:t>
            </a:fld>
            <a:endParaRPr lang="cs-CZ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097D0AA-F04E-4F24-9CAE-EFE77CDB3419}" type="slidenum">
              <a:rPr lang="cs-CZ"/>
              <a:pPr/>
              <a:t>5</a:t>
            </a:fld>
            <a:endParaRPr lang="cs-CZ"/>
          </a:p>
        </p:txBody>
      </p:sp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-02-07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http://cs.wikipedia.org/wiki/Soubor:Bundesarchiv_Bild_121-0008,_Sudetenland,_Besuch_Wilhelm_Frick_(cropped_Konrad_Henlein).jpg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7A8A35B-296C-4277-8949-06D115042CF7}" type="slidenum">
              <a:rPr lang="cs-CZ"/>
              <a:pPr/>
              <a:t>6</a:t>
            </a:fld>
            <a:endParaRPr lang="cs-CZ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-02-07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http://cs.wikipedia.org/wiki/Soubor:Bundesarchiv_Bild_183-H13192,_Adolf_Hitler_im_Sudetenland.jpg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D2ED731-2FF0-4D19-A640-5E548E63FD40}" type="slidenum">
              <a:rPr lang="cs-CZ"/>
              <a:pPr/>
              <a:t>7</a:t>
            </a:fld>
            <a:endParaRPr lang="cs-CZ"/>
          </a:p>
        </p:txBody>
      </p:sp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-02-07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http://cs.wikipedia.org/wiki/Soubor:Andrej_hlinka.jpg a http://cs.wikipedia.org/wiki/Soubor:Slovakia_Presov_373.JPG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0B352E-AE2E-4E98-A3E2-651D029F704B}" type="slidenum">
              <a:rPr lang="cs-CZ"/>
              <a:pPr/>
              <a:t>8</a:t>
            </a:fld>
            <a:endParaRPr lang="cs-CZ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433E07-6BD4-4B1A-974E-72B184C3CD6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674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D3DD34-1326-4555-8F8B-9C847C05742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406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F7DD3E-9761-4687-A594-A4BB30C5EFA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947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2D726E-83F8-4D4D-8FA0-76E889DC3CF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973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E6D90C-F12A-4DBB-8D9C-9147C6B93FD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143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15BFD2-9186-45C6-BC8B-A904A160DA2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857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054399-28EF-4E68-B407-DE9B97B7C4F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440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940745-BCC8-4B86-A4EF-E53AD5E4538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511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55EADC-AE70-49B8-A955-E3D25B2F8FC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8263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985807-D8CA-4F06-8654-39DFEE4DC44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96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8878B5-B340-4BEC-B2AB-7F10619CFA7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4396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46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62467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468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469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470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471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472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473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474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475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476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477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478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479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480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481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482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483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484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485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486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>
                <a:gd name="T0" fmla="*/ 5700 w 5760"/>
                <a:gd name="T1" fmla="*/ 86 h 445"/>
                <a:gd name="T2" fmla="*/ 5508 w 5760"/>
                <a:gd name="T3" fmla="*/ 86 h 445"/>
                <a:gd name="T4" fmla="*/ 5454 w 5760"/>
                <a:gd name="T5" fmla="*/ 76 h 445"/>
                <a:gd name="T6" fmla="*/ 5448 w 5760"/>
                <a:gd name="T7" fmla="*/ 65 h 445"/>
                <a:gd name="T8" fmla="*/ 5442 w 5760"/>
                <a:gd name="T9" fmla="*/ 44 h 445"/>
                <a:gd name="T10" fmla="*/ 5414 w 5760"/>
                <a:gd name="T11" fmla="*/ 18 h 445"/>
                <a:gd name="T12" fmla="*/ 5332 w 5760"/>
                <a:gd name="T13" fmla="*/ 7 h 445"/>
                <a:gd name="T14" fmla="*/ 5051 w 5760"/>
                <a:gd name="T15" fmla="*/ 22 h 445"/>
                <a:gd name="T16" fmla="*/ 4986 w 5760"/>
                <a:gd name="T17" fmla="*/ 55 h 445"/>
                <a:gd name="T18" fmla="*/ 4854 w 5760"/>
                <a:gd name="T19" fmla="*/ 102 h 445"/>
                <a:gd name="T20" fmla="*/ 4740 w 5760"/>
                <a:gd name="T21" fmla="*/ 112 h 445"/>
                <a:gd name="T22" fmla="*/ 4662 w 5760"/>
                <a:gd name="T23" fmla="*/ 91 h 445"/>
                <a:gd name="T24" fmla="*/ 4598 w 5760"/>
                <a:gd name="T25" fmla="*/ 25 h 445"/>
                <a:gd name="T26" fmla="*/ 4514 w 5760"/>
                <a:gd name="T27" fmla="*/ 9 h 445"/>
                <a:gd name="T28" fmla="*/ 4410 w 5760"/>
                <a:gd name="T29" fmla="*/ 39 h 445"/>
                <a:gd name="T30" fmla="*/ 4236 w 5760"/>
                <a:gd name="T31" fmla="*/ 81 h 445"/>
                <a:gd name="T32" fmla="*/ 4020 w 5760"/>
                <a:gd name="T33" fmla="*/ 102 h 445"/>
                <a:gd name="T34" fmla="*/ 3810 w 5760"/>
                <a:gd name="T35" fmla="*/ 102 h 445"/>
                <a:gd name="T36" fmla="*/ 3654 w 5760"/>
                <a:gd name="T37" fmla="*/ 76 h 445"/>
                <a:gd name="T38" fmla="*/ 3594 w 5760"/>
                <a:gd name="T39" fmla="*/ 50 h 445"/>
                <a:gd name="T40" fmla="*/ 3528 w 5760"/>
                <a:gd name="T41" fmla="*/ 44 h 445"/>
                <a:gd name="T42" fmla="*/ 3480 w 5760"/>
                <a:gd name="T43" fmla="*/ 55 h 445"/>
                <a:gd name="T44" fmla="*/ 3420 w 5760"/>
                <a:gd name="T45" fmla="*/ 76 h 445"/>
                <a:gd name="T46" fmla="*/ 3048 w 5760"/>
                <a:gd name="T47" fmla="*/ 112 h 445"/>
                <a:gd name="T48" fmla="*/ 2844 w 5760"/>
                <a:gd name="T49" fmla="*/ 128 h 445"/>
                <a:gd name="T50" fmla="*/ 2742 w 5760"/>
                <a:gd name="T51" fmla="*/ 117 h 445"/>
                <a:gd name="T52" fmla="*/ 2710 w 5760"/>
                <a:gd name="T53" fmla="*/ 56 h 445"/>
                <a:gd name="T54" fmla="*/ 2658 w 5760"/>
                <a:gd name="T55" fmla="*/ 50 h 445"/>
                <a:gd name="T56" fmla="*/ 2558 w 5760"/>
                <a:gd name="T57" fmla="*/ 95 h 445"/>
                <a:gd name="T58" fmla="*/ 2444 w 5760"/>
                <a:gd name="T59" fmla="*/ 109 h 445"/>
                <a:gd name="T60" fmla="*/ 2322 w 5760"/>
                <a:gd name="T61" fmla="*/ 91 h 445"/>
                <a:gd name="T62" fmla="*/ 2274 w 5760"/>
                <a:gd name="T63" fmla="*/ 70 h 445"/>
                <a:gd name="T64" fmla="*/ 2185 w 5760"/>
                <a:gd name="T65" fmla="*/ 3 h 445"/>
                <a:gd name="T66" fmla="*/ 2048 w 5760"/>
                <a:gd name="T67" fmla="*/ 64 h 445"/>
                <a:gd name="T68" fmla="*/ 1794 w 5760"/>
                <a:gd name="T69" fmla="*/ 102 h 445"/>
                <a:gd name="T70" fmla="*/ 1560 w 5760"/>
                <a:gd name="T71" fmla="*/ 91 h 445"/>
                <a:gd name="T72" fmla="*/ 1482 w 5760"/>
                <a:gd name="T73" fmla="*/ 76 h 445"/>
                <a:gd name="T74" fmla="*/ 1428 w 5760"/>
                <a:gd name="T75" fmla="*/ 50 h 445"/>
                <a:gd name="T76" fmla="*/ 1374 w 5760"/>
                <a:gd name="T77" fmla="*/ 44 h 445"/>
                <a:gd name="T78" fmla="*/ 1308 w 5760"/>
                <a:gd name="T79" fmla="*/ 55 h 445"/>
                <a:gd name="T80" fmla="*/ 1140 w 5760"/>
                <a:gd name="T81" fmla="*/ 107 h 445"/>
                <a:gd name="T82" fmla="*/ 948 w 5760"/>
                <a:gd name="T83" fmla="*/ 143 h 445"/>
                <a:gd name="T84" fmla="*/ 708 w 5760"/>
                <a:gd name="T85" fmla="*/ 138 h 445"/>
                <a:gd name="T86" fmla="*/ 534 w 5760"/>
                <a:gd name="T87" fmla="*/ 96 h 445"/>
                <a:gd name="T88" fmla="*/ 444 w 5760"/>
                <a:gd name="T89" fmla="*/ 55 h 445"/>
                <a:gd name="T90" fmla="*/ 396 w 5760"/>
                <a:gd name="T91" fmla="*/ 34 h 445"/>
                <a:gd name="T92" fmla="*/ 378 w 5760"/>
                <a:gd name="T93" fmla="*/ 39 h 445"/>
                <a:gd name="T94" fmla="*/ 342 w 5760"/>
                <a:gd name="T95" fmla="*/ 70 h 445"/>
                <a:gd name="T96" fmla="*/ 288 w 5760"/>
                <a:gd name="T97" fmla="*/ 96 h 445"/>
                <a:gd name="T98" fmla="*/ 192 w 5760"/>
                <a:gd name="T99" fmla="*/ 112 h 445"/>
                <a:gd name="T100" fmla="*/ 90 w 5760"/>
                <a:gd name="T101" fmla="*/ 112 h 445"/>
                <a:gd name="T102" fmla="*/ 0 w 5760"/>
                <a:gd name="T103" fmla="*/ 96 h 445"/>
                <a:gd name="T104" fmla="*/ 5760 w 5760"/>
                <a:gd name="T105" fmla="*/ 445 h 4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11E8C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2487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>
                <a:gd name="T0" fmla="*/ 4993 w 5770"/>
                <a:gd name="T1" fmla="*/ 66 h 174"/>
                <a:gd name="T2" fmla="*/ 4771 w 5770"/>
                <a:gd name="T3" fmla="*/ 132 h 174"/>
                <a:gd name="T4" fmla="*/ 4640 w 5770"/>
                <a:gd name="T5" fmla="*/ 96 h 174"/>
                <a:gd name="T6" fmla="*/ 4598 w 5770"/>
                <a:gd name="T7" fmla="*/ 36 h 174"/>
                <a:gd name="T8" fmla="*/ 4478 w 5770"/>
                <a:gd name="T9" fmla="*/ 30 h 174"/>
                <a:gd name="T10" fmla="*/ 4186 w 5770"/>
                <a:gd name="T11" fmla="*/ 108 h 174"/>
                <a:gd name="T12" fmla="*/ 3815 w 5770"/>
                <a:gd name="T13" fmla="*/ 120 h 174"/>
                <a:gd name="T14" fmla="*/ 3617 w 5770"/>
                <a:gd name="T15" fmla="*/ 72 h 174"/>
                <a:gd name="T16" fmla="*/ 3510 w 5770"/>
                <a:gd name="T17" fmla="*/ 60 h 174"/>
                <a:gd name="T18" fmla="*/ 3336 w 5770"/>
                <a:gd name="T19" fmla="*/ 96 h 174"/>
                <a:gd name="T20" fmla="*/ 2846 w 5770"/>
                <a:gd name="T21" fmla="*/ 150 h 174"/>
                <a:gd name="T22" fmla="*/ 2703 w 5770"/>
                <a:gd name="T23" fmla="*/ 96 h 174"/>
                <a:gd name="T24" fmla="*/ 2619 w 5770"/>
                <a:gd name="T25" fmla="*/ 90 h 174"/>
                <a:gd name="T26" fmla="*/ 2416 w 5770"/>
                <a:gd name="T27" fmla="*/ 132 h 174"/>
                <a:gd name="T28" fmla="*/ 2278 w 5770"/>
                <a:gd name="T29" fmla="*/ 84 h 174"/>
                <a:gd name="T30" fmla="*/ 2151 w 5770"/>
                <a:gd name="T31" fmla="*/ 36 h 174"/>
                <a:gd name="T32" fmla="*/ 1947 w 5770"/>
                <a:gd name="T33" fmla="*/ 120 h 174"/>
                <a:gd name="T34" fmla="*/ 1525 w 5770"/>
                <a:gd name="T35" fmla="*/ 102 h 174"/>
                <a:gd name="T36" fmla="*/ 1429 w 5770"/>
                <a:gd name="T37" fmla="*/ 60 h 174"/>
                <a:gd name="T38" fmla="*/ 1333 w 5770"/>
                <a:gd name="T39" fmla="*/ 60 h 174"/>
                <a:gd name="T40" fmla="*/ 1058 w 5770"/>
                <a:gd name="T41" fmla="*/ 150 h 174"/>
                <a:gd name="T42" fmla="*/ 652 w 5770"/>
                <a:gd name="T43" fmla="*/ 150 h 174"/>
                <a:gd name="T44" fmla="*/ 442 w 5770"/>
                <a:gd name="T45" fmla="*/ 66 h 174"/>
                <a:gd name="T46" fmla="*/ 377 w 5770"/>
                <a:gd name="T47" fmla="*/ 48 h 174"/>
                <a:gd name="T48" fmla="*/ 305 w 5770"/>
                <a:gd name="T49" fmla="*/ 108 h 174"/>
                <a:gd name="T50" fmla="*/ 144 w 5770"/>
                <a:gd name="T51" fmla="*/ 138 h 174"/>
                <a:gd name="T52" fmla="*/ 0 w 5770"/>
                <a:gd name="T53" fmla="*/ 96 h 174"/>
                <a:gd name="T54" fmla="*/ 167 w 5770"/>
                <a:gd name="T55" fmla="*/ 120 h 174"/>
                <a:gd name="T56" fmla="*/ 323 w 5770"/>
                <a:gd name="T57" fmla="*/ 84 h 174"/>
                <a:gd name="T58" fmla="*/ 383 w 5770"/>
                <a:gd name="T59" fmla="*/ 24 h 174"/>
                <a:gd name="T60" fmla="*/ 460 w 5770"/>
                <a:gd name="T61" fmla="*/ 60 h 174"/>
                <a:gd name="T62" fmla="*/ 706 w 5770"/>
                <a:gd name="T63" fmla="*/ 144 h 174"/>
                <a:gd name="T64" fmla="*/ 1100 w 5770"/>
                <a:gd name="T65" fmla="*/ 120 h 174"/>
                <a:gd name="T66" fmla="*/ 1345 w 5770"/>
                <a:gd name="T67" fmla="*/ 36 h 174"/>
                <a:gd name="T68" fmla="*/ 1441 w 5770"/>
                <a:gd name="T69" fmla="*/ 48 h 174"/>
                <a:gd name="T70" fmla="*/ 1561 w 5770"/>
                <a:gd name="T71" fmla="*/ 90 h 174"/>
                <a:gd name="T72" fmla="*/ 1971 w 5770"/>
                <a:gd name="T73" fmla="*/ 96 h 174"/>
                <a:gd name="T74" fmla="*/ 2235 w 5770"/>
                <a:gd name="T75" fmla="*/ 3 h 174"/>
                <a:gd name="T76" fmla="*/ 2350 w 5770"/>
                <a:gd name="T77" fmla="*/ 102 h 174"/>
                <a:gd name="T78" fmla="*/ 2559 w 5770"/>
                <a:gd name="T79" fmla="*/ 96 h 174"/>
                <a:gd name="T80" fmla="*/ 2715 w 5770"/>
                <a:gd name="T81" fmla="*/ 24 h 174"/>
                <a:gd name="T82" fmla="*/ 2792 w 5770"/>
                <a:gd name="T83" fmla="*/ 132 h 174"/>
                <a:gd name="T84" fmla="*/ 3127 w 5770"/>
                <a:gd name="T85" fmla="*/ 102 h 174"/>
                <a:gd name="T86" fmla="*/ 3486 w 5770"/>
                <a:gd name="T87" fmla="*/ 48 h 174"/>
                <a:gd name="T88" fmla="*/ 3582 w 5770"/>
                <a:gd name="T89" fmla="*/ 42 h 174"/>
                <a:gd name="T90" fmla="*/ 3731 w 5770"/>
                <a:gd name="T91" fmla="*/ 90 h 174"/>
                <a:gd name="T92" fmla="*/ 4078 w 5770"/>
                <a:gd name="T93" fmla="*/ 102 h 174"/>
                <a:gd name="T94" fmla="*/ 4419 w 5770"/>
                <a:gd name="T95" fmla="*/ 30 h 174"/>
                <a:gd name="T96" fmla="*/ 4574 w 5770"/>
                <a:gd name="T97" fmla="*/ 6 h 174"/>
                <a:gd name="T98" fmla="*/ 4628 w 5770"/>
                <a:gd name="T99" fmla="*/ 60 h 174"/>
                <a:gd name="T100" fmla="*/ 4724 w 5770"/>
                <a:gd name="T101" fmla="*/ 108 h 174"/>
                <a:gd name="T102" fmla="*/ 4927 w 5770"/>
                <a:gd name="T103" fmla="*/ 84 h 174"/>
                <a:gd name="T104" fmla="*/ 5118 w 5770"/>
                <a:gd name="T105" fmla="*/ 14 h 174"/>
                <a:gd name="T106" fmla="*/ 5280 w 5770"/>
                <a:gd name="T107" fmla="*/ 9 h 174"/>
                <a:gd name="T108" fmla="*/ 5453 w 5770"/>
                <a:gd name="T109" fmla="*/ 36 h 174"/>
                <a:gd name="T110" fmla="*/ 5465 w 5770"/>
                <a:gd name="T111" fmla="*/ 72 h 174"/>
                <a:gd name="T112" fmla="*/ 5656 w 5770"/>
                <a:gd name="T113" fmla="*/ 90 h 174"/>
                <a:gd name="T114" fmla="*/ 5710 w 5770"/>
                <a:gd name="T115" fmla="*/ 102 h 174"/>
                <a:gd name="T116" fmla="*/ 5477 w 5770"/>
                <a:gd name="T117" fmla="*/ 90 h 174"/>
                <a:gd name="T118" fmla="*/ 5453 w 5770"/>
                <a:gd name="T119" fmla="*/ 60 h 174"/>
                <a:gd name="T120" fmla="*/ 5393 w 5770"/>
                <a:gd name="T121" fmla="*/ 30 h 174"/>
                <a:gd name="T122" fmla="*/ 5219 w 5770"/>
                <a:gd name="T123" fmla="*/ 2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2488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62489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62490" name="Rectangle 26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2491" name="Rectangle 2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2492" name="Rectangle 2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94B67241-1316-48E6-98D9-3C7293AD7CB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2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24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88" grpId="0"/>
      <p:bldP spid="62489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248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248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FC21EB8-FC60-4F19-8830-D799381F917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6152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5F50580-1FF2-4334-9A14-0805B1CDEED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5190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653F079-C0A6-4DF3-8489-501988194F8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19435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E404C2D-746E-4A20-A200-CF46174C2E2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6557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94397AA-53BC-49C6-9C9E-786FBD4F755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3065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307A424-445E-4368-AA4F-B91F37CBF36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3023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6AB7F2A-EC87-448B-B175-2BF50E5271C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0935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2E282BE-FEFF-496A-A841-DA6A4C958A6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9500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9C147A3-33F1-44B8-A086-1510EC3CA5E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09127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506E5D1-EE0E-41E6-A05F-241F13205BC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901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93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593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A85AF59-59E6-4C59-8DA4-25384495AEA3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9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4" grpId="0"/>
      <p:bldP spid="59395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93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939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93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939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93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939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93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939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93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939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42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61443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44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45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46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47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48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49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50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51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52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53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54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55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56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57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58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59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60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61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62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>
                <a:gd name="T0" fmla="*/ 5700 w 5760"/>
                <a:gd name="T1" fmla="*/ 86 h 445"/>
                <a:gd name="T2" fmla="*/ 5508 w 5760"/>
                <a:gd name="T3" fmla="*/ 86 h 445"/>
                <a:gd name="T4" fmla="*/ 5454 w 5760"/>
                <a:gd name="T5" fmla="*/ 76 h 445"/>
                <a:gd name="T6" fmla="*/ 5448 w 5760"/>
                <a:gd name="T7" fmla="*/ 65 h 445"/>
                <a:gd name="T8" fmla="*/ 5442 w 5760"/>
                <a:gd name="T9" fmla="*/ 44 h 445"/>
                <a:gd name="T10" fmla="*/ 5414 w 5760"/>
                <a:gd name="T11" fmla="*/ 18 h 445"/>
                <a:gd name="T12" fmla="*/ 5332 w 5760"/>
                <a:gd name="T13" fmla="*/ 7 h 445"/>
                <a:gd name="T14" fmla="*/ 5051 w 5760"/>
                <a:gd name="T15" fmla="*/ 22 h 445"/>
                <a:gd name="T16" fmla="*/ 4986 w 5760"/>
                <a:gd name="T17" fmla="*/ 55 h 445"/>
                <a:gd name="T18" fmla="*/ 4854 w 5760"/>
                <a:gd name="T19" fmla="*/ 102 h 445"/>
                <a:gd name="T20" fmla="*/ 4740 w 5760"/>
                <a:gd name="T21" fmla="*/ 112 h 445"/>
                <a:gd name="T22" fmla="*/ 4662 w 5760"/>
                <a:gd name="T23" fmla="*/ 91 h 445"/>
                <a:gd name="T24" fmla="*/ 4598 w 5760"/>
                <a:gd name="T25" fmla="*/ 25 h 445"/>
                <a:gd name="T26" fmla="*/ 4514 w 5760"/>
                <a:gd name="T27" fmla="*/ 9 h 445"/>
                <a:gd name="T28" fmla="*/ 4410 w 5760"/>
                <a:gd name="T29" fmla="*/ 39 h 445"/>
                <a:gd name="T30" fmla="*/ 4236 w 5760"/>
                <a:gd name="T31" fmla="*/ 81 h 445"/>
                <a:gd name="T32" fmla="*/ 4020 w 5760"/>
                <a:gd name="T33" fmla="*/ 102 h 445"/>
                <a:gd name="T34" fmla="*/ 3810 w 5760"/>
                <a:gd name="T35" fmla="*/ 102 h 445"/>
                <a:gd name="T36" fmla="*/ 3654 w 5760"/>
                <a:gd name="T37" fmla="*/ 76 h 445"/>
                <a:gd name="T38" fmla="*/ 3594 w 5760"/>
                <a:gd name="T39" fmla="*/ 50 h 445"/>
                <a:gd name="T40" fmla="*/ 3528 w 5760"/>
                <a:gd name="T41" fmla="*/ 44 h 445"/>
                <a:gd name="T42" fmla="*/ 3480 w 5760"/>
                <a:gd name="T43" fmla="*/ 55 h 445"/>
                <a:gd name="T44" fmla="*/ 3420 w 5760"/>
                <a:gd name="T45" fmla="*/ 76 h 445"/>
                <a:gd name="T46" fmla="*/ 3048 w 5760"/>
                <a:gd name="T47" fmla="*/ 112 h 445"/>
                <a:gd name="T48" fmla="*/ 2844 w 5760"/>
                <a:gd name="T49" fmla="*/ 128 h 445"/>
                <a:gd name="T50" fmla="*/ 2742 w 5760"/>
                <a:gd name="T51" fmla="*/ 117 h 445"/>
                <a:gd name="T52" fmla="*/ 2710 w 5760"/>
                <a:gd name="T53" fmla="*/ 56 h 445"/>
                <a:gd name="T54" fmla="*/ 2658 w 5760"/>
                <a:gd name="T55" fmla="*/ 50 h 445"/>
                <a:gd name="T56" fmla="*/ 2558 w 5760"/>
                <a:gd name="T57" fmla="*/ 95 h 445"/>
                <a:gd name="T58" fmla="*/ 2444 w 5760"/>
                <a:gd name="T59" fmla="*/ 109 h 445"/>
                <a:gd name="T60" fmla="*/ 2322 w 5760"/>
                <a:gd name="T61" fmla="*/ 91 h 445"/>
                <a:gd name="T62" fmla="*/ 2274 w 5760"/>
                <a:gd name="T63" fmla="*/ 70 h 445"/>
                <a:gd name="T64" fmla="*/ 2185 w 5760"/>
                <a:gd name="T65" fmla="*/ 3 h 445"/>
                <a:gd name="T66" fmla="*/ 2048 w 5760"/>
                <a:gd name="T67" fmla="*/ 64 h 445"/>
                <a:gd name="T68" fmla="*/ 1794 w 5760"/>
                <a:gd name="T69" fmla="*/ 102 h 445"/>
                <a:gd name="T70" fmla="*/ 1560 w 5760"/>
                <a:gd name="T71" fmla="*/ 91 h 445"/>
                <a:gd name="T72" fmla="*/ 1482 w 5760"/>
                <a:gd name="T73" fmla="*/ 76 h 445"/>
                <a:gd name="T74" fmla="*/ 1428 w 5760"/>
                <a:gd name="T75" fmla="*/ 50 h 445"/>
                <a:gd name="T76" fmla="*/ 1374 w 5760"/>
                <a:gd name="T77" fmla="*/ 44 h 445"/>
                <a:gd name="T78" fmla="*/ 1308 w 5760"/>
                <a:gd name="T79" fmla="*/ 55 h 445"/>
                <a:gd name="T80" fmla="*/ 1140 w 5760"/>
                <a:gd name="T81" fmla="*/ 107 h 445"/>
                <a:gd name="T82" fmla="*/ 948 w 5760"/>
                <a:gd name="T83" fmla="*/ 143 h 445"/>
                <a:gd name="T84" fmla="*/ 708 w 5760"/>
                <a:gd name="T85" fmla="*/ 138 h 445"/>
                <a:gd name="T86" fmla="*/ 534 w 5760"/>
                <a:gd name="T87" fmla="*/ 96 h 445"/>
                <a:gd name="T88" fmla="*/ 444 w 5760"/>
                <a:gd name="T89" fmla="*/ 55 h 445"/>
                <a:gd name="T90" fmla="*/ 396 w 5760"/>
                <a:gd name="T91" fmla="*/ 34 h 445"/>
                <a:gd name="T92" fmla="*/ 378 w 5760"/>
                <a:gd name="T93" fmla="*/ 39 h 445"/>
                <a:gd name="T94" fmla="*/ 342 w 5760"/>
                <a:gd name="T95" fmla="*/ 70 h 445"/>
                <a:gd name="T96" fmla="*/ 288 w 5760"/>
                <a:gd name="T97" fmla="*/ 96 h 445"/>
                <a:gd name="T98" fmla="*/ 192 w 5760"/>
                <a:gd name="T99" fmla="*/ 112 h 445"/>
                <a:gd name="T100" fmla="*/ 90 w 5760"/>
                <a:gd name="T101" fmla="*/ 112 h 445"/>
                <a:gd name="T102" fmla="*/ 0 w 5760"/>
                <a:gd name="T103" fmla="*/ 96 h 445"/>
                <a:gd name="T104" fmla="*/ 5760 w 5760"/>
                <a:gd name="T105" fmla="*/ 445 h 4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11E8C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1463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>
                <a:gd name="T0" fmla="*/ 4993 w 5770"/>
                <a:gd name="T1" fmla="*/ 66 h 174"/>
                <a:gd name="T2" fmla="*/ 4771 w 5770"/>
                <a:gd name="T3" fmla="*/ 132 h 174"/>
                <a:gd name="T4" fmla="*/ 4640 w 5770"/>
                <a:gd name="T5" fmla="*/ 96 h 174"/>
                <a:gd name="T6" fmla="*/ 4598 w 5770"/>
                <a:gd name="T7" fmla="*/ 36 h 174"/>
                <a:gd name="T8" fmla="*/ 4478 w 5770"/>
                <a:gd name="T9" fmla="*/ 30 h 174"/>
                <a:gd name="T10" fmla="*/ 4186 w 5770"/>
                <a:gd name="T11" fmla="*/ 108 h 174"/>
                <a:gd name="T12" fmla="*/ 3815 w 5770"/>
                <a:gd name="T13" fmla="*/ 120 h 174"/>
                <a:gd name="T14" fmla="*/ 3617 w 5770"/>
                <a:gd name="T15" fmla="*/ 72 h 174"/>
                <a:gd name="T16" fmla="*/ 3510 w 5770"/>
                <a:gd name="T17" fmla="*/ 60 h 174"/>
                <a:gd name="T18" fmla="*/ 3336 w 5770"/>
                <a:gd name="T19" fmla="*/ 96 h 174"/>
                <a:gd name="T20" fmla="*/ 2846 w 5770"/>
                <a:gd name="T21" fmla="*/ 150 h 174"/>
                <a:gd name="T22" fmla="*/ 2703 w 5770"/>
                <a:gd name="T23" fmla="*/ 96 h 174"/>
                <a:gd name="T24" fmla="*/ 2619 w 5770"/>
                <a:gd name="T25" fmla="*/ 90 h 174"/>
                <a:gd name="T26" fmla="*/ 2416 w 5770"/>
                <a:gd name="T27" fmla="*/ 132 h 174"/>
                <a:gd name="T28" fmla="*/ 2278 w 5770"/>
                <a:gd name="T29" fmla="*/ 84 h 174"/>
                <a:gd name="T30" fmla="*/ 2151 w 5770"/>
                <a:gd name="T31" fmla="*/ 36 h 174"/>
                <a:gd name="T32" fmla="*/ 1947 w 5770"/>
                <a:gd name="T33" fmla="*/ 120 h 174"/>
                <a:gd name="T34" fmla="*/ 1525 w 5770"/>
                <a:gd name="T35" fmla="*/ 102 h 174"/>
                <a:gd name="T36" fmla="*/ 1429 w 5770"/>
                <a:gd name="T37" fmla="*/ 60 h 174"/>
                <a:gd name="T38" fmla="*/ 1333 w 5770"/>
                <a:gd name="T39" fmla="*/ 60 h 174"/>
                <a:gd name="T40" fmla="*/ 1058 w 5770"/>
                <a:gd name="T41" fmla="*/ 150 h 174"/>
                <a:gd name="T42" fmla="*/ 652 w 5770"/>
                <a:gd name="T43" fmla="*/ 150 h 174"/>
                <a:gd name="T44" fmla="*/ 442 w 5770"/>
                <a:gd name="T45" fmla="*/ 66 h 174"/>
                <a:gd name="T46" fmla="*/ 377 w 5770"/>
                <a:gd name="T47" fmla="*/ 48 h 174"/>
                <a:gd name="T48" fmla="*/ 305 w 5770"/>
                <a:gd name="T49" fmla="*/ 108 h 174"/>
                <a:gd name="T50" fmla="*/ 144 w 5770"/>
                <a:gd name="T51" fmla="*/ 138 h 174"/>
                <a:gd name="T52" fmla="*/ 0 w 5770"/>
                <a:gd name="T53" fmla="*/ 96 h 174"/>
                <a:gd name="T54" fmla="*/ 167 w 5770"/>
                <a:gd name="T55" fmla="*/ 120 h 174"/>
                <a:gd name="T56" fmla="*/ 323 w 5770"/>
                <a:gd name="T57" fmla="*/ 84 h 174"/>
                <a:gd name="T58" fmla="*/ 383 w 5770"/>
                <a:gd name="T59" fmla="*/ 24 h 174"/>
                <a:gd name="T60" fmla="*/ 460 w 5770"/>
                <a:gd name="T61" fmla="*/ 60 h 174"/>
                <a:gd name="T62" fmla="*/ 706 w 5770"/>
                <a:gd name="T63" fmla="*/ 144 h 174"/>
                <a:gd name="T64" fmla="*/ 1100 w 5770"/>
                <a:gd name="T65" fmla="*/ 120 h 174"/>
                <a:gd name="T66" fmla="*/ 1345 w 5770"/>
                <a:gd name="T67" fmla="*/ 36 h 174"/>
                <a:gd name="T68" fmla="*/ 1441 w 5770"/>
                <a:gd name="T69" fmla="*/ 48 h 174"/>
                <a:gd name="T70" fmla="*/ 1561 w 5770"/>
                <a:gd name="T71" fmla="*/ 90 h 174"/>
                <a:gd name="T72" fmla="*/ 1971 w 5770"/>
                <a:gd name="T73" fmla="*/ 96 h 174"/>
                <a:gd name="T74" fmla="*/ 2235 w 5770"/>
                <a:gd name="T75" fmla="*/ 3 h 174"/>
                <a:gd name="T76" fmla="*/ 2350 w 5770"/>
                <a:gd name="T77" fmla="*/ 102 h 174"/>
                <a:gd name="T78" fmla="*/ 2559 w 5770"/>
                <a:gd name="T79" fmla="*/ 96 h 174"/>
                <a:gd name="T80" fmla="*/ 2715 w 5770"/>
                <a:gd name="T81" fmla="*/ 24 h 174"/>
                <a:gd name="T82" fmla="*/ 2792 w 5770"/>
                <a:gd name="T83" fmla="*/ 132 h 174"/>
                <a:gd name="T84" fmla="*/ 3127 w 5770"/>
                <a:gd name="T85" fmla="*/ 102 h 174"/>
                <a:gd name="T86" fmla="*/ 3486 w 5770"/>
                <a:gd name="T87" fmla="*/ 48 h 174"/>
                <a:gd name="T88" fmla="*/ 3582 w 5770"/>
                <a:gd name="T89" fmla="*/ 42 h 174"/>
                <a:gd name="T90" fmla="*/ 3731 w 5770"/>
                <a:gd name="T91" fmla="*/ 90 h 174"/>
                <a:gd name="T92" fmla="*/ 4078 w 5770"/>
                <a:gd name="T93" fmla="*/ 102 h 174"/>
                <a:gd name="T94" fmla="*/ 4419 w 5770"/>
                <a:gd name="T95" fmla="*/ 30 h 174"/>
                <a:gd name="T96" fmla="*/ 4574 w 5770"/>
                <a:gd name="T97" fmla="*/ 6 h 174"/>
                <a:gd name="T98" fmla="*/ 4628 w 5770"/>
                <a:gd name="T99" fmla="*/ 60 h 174"/>
                <a:gd name="T100" fmla="*/ 4724 w 5770"/>
                <a:gd name="T101" fmla="*/ 108 h 174"/>
                <a:gd name="T102" fmla="*/ 4927 w 5770"/>
                <a:gd name="T103" fmla="*/ 84 h 174"/>
                <a:gd name="T104" fmla="*/ 5118 w 5770"/>
                <a:gd name="T105" fmla="*/ 14 h 174"/>
                <a:gd name="T106" fmla="*/ 5280 w 5770"/>
                <a:gd name="T107" fmla="*/ 9 h 174"/>
                <a:gd name="T108" fmla="*/ 5453 w 5770"/>
                <a:gd name="T109" fmla="*/ 36 h 174"/>
                <a:gd name="T110" fmla="*/ 5465 w 5770"/>
                <a:gd name="T111" fmla="*/ 72 h 174"/>
                <a:gd name="T112" fmla="*/ 5656 w 5770"/>
                <a:gd name="T113" fmla="*/ 90 h 174"/>
                <a:gd name="T114" fmla="*/ 5710 w 5770"/>
                <a:gd name="T115" fmla="*/ 102 h 174"/>
                <a:gd name="T116" fmla="*/ 5477 w 5770"/>
                <a:gd name="T117" fmla="*/ 90 h 174"/>
                <a:gd name="T118" fmla="*/ 5453 w 5770"/>
                <a:gd name="T119" fmla="*/ 60 h 174"/>
                <a:gd name="T120" fmla="*/ 5393 w 5770"/>
                <a:gd name="T121" fmla="*/ 30 h 174"/>
                <a:gd name="T122" fmla="*/ 5219 w 5770"/>
                <a:gd name="T123" fmla="*/ 2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1464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465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466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1467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95062462-2AA0-4050-9355-6C697159114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1468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14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14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14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4" grpId="0"/>
      <p:bldP spid="61465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146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146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146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146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146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146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146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146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146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146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e/Bundesarchiv_Bild_121-0008,_Sudetenland,_Besuch_Wilhelm_Frick_(cropped_Konrad_Henlein)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2/Bundesarchiv_Bild_183-H13192,_Adolf_Hitler_im_Sudetenland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d/Andrej_hlinka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.jpeg"/><Relationship Id="rId5" Type="http://schemas.openxmlformats.org/officeDocument/2006/relationships/hyperlink" Target="http://cs.wikipedia.org/wiki/Soubor:Slovakia_Presov_373.JPG" TargetMode="Externa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VY_32_INOVACE_11_ČSR před Mnichovem 1938</a:t>
            </a:r>
          </a:p>
        </p:txBody>
      </p:sp>
      <p:pic>
        <p:nvPicPr>
          <p:cNvPr id="5837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hlink"/>
                </a:solidFill>
              </a:rPr>
              <a:t>Hitlerova a Henleinova hrozba</a:t>
            </a: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95536" y="1124744"/>
            <a:ext cx="8229600" cy="5256584"/>
          </a:xfrm>
        </p:spPr>
        <p:txBody>
          <a:bodyPr/>
          <a:lstStyle/>
          <a:p>
            <a:r>
              <a:rPr lang="cs-CZ" dirty="0">
                <a:solidFill>
                  <a:schemeClr val="hlink"/>
                </a:solidFill>
              </a:rPr>
              <a:t>Nástup Hitlera v roce 1933 znamenal přímou hrozbu republice</a:t>
            </a:r>
          </a:p>
          <a:p>
            <a:r>
              <a:rPr lang="cs-CZ" dirty="0">
                <a:solidFill>
                  <a:schemeClr val="hlink"/>
                </a:solidFill>
              </a:rPr>
              <a:t>Hitler hlásal myšlenku sjednocení všeho německy mluvícího obyvatelstva do jedné říše</a:t>
            </a:r>
          </a:p>
          <a:p>
            <a:r>
              <a:rPr lang="cs-CZ" dirty="0"/>
              <a:t>Hrozbou ale bylo i sudetoněmecké politické hnutí v čele s Konradem </a:t>
            </a:r>
            <a:r>
              <a:rPr lang="cs-CZ" dirty="0" smtClean="0"/>
              <a:t>Henleinem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1600" dirty="0" smtClean="0"/>
              <a:t>Jan Kuklík, Jiří Kocian: Dějepis – Nejnovější dějiny, pro 9. ročník základní školy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/>
      <p:bldP spid="205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hlink"/>
                </a:solidFill>
              </a:rPr>
              <a:t>Krize československé demokracie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hlink"/>
                </a:solidFill>
              </a:rPr>
              <a:t>Demokracii ohrožovala:</a:t>
            </a:r>
          </a:p>
          <a:p>
            <a:pPr lvl="1"/>
            <a:r>
              <a:rPr lang="cs-CZ" dirty="0">
                <a:solidFill>
                  <a:schemeClr val="hlink"/>
                </a:solidFill>
              </a:rPr>
              <a:t>Henleinova sudetoněmecká strana v Sudetech (SdP)</a:t>
            </a:r>
          </a:p>
          <a:p>
            <a:pPr lvl="1"/>
            <a:r>
              <a:rPr lang="cs-CZ" dirty="0">
                <a:solidFill>
                  <a:schemeClr val="hlink"/>
                </a:solidFill>
              </a:rPr>
              <a:t>Národní obec fašistická ve vnitrozemí (</a:t>
            </a:r>
            <a:r>
              <a:rPr lang="cs-CZ" dirty="0" err="1">
                <a:solidFill>
                  <a:schemeClr val="hlink"/>
                </a:solidFill>
              </a:rPr>
              <a:t>R.Gajda</a:t>
            </a:r>
            <a:r>
              <a:rPr lang="cs-CZ" dirty="0">
                <a:solidFill>
                  <a:schemeClr val="hlink"/>
                </a:solidFill>
              </a:rPr>
              <a:t>)</a:t>
            </a:r>
          </a:p>
          <a:p>
            <a:pPr lvl="1"/>
            <a:r>
              <a:rPr lang="cs-CZ" dirty="0">
                <a:solidFill>
                  <a:schemeClr val="hlink"/>
                </a:solidFill>
              </a:rPr>
              <a:t>Hlinkova slovenská l</a:t>
            </a:r>
            <a:r>
              <a:rPr lang="en-US" dirty="0">
                <a:solidFill>
                  <a:schemeClr val="hlink"/>
                </a:solidFill>
              </a:rPr>
              <a:t>’</a:t>
            </a:r>
            <a:r>
              <a:rPr lang="cs-CZ" dirty="0" err="1">
                <a:solidFill>
                  <a:schemeClr val="hlink"/>
                </a:solidFill>
              </a:rPr>
              <a:t>udová</a:t>
            </a:r>
            <a:r>
              <a:rPr lang="cs-CZ" dirty="0">
                <a:solidFill>
                  <a:schemeClr val="hlink"/>
                </a:solidFill>
              </a:rPr>
              <a:t> strana</a:t>
            </a:r>
            <a:r>
              <a:rPr lang="en-US" dirty="0">
                <a:solidFill>
                  <a:schemeClr val="hlink"/>
                </a:solidFill>
              </a:rPr>
              <a:t> </a:t>
            </a:r>
            <a:r>
              <a:rPr lang="en-US" dirty="0" err="1">
                <a:solidFill>
                  <a:schemeClr val="hlink"/>
                </a:solidFill>
              </a:rPr>
              <a:t>na</a:t>
            </a:r>
            <a:r>
              <a:rPr lang="en-US" dirty="0">
                <a:solidFill>
                  <a:schemeClr val="hlink"/>
                </a:solidFill>
              </a:rPr>
              <a:t> </a:t>
            </a:r>
            <a:r>
              <a:rPr lang="cs-CZ" dirty="0">
                <a:solidFill>
                  <a:schemeClr val="hlink"/>
                </a:solidFill>
              </a:rPr>
              <a:t>Slovensku (HSL</a:t>
            </a:r>
            <a:r>
              <a:rPr lang="en-US" dirty="0">
                <a:solidFill>
                  <a:schemeClr val="hlink"/>
                </a:solidFill>
              </a:rPr>
              <a:t>’</a:t>
            </a:r>
            <a:r>
              <a:rPr lang="cs-CZ" dirty="0">
                <a:solidFill>
                  <a:schemeClr val="hlink"/>
                </a:solidFill>
              </a:rPr>
              <a:t>S</a:t>
            </a:r>
            <a:r>
              <a:rPr lang="cs-CZ" dirty="0" smtClean="0">
                <a:solidFill>
                  <a:schemeClr val="hlink"/>
                </a:solidFill>
              </a:rPr>
              <a:t>)</a:t>
            </a:r>
          </a:p>
          <a:p>
            <a:pPr marL="457200" lvl="1" indent="0">
              <a:buNone/>
            </a:pPr>
            <a:endParaRPr lang="cs-CZ" dirty="0" smtClean="0">
              <a:solidFill>
                <a:schemeClr val="hlink"/>
              </a:solidFill>
            </a:endParaRPr>
          </a:p>
          <a:p>
            <a:pPr marL="457200" lvl="1" indent="0">
              <a:buNone/>
            </a:pPr>
            <a:endParaRPr lang="cs-CZ" sz="1600" dirty="0" smtClean="0"/>
          </a:p>
          <a:p>
            <a:pPr marL="457200" lvl="1" indent="0">
              <a:buNone/>
            </a:pPr>
            <a:r>
              <a:rPr lang="cs-CZ" sz="1600" dirty="0" smtClean="0"/>
              <a:t>Jan Kuklík, Jiří Kocian: Dějepis – Nejnovější dějiny, pro 9. ročník základní školy</a:t>
            </a:r>
          </a:p>
          <a:p>
            <a:pPr lvl="1"/>
            <a:endParaRPr lang="cs-CZ" dirty="0">
              <a:solidFill>
                <a:schemeClr val="hlin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Situace po volbách v roce 1935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solidFill>
                  <a:srgbClr val="FFFF00"/>
                </a:solidFill>
              </a:rPr>
              <a:t>Tato situace se projevila ve volbách v roce 1935</a:t>
            </a:r>
          </a:p>
          <a:p>
            <a:pPr lvl="1"/>
            <a:r>
              <a:rPr lang="cs-CZ" dirty="0"/>
              <a:t>Na Slovensku nejvíce posílila Hlinkova slovenská l</a:t>
            </a:r>
            <a:r>
              <a:rPr lang="en-US" dirty="0"/>
              <a:t>’</a:t>
            </a:r>
            <a:r>
              <a:rPr lang="cs-CZ" dirty="0" err="1"/>
              <a:t>udová</a:t>
            </a:r>
            <a:r>
              <a:rPr lang="cs-CZ" dirty="0"/>
              <a:t> strana</a:t>
            </a:r>
          </a:p>
          <a:p>
            <a:pPr lvl="1"/>
            <a:r>
              <a:rPr lang="cs-CZ" dirty="0">
                <a:solidFill>
                  <a:srgbClr val="FFFF00"/>
                </a:solidFill>
              </a:rPr>
              <a:t>V Sudetech zvítězila Henleinova Sudetoněmecká strana ( 2/3 hlasů německého obyvatelstva ) a získala nejvíce hlasů absolutně</a:t>
            </a:r>
          </a:p>
          <a:p>
            <a:pPr marL="457200" lvl="1" indent="0">
              <a:buNone/>
            </a:pPr>
            <a:endParaRPr lang="cs-CZ" sz="1600" dirty="0" smtClean="0"/>
          </a:p>
          <a:p>
            <a:pPr marL="457200" lvl="1" indent="0">
              <a:buNone/>
            </a:pPr>
            <a:r>
              <a:rPr lang="cs-CZ" sz="1600" dirty="0" smtClean="0"/>
              <a:t>Jan Kuklík, Jiří Kocian: Dějepis – Nejnovější dějiny, pro 9. ročník základní školy</a:t>
            </a:r>
          </a:p>
          <a:p>
            <a:pPr lvl="1"/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4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Konrad Henlein</a:t>
            </a:r>
          </a:p>
        </p:txBody>
      </p:sp>
      <p:pic>
        <p:nvPicPr>
          <p:cNvPr id="32782" name="Picture 14" descr="Soubor:Bundesarchiv Bild 121-0008, Sudetenland, Besuch Wilhelm Frick (cropped Konrad Henlein)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39975" y="1196975"/>
            <a:ext cx="4320257" cy="4536281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5877272"/>
            <a:ext cx="91440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[cit. 2011-02-07]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</a:t>
            </a:r>
          </a:p>
          <a:p>
            <a:r>
              <a:rPr lang="cs-CZ" sz="1400" dirty="0" smtClean="0"/>
              <a:t>http://cs.wikipedia.org/wiki/Soubor:Bundesarchiv_Bild_121-0008,_Sudetenland,_Besuch_Wilhelm_Frick_(cropped_Konrad_Henlein).jpg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800"/>
              <a:t>Konrad Henlein s Adolfem Hitlerem při jeho návštěvě Sudet v roce 1938</a:t>
            </a:r>
          </a:p>
        </p:txBody>
      </p:sp>
      <p:pic>
        <p:nvPicPr>
          <p:cNvPr id="49158" name="Picture 6" descr="Soubor:Bundesarchiv Bild 183-H13192, Adolf Hitler im Sudetenland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87450" y="1484313"/>
            <a:ext cx="6624910" cy="4392959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5935229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[cit. 2011-02-07]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</a:t>
            </a:r>
          </a:p>
          <a:p>
            <a:r>
              <a:rPr lang="cs-CZ" sz="1600" dirty="0" smtClean="0"/>
              <a:t>http://cs.wikipedia.org/wiki/Soubor:Bundesarchiv_Bild_183-H13192,_Adolf_Hitler_im_Sudetenland.jpg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800"/>
              <a:t>Andrej Hlinka roce 1908 a jeho pomník v Prešově</a:t>
            </a:r>
          </a:p>
        </p:txBody>
      </p:sp>
      <p:pic>
        <p:nvPicPr>
          <p:cNvPr id="35851" name="Picture 11" descr="Soubor:Andrej hlinka.jpg">
            <a:hlinkClick r:id="rId3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1663" y="1600201"/>
            <a:ext cx="3749675" cy="3989040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5854" name="Picture 14" descr="220px-Slovakia_Presov_373">
            <a:hlinkClick r:id="rId5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0" y="1628775"/>
            <a:ext cx="3887788" cy="3960465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5890067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[cit. 2011-02-07]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</a:t>
            </a:r>
          </a:p>
          <a:p>
            <a:r>
              <a:rPr lang="cs-CZ" sz="1600" dirty="0" smtClean="0"/>
              <a:t>http://cs.wikipedia.org/wiki/Soubor:Andrej_hlinka.jpg a http://cs.wikipedia.org/wiki/Soubor:Slovakia_Presov_373.JPG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Otázky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Jak se jmenoval představitel Sudetoněmecké strany ( SdP )</a:t>
            </a:r>
          </a:p>
          <a:p>
            <a:r>
              <a:rPr lang="cs-CZ"/>
              <a:t>Ve kterém roce se konaly volby, ve kterých byla nejsilnější stranou Sudetoněmecká strana</a:t>
            </a:r>
          </a:p>
          <a:p>
            <a:r>
              <a:rPr lang="cs-CZ"/>
              <a:t>Jakou politickou stranu představuje  zkratka (HSL</a:t>
            </a:r>
            <a:r>
              <a:rPr lang="en-US"/>
              <a:t>’</a:t>
            </a:r>
            <a:r>
              <a:rPr lang="cs-CZ"/>
              <a:t>S)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234</TotalTime>
  <Words>413</Words>
  <Application>Microsoft Office PowerPoint</Application>
  <PresentationFormat>Předvádění na obrazovce (4:3)</PresentationFormat>
  <Paragraphs>51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Výchozí návrh</vt:lpstr>
      <vt:lpstr>Opona</vt:lpstr>
      <vt:lpstr>VY_32_INOVACE_11_ČSR před Mnichovem 1938</vt:lpstr>
      <vt:lpstr>Hitlerova a Henleinova hrozba</vt:lpstr>
      <vt:lpstr>Krize československé demokracie</vt:lpstr>
      <vt:lpstr>Situace po volbách v roce 1935</vt:lpstr>
      <vt:lpstr>Konrad Henlein</vt:lpstr>
      <vt:lpstr>Konrad Henlein s Adolfem Hitlerem při jeho návštěvě Sudet v roce 1938</vt:lpstr>
      <vt:lpstr>Andrej Hlinka roce 1908 a jeho pomník v Prešově</vt:lpstr>
      <vt:lpstr>Otázky</vt:lpstr>
    </vt:vector>
  </TitlesOfParts>
  <Company>Z.Š.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Nástup nacismu v Německu 1.</dc:title>
  <dc:creator>Karel Krejza</dc:creator>
  <cp:lastModifiedBy>krejza</cp:lastModifiedBy>
  <cp:revision>14</cp:revision>
  <dcterms:created xsi:type="dcterms:W3CDTF">2010-12-20T09:08:41Z</dcterms:created>
  <dcterms:modified xsi:type="dcterms:W3CDTF">2011-05-04T07:39:42Z</dcterms:modified>
</cp:coreProperties>
</file>