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9" r:id="rId2"/>
    <p:sldId id="257" r:id="rId3"/>
    <p:sldId id="270" r:id="rId4"/>
    <p:sldId id="271" r:id="rId5"/>
    <p:sldId id="272" r:id="rId6"/>
    <p:sldId id="273" r:id="rId7"/>
    <p:sldId id="260" r:id="rId8"/>
    <p:sldId id="258" r:id="rId9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rál Miroslav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0" y="-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62169-5EE2-463A-9FF4-D2CDF301D76D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91E82-EB4D-43CA-BC01-4F69AFD430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BF0CC-EE56-480D-BF18-AF725DEBF716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79A18-BC2E-4D9D-9906-0EC8F7AF1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9252E-328A-40B5-8A03-5C3EA7959579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85FA4-9934-41F8-9FE7-BBC6C57A7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413A2-C82E-4B15-A271-0EC99A048326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C9C6E-F634-4EE8-9595-8D68F2746B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24096-240C-4C25-9F00-40C77748E167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F3F90-7A23-4EAE-A422-C476BE9C3E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92619-046C-4FA3-A37A-8C27291DF774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F1516-A612-4EF9-8962-9488B4095B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271C4-B444-40F3-901D-E6C40F5DFBCA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19902-8B5B-4528-B788-23C6C0D824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6C357-0085-4481-9C17-2BCB4AD8C669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A94C5-149E-4A6E-A369-F12B7E146D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15149-B304-423D-8409-7143FD2FAAF7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E52B-4F6D-4115-BD41-00C2316401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5A566-DA31-482B-8B03-1132218AEE35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BD10D-E766-4BAF-983E-D82336D45A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C492E-142C-44A0-BBAF-2738A41D3E4A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52FE3-C64A-4B50-85EB-CF117E74B8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722DE68-5138-4C84-9A95-CACA3A642E36}" type="datetimeFigureOut">
              <a:rPr lang="cs-CZ"/>
              <a:pPr>
                <a:defRPr/>
              </a:pPr>
              <a:t>8.11.2012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6A8A9C0-1095-4327-8C5D-922F0C699F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1" r:id="rId5"/>
    <p:sldLayoutId id="2147483740" r:id="rId6"/>
    <p:sldLayoutId id="2147483739" r:id="rId7"/>
    <p:sldLayoutId id="2147483738" r:id="rId8"/>
    <p:sldLayoutId id="2147483737" r:id="rId9"/>
    <p:sldLayoutId id="2147483736" r:id="rId10"/>
    <p:sldLayoutId id="2147483735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088" y="1628775"/>
          <a:ext cx="7273925" cy="28035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728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</a:t>
                      </a:r>
                      <a:r>
                        <a:rPr lang="cs-CZ" sz="2200" b="1" baseline="0" dirty="0" smtClean="0"/>
                        <a:t> školy: Základní škola Mnichovo Hradiště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Autor DUM: Mgr. Alena Bukvičková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Název: VY_32_INOVACE_01_Naše obec a domov _Bukvičková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Téma: Naše obec a domov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b="1" dirty="0" smtClean="0"/>
                        <a:t>Číslo projektu: CZ.1.07/1.4.00/21.3380</a:t>
                      </a:r>
                    </a:p>
                    <a:p>
                      <a:endParaRPr lang="cs-CZ" sz="22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3328" name="Obdélník 6"/>
          <p:cNvSpPr>
            <a:spLocks noChangeArrowheads="1"/>
          </p:cNvSpPr>
          <p:nvPr/>
        </p:nvSpPr>
        <p:spPr bwMode="auto">
          <a:xfrm>
            <a:off x="684213" y="6092825"/>
            <a:ext cx="7848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Vytvořeno v rámci v projektu „EU peníze školám“ </a:t>
            </a:r>
          </a:p>
          <a:p>
            <a:pPr algn="ctr"/>
            <a:r>
              <a:rPr lang="cs-CZ" sz="1400" b="1">
                <a:latin typeface="Palatino Linotype" pitchFamily="18" charset="0"/>
              </a:rPr>
              <a:t>OP VK oblast podpory 1.4 s názvem Zlepšení podmínek pro vzdělávání na základních školách</a:t>
            </a:r>
            <a:endParaRPr lang="cs-CZ" sz="1400">
              <a:latin typeface="Palatino Linotype" pitchFamily="18" charset="0"/>
            </a:endParaRPr>
          </a:p>
        </p:txBody>
      </p:sp>
      <p:pic>
        <p:nvPicPr>
          <p:cNvPr id="13329" name="Obrázek 5" descr="logo3upr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4292600"/>
            <a:ext cx="2438400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Škola: ZŠ Mnichovo Hradiště, Sokolovská 254, okres MB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Třída:  3. ročník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Období : 1. pololetí školního roku 2011/2012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Výstup: výuková prezentace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Vzdělávací oblast: Člověk a jeho svět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Obor: Prvouka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Tematický okruh: Místo, kde žijeme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Využití: interaktivní tabule, dataprojektor, monitory žáků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Pomůcky: učebnice Prvouky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Inovace: Materiál slouží k doplnění učiva o domově. Aktivní práce žáků na tabuli</a:t>
            </a: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Král Miroslav\AppData\Local\Microsoft\Windows\Temporary Internet Files\Content.IE5\7OM7GZOG\MP90017898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019175"/>
            <a:ext cx="475297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6"/>
          <p:cNvSpPr txBox="1">
            <a:spLocks noChangeArrowheads="1"/>
          </p:cNvSpPr>
          <p:nvPr/>
        </p:nvSpPr>
        <p:spPr bwMode="auto">
          <a:xfrm flipH="1">
            <a:off x="1116013" y="203200"/>
            <a:ext cx="69119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solidFill>
                  <a:srgbClr val="FF0000"/>
                </a:solidFill>
                <a:latin typeface="Palatino Linotype" pitchFamily="18" charset="0"/>
              </a:rPr>
              <a:t>VESNICE</a:t>
            </a:r>
          </a:p>
        </p:txBody>
      </p:sp>
      <p:sp>
        <p:nvSpPr>
          <p:cNvPr id="15363" name="TextovéPole 7"/>
          <p:cNvSpPr txBox="1">
            <a:spLocks noChangeArrowheads="1"/>
          </p:cNvSpPr>
          <p:nvPr/>
        </p:nvSpPr>
        <p:spPr bwMode="auto">
          <a:xfrm>
            <a:off x="684213" y="5516563"/>
            <a:ext cx="7775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i="1">
                <a:solidFill>
                  <a:srgbClr val="FF0000"/>
                </a:solidFill>
                <a:latin typeface="Palatino Linotype" pitchFamily="18" charset="0"/>
              </a:rPr>
              <a:t>ÚKOL:</a:t>
            </a:r>
          </a:p>
          <a:p>
            <a:r>
              <a:rPr lang="cs-CZ" sz="2400" b="1" i="1">
                <a:solidFill>
                  <a:srgbClr val="FF0000"/>
                </a:solidFill>
                <a:latin typeface="Palatino Linotype" pitchFamily="18" charset="0"/>
              </a:rPr>
              <a:t>Prohlédni si obrázek a řekni, co na něm vidíš!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5076825" y="1033463"/>
            <a:ext cx="3816350" cy="338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>
                <a:solidFill>
                  <a:srgbClr val="FF0000"/>
                </a:solidFill>
                <a:latin typeface="Palatino Linotype" pitchFamily="18" charset="0"/>
              </a:rPr>
              <a:t>Žije zde méně než 3000 obyvatel</a:t>
            </a:r>
            <a:endParaRPr lang="cs-CZ" sz="2400">
              <a:latin typeface="Palatino Linotype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>
                <a:solidFill>
                  <a:srgbClr val="FF0000"/>
                </a:solidFill>
                <a:latin typeface="Palatino Linotype" pitchFamily="18" charset="0"/>
              </a:rPr>
              <a:t>Střed vesnice náves – kaplička kolem -  pole, louky, lesy, rodinné domy, zahrady, zemědělská družstva, rybníky</a:t>
            </a:r>
          </a:p>
          <a:p>
            <a:pPr marL="285750" indent="-285750" algn="r">
              <a:lnSpc>
                <a:spcPct val="90000"/>
              </a:lnSpc>
              <a:spcAft>
                <a:spcPct val="35000"/>
              </a:spcAft>
              <a:buFontTx/>
              <a:buChar char="-"/>
            </a:pPr>
            <a:endParaRPr lang="cs-CZ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Král Miroslav\AppData\Local\Microsoft\Windows\Temporary Internet Files\Content.IE5\X0T358OT\MP9004013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308100"/>
            <a:ext cx="4824412" cy="420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684213" y="476250"/>
            <a:ext cx="7775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solidFill>
                  <a:srgbClr val="0070C0"/>
                </a:solidFill>
                <a:latin typeface="Palatino Linotype" pitchFamily="18" charset="0"/>
              </a:rPr>
              <a:t>MĚSTO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684213" y="5661025"/>
            <a:ext cx="79200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i="1">
                <a:solidFill>
                  <a:srgbClr val="0070C0"/>
                </a:solidFill>
                <a:latin typeface="Palatino Linotype" pitchFamily="18" charset="0"/>
              </a:rPr>
              <a:t>ÚKOL:</a:t>
            </a:r>
          </a:p>
          <a:p>
            <a:r>
              <a:rPr lang="cs-CZ" sz="2400" b="1" i="1">
                <a:solidFill>
                  <a:srgbClr val="0070C0"/>
                </a:solidFill>
                <a:latin typeface="Palatino Linotype" pitchFamily="18" charset="0"/>
              </a:rPr>
              <a:t>Porovnej město s vesnicí!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72000" y="1308100"/>
            <a:ext cx="4392613" cy="52625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algn="r">
              <a:buFont typeface="Wingdings" pitchFamily="2" charset="2"/>
              <a:buChar char="Ø"/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Žije zde více než 3000 obyvatel</a:t>
            </a:r>
          </a:p>
          <a:p>
            <a:pPr marL="342900" indent="-342900" algn="r"/>
            <a:endParaRPr lang="cs-CZ" sz="2400">
              <a:latin typeface="Palatino Linotype" pitchFamily="18" charset="0"/>
            </a:endParaRP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  <a:buFont typeface="Wingdings" pitchFamily="2" charset="2"/>
              <a:buChar char="Ø"/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Střed města – náměstí, 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-radnice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-kostel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-úřady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-školy, školky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-nemocnice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-domy a sídliště</a:t>
            </a:r>
          </a:p>
          <a:p>
            <a:pPr marL="342900" indent="-342900" algn="r">
              <a:lnSpc>
                <a:spcPct val="90000"/>
              </a:lnSpc>
              <a:spcAft>
                <a:spcPct val="35000"/>
              </a:spcAft>
            </a:pP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-obchody</a:t>
            </a:r>
          </a:p>
          <a:p>
            <a:pPr marL="342900" indent="-342900" algn="r"/>
            <a:r>
              <a:rPr lang="cs-CZ">
                <a:solidFill>
                  <a:srgbClr val="0070C0"/>
                </a:solidFill>
                <a:latin typeface="Palatino Linotype" pitchFamily="18" charset="0"/>
              </a:rPr>
              <a:t>-</a:t>
            </a:r>
            <a:r>
              <a:rPr lang="cs-CZ" sz="2400">
                <a:solidFill>
                  <a:srgbClr val="0070C0"/>
                </a:solidFill>
                <a:latin typeface="Palatino Linotype" pitchFamily="18" charset="0"/>
              </a:rPr>
              <a:t>pošta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611188" y="333375"/>
            <a:ext cx="806450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solidFill>
                  <a:srgbClr val="0070C0"/>
                </a:solidFill>
                <a:latin typeface="Palatino Linotype" pitchFamily="18" charset="0"/>
              </a:rPr>
              <a:t>MINULOST</a:t>
            </a:r>
            <a:br>
              <a:rPr lang="cs-CZ" sz="4800">
                <a:solidFill>
                  <a:srgbClr val="0070C0"/>
                </a:solidFill>
                <a:latin typeface="Palatino Linotype" pitchFamily="18" charset="0"/>
              </a:rPr>
            </a:br>
            <a:r>
              <a:rPr lang="cs-CZ" sz="4800">
                <a:solidFill>
                  <a:srgbClr val="0070C0"/>
                </a:solidFill>
                <a:latin typeface="Palatino Linotype" pitchFamily="18" charset="0"/>
              </a:rPr>
              <a:t> MĚSTA  A  OBCE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188" y="1582738"/>
            <a:ext cx="7921625" cy="41544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solidFill>
                <a:schemeClr val="tx2"/>
              </a:solidFill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Byly založeny před několika sty lety nebo desítkami let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Obce vznikaly z osad, lidé obdělávali půdu, chovali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     zvířata, pěstovali rostliny, své výrobky si vyměňovali,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     rozvíjel se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obchod, zemědělství, řemeslo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a tím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     vznikala města     	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Zprávy z minulosti se můžeme dozvědět z 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obecního archívu, muzea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nebo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 kroniky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Obce mají svá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památná místa (hrad, kopec, dům)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dovíme se o nich z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pověstí (o rytířích, pokladech…)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7812088" y="5157788"/>
            <a:ext cx="431800" cy="444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8313" y="549275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OBECNÍ A MĚSTSKÉ ÚŘADY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971550" y="2276475"/>
            <a:ext cx="7715250" cy="36941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Občané si své 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zastupitele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 zvolili ve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volbách.</a:t>
            </a:r>
            <a:endParaRPr lang="cs-CZ" sz="2400" dirty="0">
              <a:solidFill>
                <a:schemeClr val="tx2"/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     Vesnice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a města řídí 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rada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 v čele 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se starostou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nebo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  	(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primátorem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–v krajských městech)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chemeClr val="tx2"/>
              </a:solidFill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Velká města ČR jsou –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Brno, Ostrava, Plzeň, Olomouc, Liberec, České Budějovice…..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2"/>
              </a:solidFill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Hlavním městem  ČR je</a:t>
            </a:r>
            <a:r>
              <a:rPr lang="cs-CZ" sz="2400" b="1" dirty="0">
                <a:solidFill>
                  <a:schemeClr val="tx2"/>
                </a:solidFill>
                <a:latin typeface="+mn-lt"/>
              </a:rPr>
              <a:t> Praha,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 má více než 1 milion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/>
                </a:solidFill>
                <a:latin typeface="+mn-lt"/>
              </a:rPr>
              <a:t>    obyvatel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Metodické využití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slouží jako doplněk k procvičování učiva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Text - autorka </a:t>
            </a:r>
          </a:p>
          <a:p>
            <a:r>
              <a:rPr lang="cs-CZ" smtClean="0"/>
              <a:t>Učebnice ŠTIKOVÁ, Věra. </a:t>
            </a:r>
            <a:r>
              <a:rPr lang="cs-CZ" i="1" smtClean="0"/>
              <a:t>Prvouka 3</a:t>
            </a:r>
            <a:r>
              <a:rPr lang="cs-CZ" smtClean="0"/>
              <a:t>: </a:t>
            </a:r>
            <a:r>
              <a:rPr lang="cs-CZ" i="1" smtClean="0"/>
              <a:t>učebnice pro 3. ročník základní školy</a:t>
            </a:r>
            <a:r>
              <a:rPr lang="cs-CZ" smtClean="0"/>
              <a:t>. Brno: Nová škola, 2002, 77 s. ISBN 80-728-9044-1. </a:t>
            </a:r>
          </a:p>
          <a:p>
            <a:r>
              <a:rPr lang="cs-CZ" smtClean="0"/>
              <a:t>Obrázky z webu - klipart Office</a:t>
            </a:r>
            <a:r>
              <a:rPr lang="cs-CZ" smtClean="0">
                <a:latin typeface="Arial" charset="0"/>
              </a:rPr>
              <a:t>.microsoft</a:t>
            </a:r>
            <a:r>
              <a:rPr lang="cs-CZ" smtClean="0"/>
              <a:t>.com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552</TotalTime>
  <Words>309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Palatino Linotype</vt:lpstr>
      <vt:lpstr>Arial</vt:lpstr>
      <vt:lpstr>Century Gothic</vt:lpstr>
      <vt:lpstr>Courier New</vt:lpstr>
      <vt:lpstr>Calibri</vt:lpstr>
      <vt:lpstr>Wingdings</vt:lpstr>
      <vt:lpstr>Exekutivní</vt:lpstr>
      <vt:lpstr>Exekutivní</vt:lpstr>
      <vt:lpstr>Snímek 1</vt:lpstr>
      <vt:lpstr>Anotace</vt:lpstr>
      <vt:lpstr>Snímek 3</vt:lpstr>
      <vt:lpstr>Snímek 4</vt:lpstr>
      <vt:lpstr>Snímek 5</vt:lpstr>
      <vt:lpstr>Snímek 6</vt:lpstr>
      <vt:lpstr>Metodické využití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65</cp:revision>
  <dcterms:created xsi:type="dcterms:W3CDTF">2011-08-21T15:31:45Z</dcterms:created>
  <dcterms:modified xsi:type="dcterms:W3CDTF">2012-11-08T07:08:22Z</dcterms:modified>
</cp:coreProperties>
</file>