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6" r:id="rId3"/>
    <p:sldId id="258" r:id="rId4"/>
    <p:sldId id="263" r:id="rId5"/>
    <p:sldId id="265" r:id="rId6"/>
    <p:sldId id="267" r:id="rId7"/>
    <p:sldId id="269" r:id="rId8"/>
    <p:sldId id="266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VY_32_INOVACE_8A02Z6-8_Rusko – státní zřízení a přírodní poměry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Rusko – státní zřízení a přírodní poměry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Libor Hrbek</a:t>
          </a:r>
          <a:endParaRPr lang="cs-CZ" dirty="0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 custLinFactNeighborX="0" custLinFactNeighborY="246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9C47BB3-96B7-4577-84F2-5A99EC9FC991}" type="presOf" srcId="{C73C7642-F245-4585-8F88-243F9FAEF6CA}" destId="{9A9B6F4F-B6FF-4F2D-B640-A8473E589523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D55F0C70-7A49-4537-A7E9-24E4F5ED03CC}" type="presOf" srcId="{39F8B381-5807-488E-AC22-73DD4140ED4A}" destId="{71045F8C-00FA-488E-A7BD-E2E6753D979D}" srcOrd="0" destOrd="0" presId="urn:microsoft.com/office/officeart/2005/8/layout/target3"/>
    <dgm:cxn modelId="{A3BBAA06-945E-49BE-A146-E787B4458907}" type="presOf" srcId="{445C7998-7549-48B0-BD68-D4F0167F02E5}" destId="{4D19AB04-24FA-40C2-B203-52AE3D15E171}" srcOrd="1" destOrd="0" presId="urn:microsoft.com/office/officeart/2005/8/layout/target3"/>
    <dgm:cxn modelId="{67E0136F-48C2-4DF0-A88F-8FC46A6126CF}" type="presOf" srcId="{EBC41103-E2E5-4D48-9B4B-425520D3D098}" destId="{3BA01B75-849B-4716-8BCD-084A86FF328F}" srcOrd="0" destOrd="0" presId="urn:microsoft.com/office/officeart/2005/8/layout/target3"/>
    <dgm:cxn modelId="{6AFFD893-4912-437B-9772-41F84CD0D131}" type="presOf" srcId="{FBBFC3EA-9D9D-4F3A-BEA6-9C2C0E46BF20}" destId="{643EA938-EDE0-4533-ACCC-D2BD6F3A527C}" srcOrd="0" destOrd="0" presId="urn:microsoft.com/office/officeart/2005/8/layout/target3"/>
    <dgm:cxn modelId="{AC3A5075-82D1-4496-8AD2-6D9772B8F288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80144241-8FF6-4AB5-A284-4D5958FD9435}" type="presOf" srcId="{FBBFC3EA-9D9D-4F3A-BEA6-9C2C0E46BF20}" destId="{832BF48F-0145-4429-9E02-8FCA946CCE9E}" srcOrd="1" destOrd="0" presId="urn:microsoft.com/office/officeart/2005/8/layout/target3"/>
    <dgm:cxn modelId="{F02429A3-D163-410E-820F-F5623910EEE5}" type="presOf" srcId="{445C7998-7549-48B0-BD68-D4F0167F02E5}" destId="{BC35EE03-4121-4EF9-923D-7CB6D30D358D}" srcOrd="0" destOrd="0" presId="urn:microsoft.com/office/officeart/2005/8/layout/target3"/>
    <dgm:cxn modelId="{18188D95-1EC2-491D-9BF3-BF48A499679A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8B12E41F-770B-4C58-8AA9-CCAD409EF57A}" type="presOf" srcId="{EBC41103-E2E5-4D48-9B4B-425520D3D098}" destId="{A27B6496-BF1B-4384-9217-9659064D5D6A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10E744F2-B902-44D6-A470-4F00A968BF2E}" type="presOf" srcId="{C73C7642-F245-4585-8F88-243F9FAEF6CA}" destId="{59F530CB-4999-43B3-A00D-6AB53886BD77}" srcOrd="1" destOrd="0" presId="urn:microsoft.com/office/officeart/2005/8/layout/target3"/>
    <dgm:cxn modelId="{11720CA3-AE44-49FF-810E-1A7D8859ACBD}" type="presParOf" srcId="{71045F8C-00FA-488E-A7BD-E2E6753D979D}" destId="{3577EC6B-C980-4F34-8C69-4365E7B8FC8C}" srcOrd="0" destOrd="0" presId="urn:microsoft.com/office/officeart/2005/8/layout/target3"/>
    <dgm:cxn modelId="{007729B8-F194-488D-8A55-064878940131}" type="presParOf" srcId="{71045F8C-00FA-488E-A7BD-E2E6753D979D}" destId="{6940EB87-DC1D-4BC3-9408-9AC2E1FFC039}" srcOrd="1" destOrd="0" presId="urn:microsoft.com/office/officeart/2005/8/layout/target3"/>
    <dgm:cxn modelId="{EEE46774-AA6F-4D81-95D9-F09340214536}" type="presParOf" srcId="{71045F8C-00FA-488E-A7BD-E2E6753D979D}" destId="{BC35EE03-4121-4EF9-923D-7CB6D30D358D}" srcOrd="2" destOrd="0" presId="urn:microsoft.com/office/officeart/2005/8/layout/target3"/>
    <dgm:cxn modelId="{2817566B-6E64-4BE0-A33D-FE7C77776658}" type="presParOf" srcId="{71045F8C-00FA-488E-A7BD-E2E6753D979D}" destId="{C95EEA27-3CBF-4645-A92D-9D8AF5C1CBFC}" srcOrd="3" destOrd="0" presId="urn:microsoft.com/office/officeart/2005/8/layout/target3"/>
    <dgm:cxn modelId="{46CE4FDB-9811-4482-B517-B19DE4A3A2DB}" type="presParOf" srcId="{71045F8C-00FA-488E-A7BD-E2E6753D979D}" destId="{851BB866-B6AE-4566-893F-4C635BA974FC}" srcOrd="4" destOrd="0" presId="urn:microsoft.com/office/officeart/2005/8/layout/target3"/>
    <dgm:cxn modelId="{32834CD8-4F58-40CA-A745-71096A1933FB}" type="presParOf" srcId="{71045F8C-00FA-488E-A7BD-E2E6753D979D}" destId="{643EA938-EDE0-4533-ACCC-D2BD6F3A527C}" srcOrd="5" destOrd="0" presId="urn:microsoft.com/office/officeart/2005/8/layout/target3"/>
    <dgm:cxn modelId="{7983610B-B3A3-4A08-86A6-104D462E8020}" type="presParOf" srcId="{71045F8C-00FA-488E-A7BD-E2E6753D979D}" destId="{92F31B18-D66D-4CC7-89B9-378928DE877D}" srcOrd="6" destOrd="0" presId="urn:microsoft.com/office/officeart/2005/8/layout/target3"/>
    <dgm:cxn modelId="{BF60509A-1635-4D41-9ADB-1CFDC9C8DE7C}" type="presParOf" srcId="{71045F8C-00FA-488E-A7BD-E2E6753D979D}" destId="{902074E1-B931-4618-97F1-FADBE82E9C3C}" srcOrd="7" destOrd="0" presId="urn:microsoft.com/office/officeart/2005/8/layout/target3"/>
    <dgm:cxn modelId="{1EFE6A19-A441-45AB-A416-D6DFD02C0F67}" type="presParOf" srcId="{71045F8C-00FA-488E-A7BD-E2E6753D979D}" destId="{A3817367-F2BC-482F-8832-FA00B51DCCF3}" srcOrd="8" destOrd="0" presId="urn:microsoft.com/office/officeart/2005/8/layout/target3"/>
    <dgm:cxn modelId="{0F13BFDC-3BC0-4164-B46B-D76E8663A308}" type="presParOf" srcId="{71045F8C-00FA-488E-A7BD-E2E6753D979D}" destId="{2DD79E57-A63E-47D4-A1AB-6DF333476AD4}" srcOrd="9" destOrd="0" presId="urn:microsoft.com/office/officeart/2005/8/layout/target3"/>
    <dgm:cxn modelId="{4761B3FE-C803-4BF9-A732-C9589CFCD98D}" type="presParOf" srcId="{71045F8C-00FA-488E-A7BD-E2E6753D979D}" destId="{648967D3-ED80-4214-8D87-4E7012561E4A}" srcOrd="10" destOrd="0" presId="urn:microsoft.com/office/officeart/2005/8/layout/target3"/>
    <dgm:cxn modelId="{195F7DE9-4BEF-4928-AA6E-690CFB76EBF0}" type="presParOf" srcId="{71045F8C-00FA-488E-A7BD-E2E6753D979D}" destId="{9A9B6F4F-B6FF-4F2D-B640-A8473E589523}" srcOrd="11" destOrd="0" presId="urn:microsoft.com/office/officeart/2005/8/layout/target3"/>
    <dgm:cxn modelId="{EF587AD6-D78D-4E66-9E7D-5CDFE0109050}" type="presParOf" srcId="{71045F8C-00FA-488E-A7BD-E2E6753D979D}" destId="{13BD0FAF-9F2C-4708-9E63-A8E8E5252943}" srcOrd="12" destOrd="0" presId="urn:microsoft.com/office/officeart/2005/8/layout/target3"/>
    <dgm:cxn modelId="{1D60D046-D382-431B-B417-F150132443E6}" type="presParOf" srcId="{71045F8C-00FA-488E-A7BD-E2E6753D979D}" destId="{6821E7C9-5E4B-45FA-8F82-01E6F26FAA25}" srcOrd="13" destOrd="0" presId="urn:microsoft.com/office/officeart/2005/8/layout/target3"/>
    <dgm:cxn modelId="{FCFF6D75-6BAC-4A2A-93D4-8A4E4DE3B7BC}" type="presParOf" srcId="{71045F8C-00FA-488E-A7BD-E2E6753D979D}" destId="{3BA01B75-849B-4716-8BCD-084A86FF328F}" srcOrd="14" destOrd="0" presId="urn:microsoft.com/office/officeart/2005/8/layout/target3"/>
    <dgm:cxn modelId="{9F3FA903-2563-4C97-A3F0-6B2FB0E035EF}" type="presParOf" srcId="{71045F8C-00FA-488E-A7BD-E2E6753D979D}" destId="{4D19AB04-24FA-40C2-B203-52AE3D15E171}" srcOrd="15" destOrd="0" presId="urn:microsoft.com/office/officeart/2005/8/layout/target3"/>
    <dgm:cxn modelId="{8248DA3B-50BE-4073-A240-5644C040B125}" type="presParOf" srcId="{71045F8C-00FA-488E-A7BD-E2E6753D979D}" destId="{832BF48F-0145-4429-9E02-8FCA946CCE9E}" srcOrd="16" destOrd="0" presId="urn:microsoft.com/office/officeart/2005/8/layout/target3"/>
    <dgm:cxn modelId="{6F1743A5-A928-4110-97C2-4BF4787E6080}" type="presParOf" srcId="{71045F8C-00FA-488E-A7BD-E2E6753D979D}" destId="{E7297F21-D4FD-4A41-AE58-814D01A6B5E7}" srcOrd="17" destOrd="0" presId="urn:microsoft.com/office/officeart/2005/8/layout/target3"/>
    <dgm:cxn modelId="{78F0F219-9DFB-4A95-8E4B-F9DAFBD37BDE}" type="presParOf" srcId="{71045F8C-00FA-488E-A7BD-E2E6753D979D}" destId="{59F530CB-4999-43B3-A00D-6AB53886BD77}" srcOrd="18" destOrd="0" presId="urn:microsoft.com/office/officeart/2005/8/layout/target3"/>
    <dgm:cxn modelId="{9850C3DE-651E-4719-8B04-702ABADFF4CF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Mgr. Libor Hrbek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6136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VY_32_INOVACE_8A02Z6-8_Rusko – státní zřízení a přírodní poměry</a:t>
          </a:r>
          <a:endParaRPr lang="cs-CZ" sz="1800" kern="1200" dirty="0"/>
        </a:p>
      </dsp:txBody>
      <dsp:txXfrm>
        <a:off x="2016223" y="1296136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Rusko – státní zřízení a přírodní poměry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2A3EE5-DDF2-44F1-89C5-9B628137D63C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6A5BE8-FB08-439B-BC46-A7E1656718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4709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A5BE8-FB08-439B-BC46-A7E165671855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33786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A5BE8-FB08-439B-BC46-A7E165671855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7852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5878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9443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6072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9168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6969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0488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3090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4369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3929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7606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5616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9077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5177815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242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404664"/>
            <a:ext cx="7776864" cy="936104"/>
          </a:xfrm>
        </p:spPr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Anotace 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484784"/>
            <a:ext cx="7056784" cy="5040560"/>
          </a:xfrm>
        </p:spPr>
        <p:txBody>
          <a:bodyPr>
            <a:normAutofit/>
          </a:bodyPr>
          <a:lstStyle/>
          <a:p>
            <a:pPr marL="457200" indent="-457200" algn="l">
              <a:buFont typeface="Wingdings" pitchFamily="2" charset="2"/>
              <a:buChar char="q"/>
            </a:pPr>
            <a:r>
              <a:rPr lang="cs-CZ" sz="2400" dirty="0" smtClean="0"/>
              <a:t>Určeno pro věk 10 – 14 let, pro prezentaci, zápisky do sešitů a test.</a:t>
            </a:r>
          </a:p>
          <a:p>
            <a:pPr marL="457200" indent="-457200" algn="l">
              <a:buFont typeface="Wingdings" pitchFamily="2" charset="2"/>
              <a:buChar char="q"/>
            </a:pPr>
            <a:r>
              <a:rPr lang="cs-CZ" sz="2400" dirty="0" smtClean="0"/>
              <a:t>Inovace – zlepšení názornosti, podnícení aktivity žáků při vyučování - činností přiřazování do dvojic elektronickým perem</a:t>
            </a:r>
          </a:p>
          <a:p>
            <a:pPr marL="457200" indent="-457200" algn="l">
              <a:buFont typeface="Wingdings" pitchFamily="2" charset="2"/>
              <a:buChar char="q"/>
            </a:pPr>
            <a:r>
              <a:rPr lang="cs-CZ" sz="2400" dirty="0" smtClean="0"/>
              <a:t>Metodické pokyny : snímek 3 a 4 si žáci zapíší do sešitů jako stručné poznámky. Test provede skupina slabších žáků u tabule.</a:t>
            </a:r>
          </a:p>
          <a:p>
            <a:pPr marL="457200" indent="-457200" algn="l">
              <a:buFont typeface="Wingdings" pitchFamily="2" charset="2"/>
              <a:buChar char="q"/>
            </a:pPr>
            <a:r>
              <a:rPr lang="cs-CZ" sz="2400" dirty="0" smtClean="0"/>
              <a:t>Pomůcky: nástěnná mapa Ruska, zeměpisný atlas, obrazy krajin: tundra, tajga a jezera Bajkal.</a:t>
            </a:r>
          </a:p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86961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1143000"/>
          </a:xfrm>
        </p:spPr>
        <p:txBody>
          <a:bodyPr/>
          <a:lstStyle/>
          <a:p>
            <a:r>
              <a:rPr lang="cs-CZ" dirty="0" smtClean="0"/>
              <a:t>Rusko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268760"/>
            <a:ext cx="8219256" cy="5112568"/>
          </a:xfrm>
        </p:spPr>
        <p:txBody>
          <a:bodyPr>
            <a:normAutofit fontScale="70000" lnSpcReduction="20000"/>
          </a:bodyPr>
          <a:lstStyle/>
          <a:p>
            <a:r>
              <a:rPr lang="cs-CZ" sz="4700" b="1" dirty="0" smtClean="0"/>
              <a:t>Rozlohou je největším státem na Zemi</a:t>
            </a:r>
            <a:endParaRPr lang="cs-CZ" sz="4700" b="1" dirty="0" smtClean="0">
              <a:solidFill>
                <a:srgbClr val="FF0000"/>
              </a:solidFill>
            </a:endParaRPr>
          </a:p>
          <a:p>
            <a:r>
              <a:rPr lang="cs-CZ" sz="4700" b="1" dirty="0" smtClean="0"/>
              <a:t>Převažují nížiny </a:t>
            </a:r>
            <a:r>
              <a:rPr lang="cs-CZ" sz="4700" dirty="0" smtClean="0"/>
              <a:t>(75 %) </a:t>
            </a:r>
          </a:p>
          <a:p>
            <a:r>
              <a:rPr lang="cs-CZ" sz="4700" b="1" dirty="0" smtClean="0"/>
              <a:t>Pohoří převládají na východě a jihu </a:t>
            </a:r>
            <a:r>
              <a:rPr lang="cs-CZ" sz="2800" b="1" dirty="0" smtClean="0"/>
              <a:t>(</a:t>
            </a:r>
            <a:r>
              <a:rPr lang="cs-CZ" sz="3300" b="1" dirty="0" smtClean="0"/>
              <a:t>kde je pohoří Kavkaz – nejvyšší </a:t>
            </a:r>
            <a:r>
              <a:rPr lang="cs-CZ" sz="3300" b="1" dirty="0"/>
              <a:t>h</a:t>
            </a:r>
            <a:r>
              <a:rPr lang="cs-CZ" sz="3300" b="1" dirty="0" smtClean="0"/>
              <a:t>ora Elbrus 5642m)</a:t>
            </a:r>
          </a:p>
          <a:p>
            <a:r>
              <a:rPr lang="cs-CZ" sz="4700" b="1" dirty="0" smtClean="0"/>
              <a:t>Východní části Ruska se říká Dálný východ – poloostrov Kamčatka – sopka Ključevskaja</a:t>
            </a:r>
          </a:p>
          <a:p>
            <a:r>
              <a:rPr lang="cs-CZ" sz="4700" b="1" dirty="0" smtClean="0"/>
              <a:t>Sibiř - oblast s velmi chladným podnebím, dlouhodobě zmrzlá půda, porostlá lesy</a:t>
            </a:r>
          </a:p>
          <a:p>
            <a:r>
              <a:rPr lang="cs-CZ" sz="4800" b="1" dirty="0" smtClean="0"/>
              <a:t>Kaspické moře – největší jezero světa</a:t>
            </a:r>
            <a:endParaRPr lang="cs-CZ" sz="4800" dirty="0"/>
          </a:p>
          <a:p>
            <a:r>
              <a:rPr lang="cs-CZ" sz="4600" b="1" dirty="0" smtClean="0"/>
              <a:t>Bajkal </a:t>
            </a:r>
            <a:r>
              <a:rPr lang="cs-CZ" sz="4600" b="1" dirty="0"/>
              <a:t>– nejhlubší jezero na světě (hloubka 1620 m)</a:t>
            </a:r>
          </a:p>
          <a:p>
            <a:pPr marL="0" indent="0">
              <a:buNone/>
            </a:pP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4907773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Podnebí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1) Chladný pás - sever Ruska, rozkládá se tundra a lesotundra. 60% půdy Ruska má dlouhodobě zmrzlou půdu </a:t>
            </a:r>
            <a:r>
              <a:rPr lang="cs-CZ" dirty="0"/>
              <a:t>(Ojmjakon  -77,8 stupňů C</a:t>
            </a:r>
            <a:r>
              <a:rPr lang="cs-CZ" dirty="0" smtClean="0"/>
              <a:t>).</a:t>
            </a:r>
            <a:endParaRPr lang="cs-CZ" dirty="0"/>
          </a:p>
          <a:p>
            <a:r>
              <a:rPr lang="cs-CZ" dirty="0" smtClean="0"/>
              <a:t>2) Převládá podnebí mírného pásu, vyskytuje se </a:t>
            </a:r>
            <a:r>
              <a:rPr lang="cs-CZ" dirty="0"/>
              <a:t>Tajga – lesnatá krajina </a:t>
            </a:r>
            <a:r>
              <a:rPr lang="cs-CZ" dirty="0" smtClean="0"/>
              <a:t>nebo step.</a:t>
            </a:r>
          </a:p>
          <a:p>
            <a:r>
              <a:rPr lang="cs-CZ" dirty="0" smtClean="0"/>
              <a:t>3) Subtropický pás – na jihu u Černého moře. Pouště a polopouště na jihu Ruska.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00643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Nerostné suroviny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Rusko má velké množství nerostného bohatství</a:t>
            </a:r>
          </a:p>
          <a:p>
            <a:r>
              <a:rPr lang="cs-CZ" sz="2400" dirty="0" smtClean="0"/>
              <a:t>Plyn</a:t>
            </a:r>
          </a:p>
          <a:p>
            <a:r>
              <a:rPr lang="cs-CZ" sz="2400" dirty="0" smtClean="0"/>
              <a:t>Ropa</a:t>
            </a:r>
          </a:p>
          <a:p>
            <a:r>
              <a:rPr lang="cs-CZ" sz="2400" dirty="0" smtClean="0"/>
              <a:t>Zlato</a:t>
            </a:r>
          </a:p>
          <a:p>
            <a:r>
              <a:rPr lang="cs-CZ" sz="2400" dirty="0" smtClean="0"/>
              <a:t>Diamanty</a:t>
            </a:r>
          </a:p>
          <a:p>
            <a:r>
              <a:rPr lang="cs-CZ" sz="2400" dirty="0" smtClean="0"/>
              <a:t>Uhlí</a:t>
            </a:r>
          </a:p>
          <a:p>
            <a:r>
              <a:rPr lang="cs-CZ" sz="2400" dirty="0" smtClean="0"/>
              <a:t>Železná ruda</a:t>
            </a:r>
          </a:p>
          <a:p>
            <a:r>
              <a:rPr lang="cs-CZ" sz="2400" dirty="0" smtClean="0"/>
              <a:t>… a mnoho dalších surovin</a:t>
            </a:r>
          </a:p>
          <a:p>
            <a:pPr marL="0" indent="0">
              <a:buNone/>
            </a:pPr>
            <a:r>
              <a:rPr lang="cs-CZ" sz="2400" dirty="0" smtClean="0"/>
              <a:t>Nerostné suroviny jsou umístěny z 80 % v asijské části, kde jsou velmi obtížné podmínky pro těžbu.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564400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1656184" cy="576064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cs-CZ" sz="3200" b="1" dirty="0" smtClean="0"/>
              <a:t>Test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06661"/>
            <a:ext cx="3096344" cy="402254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sz="4600" dirty="0" smtClean="0"/>
              <a:t>1. </a:t>
            </a:r>
            <a:r>
              <a:rPr lang="cs-CZ" sz="5100" dirty="0" smtClean="0"/>
              <a:t>Chladné</a:t>
            </a:r>
            <a:r>
              <a:rPr lang="cs-CZ" sz="4600" dirty="0" smtClean="0"/>
              <a:t> klima</a:t>
            </a:r>
          </a:p>
          <a:p>
            <a:pPr marL="0" indent="0">
              <a:buNone/>
            </a:pPr>
            <a:r>
              <a:rPr lang="cs-CZ" sz="4600" dirty="0" smtClean="0"/>
              <a:t>2. Většina nerostů</a:t>
            </a:r>
          </a:p>
          <a:p>
            <a:pPr marL="0" indent="0">
              <a:buNone/>
            </a:pPr>
            <a:r>
              <a:rPr lang="cs-CZ" sz="4600" dirty="0" smtClean="0"/>
              <a:t>3. Volha</a:t>
            </a:r>
          </a:p>
          <a:p>
            <a:pPr marL="0" indent="0">
              <a:buNone/>
            </a:pPr>
            <a:r>
              <a:rPr lang="cs-CZ" sz="4600" dirty="0" smtClean="0"/>
              <a:t>4. Ključevskaja</a:t>
            </a:r>
          </a:p>
          <a:p>
            <a:pPr marL="0" indent="0">
              <a:buNone/>
            </a:pPr>
            <a:r>
              <a:rPr lang="cs-CZ" sz="4600" dirty="0" smtClean="0"/>
              <a:t>5. Tajga</a:t>
            </a:r>
          </a:p>
          <a:p>
            <a:pPr marL="0" indent="0">
              <a:buNone/>
            </a:pPr>
            <a:r>
              <a:rPr lang="cs-CZ" sz="4600" dirty="0" smtClean="0"/>
              <a:t>6. Ural</a:t>
            </a:r>
          </a:p>
          <a:p>
            <a:pPr marL="0" indent="0">
              <a:buNone/>
            </a:pPr>
            <a:r>
              <a:rPr lang="cs-CZ" sz="4600" dirty="0" smtClean="0"/>
              <a:t>7. Bajkal</a:t>
            </a:r>
          </a:p>
          <a:p>
            <a:pPr marL="0" indent="0">
              <a:buNone/>
            </a:pPr>
            <a:r>
              <a:rPr lang="cs-CZ" sz="4600" dirty="0" smtClean="0"/>
              <a:t>8. Kaspické moře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116651" y="4889195"/>
            <a:ext cx="2160240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B) asijská část 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896580" y="5509012"/>
            <a:ext cx="3514873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E) největší evropská řeka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28945" y="6165304"/>
            <a:ext cx="1908212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F) tundra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490065" y="4869160"/>
            <a:ext cx="3487868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C) jezero hluboké 1620 m 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339752" y="6154961"/>
            <a:ext cx="2736304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G) Dálný východ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87805" y="5517232"/>
            <a:ext cx="3433899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D) největší jezero světa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276891" y="6154961"/>
            <a:ext cx="3527230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H) hranice Evropa - Asie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251520" y="4884803"/>
            <a:ext cx="2646257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A) lesnatá krajina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7930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 </a:t>
            </a:r>
            <a:r>
              <a:rPr lang="cs-CZ" sz="4800" dirty="0"/>
              <a:t>1F, 2B, 3E, 4G, 5A, 6H, 7C, 8D</a:t>
            </a:r>
          </a:p>
          <a:p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5845602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Práce s mapou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Vyhledej ruský poloostrov Kamčatka, Čukotka, Krym,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Vyhledej ostrov Sachalin, řeku Ob, Volhu, Don, Dněpr, Něva, Amur, Angara…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Za pomoci rejstříku v zeměpisném atlase vyhledej: a) Kremenčugská</a:t>
            </a:r>
            <a:r>
              <a:rPr lang="cs-CZ" dirty="0"/>
              <a:t> </a:t>
            </a:r>
            <a:r>
              <a:rPr lang="cs-CZ" dirty="0" smtClean="0"/>
              <a:t>přehrada 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514350" indent="-514350">
              <a:buFont typeface="+mj-lt"/>
              <a:buAutoNum type="arabicParenR"/>
            </a:pPr>
            <a:endParaRPr lang="cs-CZ" dirty="0" smtClean="0"/>
          </a:p>
          <a:p>
            <a:pPr marL="514350" indent="-514350">
              <a:buFont typeface="+mj-lt"/>
              <a:buAutoNum type="arabi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98174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Citace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Práce je dílem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874047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423</TotalTime>
  <Words>428</Words>
  <Application>Microsoft Office PowerPoint</Application>
  <PresentationFormat>Předvádění na obrazovce (4:3)</PresentationFormat>
  <Paragraphs>61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 Anotace </vt:lpstr>
      <vt:lpstr>Rusko </vt:lpstr>
      <vt:lpstr>Podnebí</vt:lpstr>
      <vt:lpstr>Nerostné suroviny</vt:lpstr>
      <vt:lpstr>Test</vt:lpstr>
      <vt:lpstr>Správné řešení</vt:lpstr>
      <vt:lpstr>Práce s mapou</vt:lpstr>
      <vt:lpstr>Citace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Libor</dc:creator>
  <cp:lastModifiedBy>Hrbek Libor</cp:lastModifiedBy>
  <cp:revision>51</cp:revision>
  <dcterms:created xsi:type="dcterms:W3CDTF">2011-11-24T20:25:45Z</dcterms:created>
  <dcterms:modified xsi:type="dcterms:W3CDTF">2012-03-08T18:39:25Z</dcterms:modified>
</cp:coreProperties>
</file>