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6" r:id="rId3"/>
    <p:sldId id="263" r:id="rId4"/>
    <p:sldId id="258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VY_32_INOVACE_8A06Z6-8_ Itálie – 2. </a:t>
          </a:r>
          <a:r>
            <a:rPr lang="cs-CZ" smtClean="0"/>
            <a:t>díl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Itálie – 2. díl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Libor Hrbek</a:t>
          </a:r>
          <a:endParaRPr lang="cs-CZ" dirty="0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1515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C47BB3-96B7-4577-84F2-5A99EC9FC991}" type="presOf" srcId="{C73C7642-F245-4585-8F88-243F9FAEF6CA}" destId="{9A9B6F4F-B6FF-4F2D-B640-A8473E58952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D55F0C70-7A49-4537-A7E9-24E4F5ED03CC}" type="presOf" srcId="{39F8B381-5807-488E-AC22-73DD4140ED4A}" destId="{71045F8C-00FA-488E-A7BD-E2E6753D979D}" srcOrd="0" destOrd="0" presId="urn:microsoft.com/office/officeart/2005/8/layout/target3"/>
    <dgm:cxn modelId="{A3BBAA06-945E-49BE-A146-E787B4458907}" type="presOf" srcId="{445C7998-7549-48B0-BD68-D4F0167F02E5}" destId="{4D19AB04-24FA-40C2-B203-52AE3D15E171}" srcOrd="1" destOrd="0" presId="urn:microsoft.com/office/officeart/2005/8/layout/target3"/>
    <dgm:cxn modelId="{67E0136F-48C2-4DF0-A88F-8FC46A6126CF}" type="presOf" srcId="{EBC41103-E2E5-4D48-9B4B-425520D3D098}" destId="{3BA01B75-849B-4716-8BCD-084A86FF328F}" srcOrd="0" destOrd="0" presId="urn:microsoft.com/office/officeart/2005/8/layout/target3"/>
    <dgm:cxn modelId="{6AFFD893-4912-437B-9772-41F84CD0D131}" type="presOf" srcId="{FBBFC3EA-9D9D-4F3A-BEA6-9C2C0E46BF20}" destId="{643EA938-EDE0-4533-ACCC-D2BD6F3A527C}" srcOrd="0" destOrd="0" presId="urn:microsoft.com/office/officeart/2005/8/layout/target3"/>
    <dgm:cxn modelId="{AC3A5075-82D1-4496-8AD2-6D9772B8F288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0144241-8FF6-4AB5-A284-4D5958FD9435}" type="presOf" srcId="{FBBFC3EA-9D9D-4F3A-BEA6-9C2C0E46BF20}" destId="{832BF48F-0145-4429-9E02-8FCA946CCE9E}" srcOrd="1" destOrd="0" presId="urn:microsoft.com/office/officeart/2005/8/layout/target3"/>
    <dgm:cxn modelId="{F02429A3-D163-410E-820F-F5623910EEE5}" type="presOf" srcId="{445C7998-7549-48B0-BD68-D4F0167F02E5}" destId="{BC35EE03-4121-4EF9-923D-7CB6D30D358D}" srcOrd="0" destOrd="0" presId="urn:microsoft.com/office/officeart/2005/8/layout/target3"/>
    <dgm:cxn modelId="{18188D95-1EC2-491D-9BF3-BF48A499679A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B12E41F-770B-4C58-8AA9-CCAD409EF57A}" type="presOf" srcId="{EBC41103-E2E5-4D48-9B4B-425520D3D098}" destId="{A27B6496-BF1B-4384-9217-9659064D5D6A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0E744F2-B902-44D6-A470-4F00A968BF2E}" type="presOf" srcId="{C73C7642-F245-4585-8F88-243F9FAEF6CA}" destId="{59F530CB-4999-43B3-A00D-6AB53886BD77}" srcOrd="1" destOrd="0" presId="urn:microsoft.com/office/officeart/2005/8/layout/target3"/>
    <dgm:cxn modelId="{11720CA3-AE44-49FF-810E-1A7D8859ACBD}" type="presParOf" srcId="{71045F8C-00FA-488E-A7BD-E2E6753D979D}" destId="{3577EC6B-C980-4F34-8C69-4365E7B8FC8C}" srcOrd="0" destOrd="0" presId="urn:microsoft.com/office/officeart/2005/8/layout/target3"/>
    <dgm:cxn modelId="{007729B8-F194-488D-8A55-064878940131}" type="presParOf" srcId="{71045F8C-00FA-488E-A7BD-E2E6753D979D}" destId="{6940EB87-DC1D-4BC3-9408-9AC2E1FFC039}" srcOrd="1" destOrd="0" presId="urn:microsoft.com/office/officeart/2005/8/layout/target3"/>
    <dgm:cxn modelId="{EEE46774-AA6F-4D81-95D9-F09340214536}" type="presParOf" srcId="{71045F8C-00FA-488E-A7BD-E2E6753D979D}" destId="{BC35EE03-4121-4EF9-923D-7CB6D30D358D}" srcOrd="2" destOrd="0" presId="urn:microsoft.com/office/officeart/2005/8/layout/target3"/>
    <dgm:cxn modelId="{2817566B-6E64-4BE0-A33D-FE7C77776658}" type="presParOf" srcId="{71045F8C-00FA-488E-A7BD-E2E6753D979D}" destId="{C95EEA27-3CBF-4645-A92D-9D8AF5C1CBFC}" srcOrd="3" destOrd="0" presId="urn:microsoft.com/office/officeart/2005/8/layout/target3"/>
    <dgm:cxn modelId="{46CE4FDB-9811-4482-B517-B19DE4A3A2DB}" type="presParOf" srcId="{71045F8C-00FA-488E-A7BD-E2E6753D979D}" destId="{851BB866-B6AE-4566-893F-4C635BA974FC}" srcOrd="4" destOrd="0" presId="urn:microsoft.com/office/officeart/2005/8/layout/target3"/>
    <dgm:cxn modelId="{32834CD8-4F58-40CA-A745-71096A1933FB}" type="presParOf" srcId="{71045F8C-00FA-488E-A7BD-E2E6753D979D}" destId="{643EA938-EDE0-4533-ACCC-D2BD6F3A527C}" srcOrd="5" destOrd="0" presId="urn:microsoft.com/office/officeart/2005/8/layout/target3"/>
    <dgm:cxn modelId="{7983610B-B3A3-4A08-86A6-104D462E8020}" type="presParOf" srcId="{71045F8C-00FA-488E-A7BD-E2E6753D979D}" destId="{92F31B18-D66D-4CC7-89B9-378928DE877D}" srcOrd="6" destOrd="0" presId="urn:microsoft.com/office/officeart/2005/8/layout/target3"/>
    <dgm:cxn modelId="{BF60509A-1635-4D41-9ADB-1CFDC9C8DE7C}" type="presParOf" srcId="{71045F8C-00FA-488E-A7BD-E2E6753D979D}" destId="{902074E1-B931-4618-97F1-FADBE82E9C3C}" srcOrd="7" destOrd="0" presId="urn:microsoft.com/office/officeart/2005/8/layout/target3"/>
    <dgm:cxn modelId="{1EFE6A19-A441-45AB-A416-D6DFD02C0F67}" type="presParOf" srcId="{71045F8C-00FA-488E-A7BD-E2E6753D979D}" destId="{A3817367-F2BC-482F-8832-FA00B51DCCF3}" srcOrd="8" destOrd="0" presId="urn:microsoft.com/office/officeart/2005/8/layout/target3"/>
    <dgm:cxn modelId="{0F13BFDC-3BC0-4164-B46B-D76E8663A308}" type="presParOf" srcId="{71045F8C-00FA-488E-A7BD-E2E6753D979D}" destId="{2DD79E57-A63E-47D4-A1AB-6DF333476AD4}" srcOrd="9" destOrd="0" presId="urn:microsoft.com/office/officeart/2005/8/layout/target3"/>
    <dgm:cxn modelId="{4761B3FE-C803-4BF9-A732-C9589CFCD98D}" type="presParOf" srcId="{71045F8C-00FA-488E-A7BD-E2E6753D979D}" destId="{648967D3-ED80-4214-8D87-4E7012561E4A}" srcOrd="10" destOrd="0" presId="urn:microsoft.com/office/officeart/2005/8/layout/target3"/>
    <dgm:cxn modelId="{195F7DE9-4BEF-4928-AA6E-690CFB76EBF0}" type="presParOf" srcId="{71045F8C-00FA-488E-A7BD-E2E6753D979D}" destId="{9A9B6F4F-B6FF-4F2D-B640-A8473E589523}" srcOrd="11" destOrd="0" presId="urn:microsoft.com/office/officeart/2005/8/layout/target3"/>
    <dgm:cxn modelId="{EF587AD6-D78D-4E66-9E7D-5CDFE0109050}" type="presParOf" srcId="{71045F8C-00FA-488E-A7BD-E2E6753D979D}" destId="{13BD0FAF-9F2C-4708-9E63-A8E8E5252943}" srcOrd="12" destOrd="0" presId="urn:microsoft.com/office/officeart/2005/8/layout/target3"/>
    <dgm:cxn modelId="{1D60D046-D382-431B-B417-F150132443E6}" type="presParOf" srcId="{71045F8C-00FA-488E-A7BD-E2E6753D979D}" destId="{6821E7C9-5E4B-45FA-8F82-01E6F26FAA25}" srcOrd="13" destOrd="0" presId="urn:microsoft.com/office/officeart/2005/8/layout/target3"/>
    <dgm:cxn modelId="{FCFF6D75-6BAC-4A2A-93D4-8A4E4DE3B7BC}" type="presParOf" srcId="{71045F8C-00FA-488E-A7BD-E2E6753D979D}" destId="{3BA01B75-849B-4716-8BCD-084A86FF328F}" srcOrd="14" destOrd="0" presId="urn:microsoft.com/office/officeart/2005/8/layout/target3"/>
    <dgm:cxn modelId="{9F3FA903-2563-4C97-A3F0-6B2FB0E035EF}" type="presParOf" srcId="{71045F8C-00FA-488E-A7BD-E2E6753D979D}" destId="{4D19AB04-24FA-40C2-B203-52AE3D15E171}" srcOrd="15" destOrd="0" presId="urn:microsoft.com/office/officeart/2005/8/layout/target3"/>
    <dgm:cxn modelId="{8248DA3B-50BE-4073-A240-5644C040B125}" type="presParOf" srcId="{71045F8C-00FA-488E-A7BD-E2E6753D979D}" destId="{832BF48F-0145-4429-9E02-8FCA946CCE9E}" srcOrd="16" destOrd="0" presId="urn:microsoft.com/office/officeart/2005/8/layout/target3"/>
    <dgm:cxn modelId="{6F1743A5-A928-4110-97C2-4BF4787E6080}" type="presParOf" srcId="{71045F8C-00FA-488E-A7BD-E2E6753D979D}" destId="{E7297F21-D4FD-4A41-AE58-814D01A6B5E7}" srcOrd="17" destOrd="0" presId="urn:microsoft.com/office/officeart/2005/8/layout/target3"/>
    <dgm:cxn modelId="{78F0F219-9DFB-4A95-8E4B-F9DAFBD37BDE}" type="presParOf" srcId="{71045F8C-00FA-488E-A7BD-E2E6753D979D}" destId="{59F530CB-4999-43B3-A00D-6AB53886BD77}" srcOrd="18" destOrd="0" presId="urn:microsoft.com/office/officeart/2005/8/layout/target3"/>
    <dgm:cxn modelId="{9850C3DE-651E-4719-8B04-702ABADFF4CF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Libor Hrbek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VY_32_INOVACE_8A06Z6-8_ Itálie – 2. </a:t>
          </a:r>
          <a:r>
            <a:rPr lang="cs-CZ" sz="1800" kern="1200" smtClean="0"/>
            <a:t>díl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Itálie – 2. díl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2A3EE5-DDF2-44F1-89C5-9B628137D6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A5BE8-FB08-439B-BC46-A7E1656718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709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A5BE8-FB08-439B-BC46-A7E16567185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400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87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443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07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16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969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48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090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36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92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60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1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07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0324017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2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7776864" cy="936104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Anotace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056784" cy="504056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Určeno pro 10 – 14 let k procvičování a testování.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Inovace – podnícení aktivity žáků při vyučování  činností – tvoření dvojic elektronickým perem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Metodické pokyny : strana 4 slouží k procvičování, strana 5 po vytištění jako test, podle stránky 6 si žáci sami vyhodnotí správné odpovědi a navrhnou klasifikaci.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Pomůcky: zeměpisný atlas, elektronické pero.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869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Itálie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4465740"/>
              </p:ext>
            </p:extLst>
          </p:nvPr>
        </p:nvGraphicFramePr>
        <p:xfrm>
          <a:off x="467544" y="1556792"/>
          <a:ext cx="8280921" cy="47525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60307"/>
                <a:gridCol w="2760307"/>
                <a:gridCol w="2760307"/>
              </a:tblGrid>
              <a:tr h="47525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416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3200" i="1" u="sng" dirty="0" smtClean="0">
                <a:solidFill>
                  <a:srgbClr val="FF0000"/>
                </a:solidFill>
              </a:rPr>
              <a:t>Vytvoř správné dvojice</a:t>
            </a:r>
            <a:endParaRPr lang="cs-CZ" sz="3200" i="1" u="sng" dirty="0">
              <a:solidFill>
                <a:srgbClr val="FF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8256481"/>
              </p:ext>
            </p:extLst>
          </p:nvPr>
        </p:nvGraphicFramePr>
        <p:xfrm>
          <a:off x="530650" y="908720"/>
          <a:ext cx="2241150" cy="49114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72006"/>
                <a:gridCol w="1769144"/>
              </a:tblGrid>
              <a:tr h="584070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Pád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840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Apeniny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840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Sicílie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840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Řím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840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San Marino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840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Vatikán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2155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produkce rajčat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840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Fiat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539552" y="6153455"/>
            <a:ext cx="230425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A) Automobilka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220627" y="5411391"/>
            <a:ext cx="3024336" cy="6267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B) 1. místo v Evropě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52120" y="6165304"/>
            <a:ext cx="3400854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C</a:t>
            </a:r>
            <a:r>
              <a:rPr lang="cs-CZ" sz="2400" smtClean="0">
                <a:solidFill>
                  <a:schemeClr val="tx1"/>
                </a:solidFill>
              </a:rPr>
              <a:t>) Italský ostrov </a:t>
            </a:r>
            <a:r>
              <a:rPr lang="cs-CZ" sz="2400" dirty="0" smtClean="0">
                <a:solidFill>
                  <a:schemeClr val="tx1"/>
                </a:solidFill>
              </a:rPr>
              <a:t>na jihu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294640" y="5398540"/>
            <a:ext cx="1728192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D) Pohoří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967662" y="6153455"/>
            <a:ext cx="2628800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E) Městský stát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529936" y="764704"/>
            <a:ext cx="349289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F) Papežský stát v Římě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205646" y="4581128"/>
            <a:ext cx="2847328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G) Řeka na severu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542512" y="116632"/>
            <a:ext cx="2448272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H) Hlavní město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919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288032"/>
          </a:xfrm>
        </p:spPr>
        <p:txBody>
          <a:bodyPr>
            <a:normAutofit/>
          </a:bodyPr>
          <a:lstStyle/>
          <a:p>
            <a:pPr algn="l"/>
            <a:r>
              <a:rPr lang="cs-CZ" sz="1200" i="1" u="sng" dirty="0" smtClean="0"/>
              <a:t>TEST: Vytvoř </a:t>
            </a:r>
            <a:r>
              <a:rPr lang="cs-CZ" sz="1200" i="1" u="sng" dirty="0"/>
              <a:t>správné </a:t>
            </a:r>
            <a:r>
              <a:rPr lang="cs-CZ" sz="1200" i="1" u="sng" dirty="0" smtClean="0"/>
              <a:t>dvojice – přiřaď písmena k číslům		Jméno:</a:t>
            </a:r>
            <a:endParaRPr lang="cs-CZ" sz="1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2350927"/>
              </p:ext>
            </p:extLst>
          </p:nvPr>
        </p:nvGraphicFramePr>
        <p:xfrm>
          <a:off x="467544" y="548680"/>
          <a:ext cx="8136903" cy="23042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77832"/>
                <a:gridCol w="1658673"/>
                <a:gridCol w="455782"/>
                <a:gridCol w="5544616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b="0" dirty="0" smtClean="0">
                          <a:solidFill>
                            <a:schemeClr val="tx1"/>
                          </a:solidFill>
                        </a:rPr>
                        <a:t>Pád</a:t>
                      </a:r>
                      <a:endParaRPr lang="cs-CZ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b="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Automobilka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Apeniny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1. místo v Evropě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Sicílie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Italský ostrov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Řím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Pohoří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San Marino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Městský stát 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Vatikán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Papežský stát v Římě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produkce rajčat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Řeka na severu </a:t>
                      </a:r>
                      <a:endParaRPr lang="cs-CZ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rozinky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Hlavní město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118857"/>
              </p:ext>
            </p:extLst>
          </p:nvPr>
        </p:nvGraphicFramePr>
        <p:xfrm>
          <a:off x="467544" y="2924944"/>
          <a:ext cx="8136904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113"/>
                <a:gridCol w="1017113"/>
                <a:gridCol w="1017113"/>
                <a:gridCol w="1017113"/>
                <a:gridCol w="1017113"/>
                <a:gridCol w="1017113"/>
                <a:gridCol w="1017113"/>
                <a:gridCol w="1017113"/>
              </a:tblGrid>
              <a:tr h="28803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Obdélník 10"/>
          <p:cNvSpPr/>
          <p:nvPr/>
        </p:nvSpPr>
        <p:spPr>
          <a:xfrm>
            <a:off x="467544" y="3448261"/>
            <a:ext cx="82089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i="1" u="sng" dirty="0" smtClean="0"/>
              <a:t>TEST: Vytvoř </a:t>
            </a:r>
            <a:r>
              <a:rPr lang="cs-CZ" sz="1200" i="1" u="sng" dirty="0"/>
              <a:t>správné dvojice – přiřaď písmena k </a:t>
            </a:r>
            <a:r>
              <a:rPr lang="cs-CZ" sz="1200" i="1" u="sng" dirty="0" smtClean="0"/>
              <a:t>číslům 		Jméno:</a:t>
            </a:r>
            <a:endParaRPr lang="cs-CZ" sz="1200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242521"/>
              </p:ext>
            </p:extLst>
          </p:nvPr>
        </p:nvGraphicFramePr>
        <p:xfrm>
          <a:off x="462986" y="3717032"/>
          <a:ext cx="8136903" cy="23042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77832"/>
                <a:gridCol w="1658673"/>
                <a:gridCol w="455782"/>
                <a:gridCol w="5544616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b="0" dirty="0" smtClean="0">
                          <a:solidFill>
                            <a:schemeClr val="tx1"/>
                          </a:solidFill>
                        </a:rPr>
                        <a:t>Pád</a:t>
                      </a:r>
                      <a:endParaRPr lang="cs-CZ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b="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105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Automobilka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Apeniny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1. místo v Evropě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Sicílie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50" i="1" dirty="0" smtClean="0">
                          <a:solidFill>
                            <a:schemeClr val="tx1"/>
                          </a:solidFill>
                        </a:rPr>
                        <a:t>Italský ostrov</a:t>
                      </a:r>
                      <a:endParaRPr lang="cs-CZ" sz="1050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Řím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Pohoří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San Marino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Městský stát 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Vatikán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Papežský stát v Římě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produkce rajčat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Řeka na severu </a:t>
                      </a:r>
                      <a:endParaRPr lang="cs-CZ" sz="105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rozinky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50" dirty="0" smtClean="0">
                          <a:solidFill>
                            <a:schemeClr val="tx1"/>
                          </a:solidFill>
                        </a:rPr>
                        <a:t>Hlavní město</a:t>
                      </a:r>
                      <a:endParaRPr lang="cs-CZ" sz="10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410702"/>
              </p:ext>
            </p:extLst>
          </p:nvPr>
        </p:nvGraphicFramePr>
        <p:xfrm>
          <a:off x="467544" y="6093296"/>
          <a:ext cx="8136904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113"/>
                <a:gridCol w="1017113"/>
                <a:gridCol w="1017113"/>
                <a:gridCol w="1017113"/>
                <a:gridCol w="1017113"/>
                <a:gridCol w="1017113"/>
                <a:gridCol w="1017113"/>
                <a:gridCol w="1017113"/>
              </a:tblGrid>
              <a:tr h="28803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422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/>
              <a:t>Vyhodnocení testu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2418208"/>
              </p:ext>
            </p:extLst>
          </p:nvPr>
        </p:nvGraphicFramePr>
        <p:xfrm>
          <a:off x="467544" y="1600200"/>
          <a:ext cx="8219256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18356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 G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 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 C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 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 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 F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 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784139"/>
              </p:ext>
            </p:extLst>
          </p:nvPr>
        </p:nvGraphicFramePr>
        <p:xfrm>
          <a:off x="467544" y="2996952"/>
          <a:ext cx="6096000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chyb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známka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0 - 1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2 - 3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4 -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 – 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87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Práce </a:t>
            </a:r>
            <a:r>
              <a:rPr lang="cs-CZ" smtClean="0"/>
              <a:t>je dílem autora.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0003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335</Words>
  <Application>Microsoft Office PowerPoint</Application>
  <PresentationFormat>Předvádění na obrazovce (4:3)</PresentationFormat>
  <Paragraphs>142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Anotace </vt:lpstr>
      <vt:lpstr>Vlajka Itálie</vt:lpstr>
      <vt:lpstr>Vytvoř správné dvojice</vt:lpstr>
      <vt:lpstr>TEST: Vytvoř správné dvojice – přiřaď písmena k číslům  Jméno:</vt:lpstr>
      <vt:lpstr>Vyhodnocení testu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Hrbek Libor</cp:lastModifiedBy>
  <cp:revision>80</cp:revision>
  <dcterms:created xsi:type="dcterms:W3CDTF">2011-11-24T20:25:45Z</dcterms:created>
  <dcterms:modified xsi:type="dcterms:W3CDTF">2012-03-08T18:59:05Z</dcterms:modified>
</cp:coreProperties>
</file>