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67" r:id="rId3"/>
    <p:sldId id="258" r:id="rId4"/>
    <p:sldId id="269" r:id="rId5"/>
    <p:sldId id="262" r:id="rId6"/>
    <p:sldId id="264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F622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VY_32_INOVACE_8A16Z6-8_ Velká Británie a Irsko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Velká Británie a Irsko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Libor Hrbek</a:t>
          </a:r>
          <a:endParaRPr lang="cs-CZ" dirty="0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1515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0" custLinFactNeighborY="579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0E744F2-B902-44D6-A470-4F00A968BF2E}" type="presOf" srcId="{C73C7642-F245-4585-8F88-243F9FAEF6CA}" destId="{59F530CB-4999-43B3-A00D-6AB53886BD77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3BBAA06-945E-49BE-A146-E787B4458907}" type="presOf" srcId="{445C7998-7549-48B0-BD68-D4F0167F02E5}" destId="{4D19AB04-24FA-40C2-B203-52AE3D15E171}" srcOrd="1" destOrd="0" presId="urn:microsoft.com/office/officeart/2005/8/layout/target3"/>
    <dgm:cxn modelId="{80144241-8FF6-4AB5-A284-4D5958FD9435}" type="presOf" srcId="{FBBFC3EA-9D9D-4F3A-BEA6-9C2C0E46BF20}" destId="{832BF48F-0145-4429-9E02-8FCA946CCE9E}" srcOrd="1" destOrd="0" presId="urn:microsoft.com/office/officeart/2005/8/layout/target3"/>
    <dgm:cxn modelId="{F02429A3-D163-410E-820F-F5623910EEE5}" type="presOf" srcId="{445C7998-7549-48B0-BD68-D4F0167F02E5}" destId="{BC35EE03-4121-4EF9-923D-7CB6D30D358D}" srcOrd="0" destOrd="0" presId="urn:microsoft.com/office/officeart/2005/8/layout/target3"/>
    <dgm:cxn modelId="{D55F0C70-7A49-4537-A7E9-24E4F5ED03CC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B12E41F-770B-4C58-8AA9-CCAD409EF57A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6AFFD893-4912-437B-9772-41F84CD0D131}" type="presOf" srcId="{FBBFC3EA-9D9D-4F3A-BEA6-9C2C0E46BF20}" destId="{643EA938-EDE0-4533-ACCC-D2BD6F3A527C}" srcOrd="0" destOrd="0" presId="urn:microsoft.com/office/officeart/2005/8/layout/target3"/>
    <dgm:cxn modelId="{67E0136F-48C2-4DF0-A88F-8FC46A6126CF}" type="presOf" srcId="{EBC41103-E2E5-4D48-9B4B-425520D3D098}" destId="{3BA01B75-849B-4716-8BCD-084A86FF328F}" srcOrd="0" destOrd="0" presId="urn:microsoft.com/office/officeart/2005/8/layout/target3"/>
    <dgm:cxn modelId="{09C47BB3-96B7-4577-84F2-5A99EC9FC991}" type="presOf" srcId="{C73C7642-F245-4585-8F88-243F9FAEF6CA}" destId="{9A9B6F4F-B6FF-4F2D-B640-A8473E589523}" srcOrd="0" destOrd="0" presId="urn:microsoft.com/office/officeart/2005/8/layout/target3"/>
    <dgm:cxn modelId="{18188D95-1EC2-491D-9BF3-BF48A499679A}" type="presOf" srcId="{019433A1-1324-4DE1-9E6F-32B851095F74}" destId="{A3817367-F2BC-482F-8832-FA00B51DCCF3}" srcOrd="0" destOrd="0" presId="urn:microsoft.com/office/officeart/2005/8/layout/target3"/>
    <dgm:cxn modelId="{AC3A5075-82D1-4496-8AD2-6D9772B8F288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1720CA3-AE44-49FF-810E-1A7D8859ACBD}" type="presParOf" srcId="{71045F8C-00FA-488E-A7BD-E2E6753D979D}" destId="{3577EC6B-C980-4F34-8C69-4365E7B8FC8C}" srcOrd="0" destOrd="0" presId="urn:microsoft.com/office/officeart/2005/8/layout/target3"/>
    <dgm:cxn modelId="{007729B8-F194-488D-8A55-064878940131}" type="presParOf" srcId="{71045F8C-00FA-488E-A7BD-E2E6753D979D}" destId="{6940EB87-DC1D-4BC3-9408-9AC2E1FFC039}" srcOrd="1" destOrd="0" presId="urn:microsoft.com/office/officeart/2005/8/layout/target3"/>
    <dgm:cxn modelId="{EEE46774-AA6F-4D81-95D9-F09340214536}" type="presParOf" srcId="{71045F8C-00FA-488E-A7BD-E2E6753D979D}" destId="{BC35EE03-4121-4EF9-923D-7CB6D30D358D}" srcOrd="2" destOrd="0" presId="urn:microsoft.com/office/officeart/2005/8/layout/target3"/>
    <dgm:cxn modelId="{2817566B-6E64-4BE0-A33D-FE7C77776658}" type="presParOf" srcId="{71045F8C-00FA-488E-A7BD-E2E6753D979D}" destId="{C95EEA27-3CBF-4645-A92D-9D8AF5C1CBFC}" srcOrd="3" destOrd="0" presId="urn:microsoft.com/office/officeart/2005/8/layout/target3"/>
    <dgm:cxn modelId="{46CE4FDB-9811-4482-B517-B19DE4A3A2DB}" type="presParOf" srcId="{71045F8C-00FA-488E-A7BD-E2E6753D979D}" destId="{851BB866-B6AE-4566-893F-4C635BA974FC}" srcOrd="4" destOrd="0" presId="urn:microsoft.com/office/officeart/2005/8/layout/target3"/>
    <dgm:cxn modelId="{32834CD8-4F58-40CA-A745-71096A1933FB}" type="presParOf" srcId="{71045F8C-00FA-488E-A7BD-E2E6753D979D}" destId="{643EA938-EDE0-4533-ACCC-D2BD6F3A527C}" srcOrd="5" destOrd="0" presId="urn:microsoft.com/office/officeart/2005/8/layout/target3"/>
    <dgm:cxn modelId="{7983610B-B3A3-4A08-86A6-104D462E8020}" type="presParOf" srcId="{71045F8C-00FA-488E-A7BD-E2E6753D979D}" destId="{92F31B18-D66D-4CC7-89B9-378928DE877D}" srcOrd="6" destOrd="0" presId="urn:microsoft.com/office/officeart/2005/8/layout/target3"/>
    <dgm:cxn modelId="{BF60509A-1635-4D41-9ADB-1CFDC9C8DE7C}" type="presParOf" srcId="{71045F8C-00FA-488E-A7BD-E2E6753D979D}" destId="{902074E1-B931-4618-97F1-FADBE82E9C3C}" srcOrd="7" destOrd="0" presId="urn:microsoft.com/office/officeart/2005/8/layout/target3"/>
    <dgm:cxn modelId="{1EFE6A19-A441-45AB-A416-D6DFD02C0F67}" type="presParOf" srcId="{71045F8C-00FA-488E-A7BD-E2E6753D979D}" destId="{A3817367-F2BC-482F-8832-FA00B51DCCF3}" srcOrd="8" destOrd="0" presId="urn:microsoft.com/office/officeart/2005/8/layout/target3"/>
    <dgm:cxn modelId="{0F13BFDC-3BC0-4164-B46B-D76E8663A308}" type="presParOf" srcId="{71045F8C-00FA-488E-A7BD-E2E6753D979D}" destId="{2DD79E57-A63E-47D4-A1AB-6DF333476AD4}" srcOrd="9" destOrd="0" presId="urn:microsoft.com/office/officeart/2005/8/layout/target3"/>
    <dgm:cxn modelId="{4761B3FE-C803-4BF9-A732-C9589CFCD98D}" type="presParOf" srcId="{71045F8C-00FA-488E-A7BD-E2E6753D979D}" destId="{648967D3-ED80-4214-8D87-4E7012561E4A}" srcOrd="10" destOrd="0" presId="urn:microsoft.com/office/officeart/2005/8/layout/target3"/>
    <dgm:cxn modelId="{195F7DE9-4BEF-4928-AA6E-690CFB76EBF0}" type="presParOf" srcId="{71045F8C-00FA-488E-A7BD-E2E6753D979D}" destId="{9A9B6F4F-B6FF-4F2D-B640-A8473E589523}" srcOrd="11" destOrd="0" presId="urn:microsoft.com/office/officeart/2005/8/layout/target3"/>
    <dgm:cxn modelId="{EF587AD6-D78D-4E66-9E7D-5CDFE0109050}" type="presParOf" srcId="{71045F8C-00FA-488E-A7BD-E2E6753D979D}" destId="{13BD0FAF-9F2C-4708-9E63-A8E8E5252943}" srcOrd="12" destOrd="0" presId="urn:microsoft.com/office/officeart/2005/8/layout/target3"/>
    <dgm:cxn modelId="{1D60D046-D382-431B-B417-F150132443E6}" type="presParOf" srcId="{71045F8C-00FA-488E-A7BD-E2E6753D979D}" destId="{6821E7C9-5E4B-45FA-8F82-01E6F26FAA25}" srcOrd="13" destOrd="0" presId="urn:microsoft.com/office/officeart/2005/8/layout/target3"/>
    <dgm:cxn modelId="{FCFF6D75-6BAC-4A2A-93D4-8A4E4DE3B7BC}" type="presParOf" srcId="{71045F8C-00FA-488E-A7BD-E2E6753D979D}" destId="{3BA01B75-849B-4716-8BCD-084A86FF328F}" srcOrd="14" destOrd="0" presId="urn:microsoft.com/office/officeart/2005/8/layout/target3"/>
    <dgm:cxn modelId="{9F3FA903-2563-4C97-A3F0-6B2FB0E035EF}" type="presParOf" srcId="{71045F8C-00FA-488E-A7BD-E2E6753D979D}" destId="{4D19AB04-24FA-40C2-B203-52AE3D15E171}" srcOrd="15" destOrd="0" presId="urn:microsoft.com/office/officeart/2005/8/layout/target3"/>
    <dgm:cxn modelId="{8248DA3B-50BE-4073-A240-5644C040B125}" type="presParOf" srcId="{71045F8C-00FA-488E-A7BD-E2E6753D979D}" destId="{832BF48F-0145-4429-9E02-8FCA946CCE9E}" srcOrd="16" destOrd="0" presId="urn:microsoft.com/office/officeart/2005/8/layout/target3"/>
    <dgm:cxn modelId="{6F1743A5-A928-4110-97C2-4BF4787E6080}" type="presParOf" srcId="{71045F8C-00FA-488E-A7BD-E2E6753D979D}" destId="{E7297F21-D4FD-4A41-AE58-814D01A6B5E7}" srcOrd="17" destOrd="0" presId="urn:microsoft.com/office/officeart/2005/8/layout/target3"/>
    <dgm:cxn modelId="{78F0F219-9DFB-4A95-8E4B-F9DAFBD37BDE}" type="presParOf" srcId="{71045F8C-00FA-488E-A7BD-E2E6753D979D}" destId="{59F530CB-4999-43B3-A00D-6AB53886BD77}" srcOrd="18" destOrd="0" presId="urn:microsoft.com/office/officeart/2005/8/layout/target3"/>
    <dgm:cxn modelId="{9850C3DE-651E-4719-8B04-702ABADFF4CF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B09F404-CA37-4984-B2A9-4DA24975FEC4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FE5A3F55-1B87-4A20-ABF8-3C5B8A34E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5496448-0459-420E-B1CB-42EB7C7770D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Stránka určená pro vytisknutí, žáci ji vyplní propisovací tužkou, opravit si mohou ve dvojicích sami – procvičování. Nebo si učitel opraví jako zkušební test.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EB7932D-C676-4EC6-8D3F-05A17AB26F3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313A70-81D7-4137-9A23-F4379565E4D5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6285E1-BD1A-4C72-A02E-D472112F1B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D81941-D398-4803-8CC9-46BD612367B8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0E1E94-7295-4CC1-B2B4-93208540EC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6063EA-7251-4B80-9F4A-787517BDAE3E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71A5D-913F-4C2A-8128-B222F0AFD8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CBE5AC-1504-431F-B15E-D65321AC7685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020B37-1384-40A5-932B-68D4A05149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D9D10F-66AE-46AB-8EA0-77F1FEA83019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07873B-68DF-4B85-80E9-35D403EFAB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6189D-A8D0-4DC7-BECF-B84953B8E39C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C042FC-AAD2-465F-B766-9B6D4F94C6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0B4232-9945-4F3C-B1A2-60027F1D3C4E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B410C4-AC55-4306-BE9D-DF6CA610C5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59D376-7907-457F-B919-C194DAF5D4B5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748BB9-3412-4C14-890F-17CFF1581D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583E3D-B2B6-47BA-AA3F-BFF8C62CAE15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8C97C-70E3-49F8-9A0A-C1265175F2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348C47-1BEB-48A8-8B0D-79EC2EF96A4C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1350D5-3707-467E-914F-46FDA49ECC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3F91EF-E883-4B7C-9077-E42085EBC4D2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1941C2-6675-4A36-A850-AB01D56B97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C17346B-B4C8-43E2-B25B-F353DBE52C90}" type="datetimeFigureOut">
              <a:rPr lang="cs-CZ"/>
              <a:pPr>
                <a:defRPr/>
              </a:pPr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3B23535-BA4F-4CC0-BDBE-79EA58CAB4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850" y="404813"/>
            <a:ext cx="7777163" cy="9366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Anotace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4213" y="1484313"/>
            <a:ext cx="7056437" cy="5040312"/>
          </a:xfrm>
        </p:spPr>
        <p:txBody>
          <a:bodyPr rtlCol="0">
            <a:normAutofit/>
          </a:bodyPr>
          <a:lstStyle/>
          <a:p>
            <a:pPr marL="457200" indent="-457200" algn="l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400" dirty="0" smtClean="0"/>
              <a:t>Určeno pro 10 – 14 let k prezentaci na interaktivní tabuli.</a:t>
            </a:r>
          </a:p>
          <a:p>
            <a:pPr marL="457200" indent="-457200" algn="l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400" dirty="0" smtClean="0"/>
              <a:t>Inovace – podnícení aktivity žáků při vyučování: 1)činností – tvoření dvojic elektronickým perem 2)zvýšení názornosti</a:t>
            </a:r>
          </a:p>
          <a:p>
            <a:pPr marL="457200" indent="-457200" algn="l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400" dirty="0" smtClean="0"/>
              <a:t>Metodické pokyny: jsou uvedeny na jednotlivých stánkách.</a:t>
            </a:r>
          </a:p>
          <a:p>
            <a:pPr marL="457200" indent="-457200" algn="l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400" dirty="0" smtClean="0"/>
              <a:t>Pomůcky: zeměpisný atlas, elektronické pero.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68313" y="115888"/>
            <a:ext cx="6489700" cy="346075"/>
          </a:xfrm>
        </p:spPr>
        <p:txBody>
          <a:bodyPr/>
          <a:lstStyle/>
          <a:p>
            <a:pPr algn="l"/>
            <a:r>
              <a:rPr lang="cs-CZ" sz="2000" i="1" u="sng" smtClean="0">
                <a:solidFill>
                  <a:srgbClr val="FF0000"/>
                </a:solidFill>
              </a:rPr>
              <a:t>Po přečtení textu v učebnici vytvoř správné dvojice</a:t>
            </a: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250825" y="628650"/>
          <a:ext cx="3529013" cy="4810125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72006"/>
                <a:gridCol w="3056386"/>
              </a:tblGrid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Hlavní město Vel.</a:t>
                      </a:r>
                      <a:r>
                        <a:rPr lang="cs-CZ" sz="2400" b="1" baseline="0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Brit.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Poloha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průliv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kolonie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 Britský</a:t>
                      </a:r>
                      <a:r>
                        <a:rPr lang="cs-CZ" sz="2400" b="1" baseline="0" dirty="0" smtClean="0">
                          <a:solidFill>
                            <a:srgbClr val="C00000"/>
                          </a:solidFill>
                        </a:rPr>
                        <a:t> </a:t>
                      </a:r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průmysl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Severní moře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1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Hlavní město Irska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C00000"/>
                          </a:solidFill>
                        </a:rPr>
                        <a:t>Grinwichský poledník</a:t>
                      </a:r>
                      <a:endParaRPr lang="cs-CZ" sz="2400" b="1" dirty="0">
                        <a:solidFill>
                          <a:srgbClr val="C0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4325938" y="6240463"/>
            <a:ext cx="2913062" cy="601662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B) Těžba ropy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092575" y="4652963"/>
            <a:ext cx="3095625" cy="576262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F) Britské ostrovy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737100" y="5111750"/>
            <a:ext cx="4132263" cy="576263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H) Bývalá koloniální mocnost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132388" y="3776663"/>
            <a:ext cx="3887787" cy="574675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C</a:t>
            </a:r>
            <a:r>
              <a:rPr lang="cs-CZ" sz="2400" dirty="0">
                <a:solidFill>
                  <a:schemeClr val="tx1"/>
                </a:solidFill>
              </a:rPr>
              <a:t>) La Manche /</a:t>
            </a:r>
            <a:r>
              <a:rPr lang="cs-CZ" sz="2400" dirty="0" err="1">
                <a:solidFill>
                  <a:schemeClr val="tx1"/>
                </a:solidFill>
              </a:rPr>
              <a:t>lamanš</a:t>
            </a:r>
            <a:r>
              <a:rPr lang="cs-CZ" sz="2400" dirty="0">
                <a:solidFill>
                  <a:schemeClr val="tx1"/>
                </a:solidFill>
              </a:rPr>
              <a:t>/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802438" y="4292600"/>
            <a:ext cx="2305050" cy="576263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G</a:t>
            </a:r>
            <a:r>
              <a:rPr lang="cs-CZ" sz="2400" dirty="0">
                <a:solidFill>
                  <a:schemeClr val="tx1"/>
                </a:solidFill>
              </a:rPr>
              <a:t>) Londýn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268538" y="5514975"/>
            <a:ext cx="2303462" cy="528638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E</a:t>
            </a:r>
            <a:r>
              <a:rPr lang="cs-CZ" sz="2400" dirty="0">
                <a:solidFill>
                  <a:schemeClr val="tx1"/>
                </a:solidFill>
              </a:rPr>
              <a:t>) Dublin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237163" y="5664200"/>
            <a:ext cx="3889375" cy="576263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A</a:t>
            </a:r>
            <a:r>
              <a:rPr lang="cs-CZ" sz="2400" dirty="0">
                <a:solidFill>
                  <a:schemeClr val="tx1"/>
                </a:solidFill>
              </a:rPr>
              <a:t>) </a:t>
            </a:r>
            <a:r>
              <a:rPr lang="cs-CZ" sz="2000" dirty="0">
                <a:solidFill>
                  <a:schemeClr val="tx1"/>
                </a:solidFill>
              </a:rPr>
              <a:t>Kolébka světového průmyslu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23850" y="6021388"/>
            <a:ext cx="3887788" cy="576262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</a:rPr>
              <a:t>D</a:t>
            </a:r>
            <a:r>
              <a:rPr lang="cs-CZ" sz="2400" dirty="0">
                <a:solidFill>
                  <a:schemeClr val="tx1"/>
                </a:solidFill>
              </a:rPr>
              <a:t>) 0 stupňů zeměpisné délky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39750" y="1125538"/>
          <a:ext cx="8083550" cy="51831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  <a:gridCol w="353643"/>
                <a:gridCol w="1001715"/>
                <a:gridCol w="1001715"/>
                <a:gridCol w="955295"/>
                <a:gridCol w="116840"/>
                <a:gridCol w="550475"/>
                <a:gridCol w="451240"/>
                <a:gridCol w="1001715"/>
                <a:gridCol w="1001715"/>
                <a:gridCol w="1001715"/>
              </a:tblGrid>
              <a:tr h="658872">
                <a:tc gridSpan="11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Jméno: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11">
                  <a:txBody>
                    <a:bodyPr/>
                    <a:lstStyle/>
                    <a:p>
                      <a:r>
                        <a:rPr lang="cs-CZ" dirty="0" smtClean="0"/>
                        <a:t>TEST: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Do posledního řádku napiš správné řešení</a:t>
                      </a:r>
                      <a:r>
                        <a:rPr lang="cs-CZ" baseline="0" dirty="0" smtClean="0"/>
                        <a:t> (číslo a písmeno např. 1G, 2A,…)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Hlavní město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Kolébka světového průmyslu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Poloha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Těžba ropy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průliv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La Manche /</a:t>
                      </a:r>
                      <a:r>
                        <a:rPr lang="cs-CZ" sz="1800" dirty="0" err="1" smtClean="0">
                          <a:solidFill>
                            <a:schemeClr val="tx1"/>
                          </a:solidFill>
                        </a:rPr>
                        <a:t>lamanš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/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kolonie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0 stupňů zeměpisné délky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Britský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průmysl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Dublin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Severní moře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Britské ostrovy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Hlavní město Irska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Londýn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Grinwichský poledník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Bývalá koloniální mocnost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1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3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4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5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6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7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8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817304">
                <a:tc gridSpan="11"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Hodnocení:</a:t>
                      </a:r>
                      <a:endParaRPr lang="cs-CZ" b="1" dirty="0"/>
                    </a:p>
                  </a:txBody>
                  <a:tcPr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pPr algn="l"/>
            <a:r>
              <a:rPr lang="cs-CZ" sz="2400" smtClean="0"/>
              <a:t>Vyhodnocení testu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8313" y="1600200"/>
          <a:ext cx="8218487" cy="371475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018356"/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 G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 F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 C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 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 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 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 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68313" y="2997200"/>
          <a:ext cx="6096000" cy="222408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Počet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chyb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známka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0 - 1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2 - 3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4 -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–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Práce je dílem autora.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972</TotalTime>
  <Words>232</Words>
  <Application>Microsoft Office PowerPoint</Application>
  <PresentationFormat>Předvádění na obrazovce (4:3)</PresentationFormat>
  <Paragraphs>99</Paragraphs>
  <Slides>6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Calibri</vt:lpstr>
      <vt:lpstr>Arial</vt:lpstr>
      <vt:lpstr>Wingdings</vt:lpstr>
      <vt:lpstr>Motiv systému Office</vt:lpstr>
      <vt:lpstr>Snímek 1</vt:lpstr>
      <vt:lpstr> Anotace </vt:lpstr>
      <vt:lpstr>Po přečtení textu v učebnici vytvoř správné dvojice</vt:lpstr>
      <vt:lpstr>Snímek 4</vt:lpstr>
      <vt:lpstr>Vyhodnocení testu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Maminka</cp:lastModifiedBy>
  <cp:revision>125</cp:revision>
  <dcterms:created xsi:type="dcterms:W3CDTF">2011-11-24T20:25:45Z</dcterms:created>
  <dcterms:modified xsi:type="dcterms:W3CDTF">2012-03-09T08:47:45Z</dcterms:modified>
</cp:coreProperties>
</file>