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01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927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159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756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904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682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01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761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770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0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606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BEAB2-00EA-45EC-8B1A-D3985D21F52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B520AE-C405-4849-A6AF-730FCD25C6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212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622075"/>
              </p:ext>
            </p:extLst>
          </p:nvPr>
        </p:nvGraphicFramePr>
        <p:xfrm>
          <a:off x="1511660" y="1196752"/>
          <a:ext cx="6120680" cy="552091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52_INOVACE_36_MĚSTA ČR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4.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23. 1. 2011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MĚSTA ČR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Ukáže na mapě krajská města a další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města      s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významnou historií, popíše kde a jak města vznikala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50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16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MĚST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26779"/>
            <a:ext cx="8813948" cy="56312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MĚSTA ZAČALA VZNIKAT PŘED TISÍCI LETY                 VĚTŠINOU NA KŘIŽOVATKÁCH VÝZNAM -                                  NÝCH OBCHODNÍCH CEST, U BRODŮ PŘES ŘEKY,                                NA MÍSTECH S VHODNÝMI PODMÍNKAMI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K OBRANĚ PŘED NEPŘÁTELI.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 STALETÍ MĚSTA ROSTLA.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VE VĚTŠINĚ MĚST NALEZNEME HISTORICKÉ PAMÁTKY - CHRÁMY, KAŠNY, …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 ČELE MĚSTA STOJÍ STAROSTA, VE VELKÉM MĚSTĚ PRIMÁTOR. STAROSTA SE ZASTUPITELSTVEM ŘÍDÍ CHOD MĚSTA.</a:t>
            </a:r>
            <a:endParaRPr lang="cs-CZ" sz="2800" b="1" dirty="0"/>
          </a:p>
        </p:txBody>
      </p:sp>
      <p:sp>
        <p:nvSpPr>
          <p:cNvPr id="5" name="AutoShape 7"/>
          <p:cNvSpPr>
            <a:spLocks noChangeAspect="1" noChangeArrowheads="1" noTextEdit="1"/>
          </p:cNvSpPr>
          <p:nvPr/>
        </p:nvSpPr>
        <p:spPr bwMode="auto">
          <a:xfrm>
            <a:off x="386658" y="828056"/>
            <a:ext cx="8356620" cy="5487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7956"/>
            <a:ext cx="2700312" cy="20328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58" y="188640"/>
            <a:ext cx="2506995" cy="103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31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8" t="4490" r="9243" b="24365"/>
          <a:stretch/>
        </p:blipFill>
        <p:spPr>
          <a:xfrm>
            <a:off x="471931" y="875407"/>
            <a:ext cx="8271347" cy="476455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1183"/>
            <a:ext cx="8229600" cy="881487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MAPĚ A DOPLŇ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</a:t>
            </a:r>
            <a:endParaRPr lang="cs-CZ" dirty="0"/>
          </a:p>
        </p:txBody>
      </p:sp>
      <p:sp>
        <p:nvSpPr>
          <p:cNvPr id="5" name="AutoShape 7"/>
          <p:cNvSpPr>
            <a:spLocks noChangeAspect="1" noChangeArrowheads="1" noTextEdit="1"/>
          </p:cNvSpPr>
          <p:nvPr/>
        </p:nvSpPr>
        <p:spPr bwMode="auto">
          <a:xfrm>
            <a:off x="386658" y="828056"/>
            <a:ext cx="8356620" cy="5487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657671"/>
            <a:ext cx="91696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PRAHA, BRNO, OSTRAVA, PLZEŇ, HRADEC KRÁLOVÉ, OLOMOUC, ZLÍN,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TEPLICE, LIBEREC, MOST, ČESKÉ BUDĚJOVICE, PŘEROV, JIHLAVA,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OPAVA, KARLOVY VARY, PROSTĚJOV, ÚSTÍ NAD LABEM, KLADNO, DĚČÍN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242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8" t="4490" r="9243" b="24365"/>
          <a:stretch/>
        </p:blipFill>
        <p:spPr>
          <a:xfrm>
            <a:off x="661133" y="727248"/>
            <a:ext cx="8271347" cy="4764553"/>
          </a:xfrm>
          <a:prstGeom prst="rect">
            <a:avLst/>
          </a:prstGeom>
        </p:spPr>
      </p:pic>
      <p:pic>
        <p:nvPicPr>
          <p:cNvPr id="2050" name="Picture 2" descr="C:\Users\Petra\AppData\Local\Microsoft\Windows\Temporary Internet Files\Content.IE5\AM1I8PN9\MM9001782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7750" y="47837"/>
            <a:ext cx="1812744" cy="181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2997" y="-188791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 – PRACUJ S MAPOU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144739575"/>
              </p:ext>
            </p:extLst>
          </p:nvPr>
        </p:nvGraphicFramePr>
        <p:xfrm>
          <a:off x="165950" y="5589240"/>
          <a:ext cx="8760067" cy="1085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25719"/>
                <a:gridCol w="625719"/>
                <a:gridCol w="625719"/>
                <a:gridCol w="625719"/>
                <a:gridCol w="607029"/>
                <a:gridCol w="644410"/>
                <a:gridCol w="625719"/>
                <a:gridCol w="625719"/>
                <a:gridCol w="625719"/>
                <a:gridCol w="625719"/>
                <a:gridCol w="625719"/>
                <a:gridCol w="625719"/>
                <a:gridCol w="625719"/>
                <a:gridCol w="625719"/>
              </a:tblGrid>
              <a:tr h="12031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1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11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AutoShape 7"/>
          <p:cNvSpPr>
            <a:spLocks noChangeAspect="1" noChangeArrowheads="1" noTextEdit="1"/>
          </p:cNvSpPr>
          <p:nvPr/>
        </p:nvSpPr>
        <p:spPr bwMode="auto">
          <a:xfrm>
            <a:off x="386658" y="828056"/>
            <a:ext cx="8356620" cy="5487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3" name="Zástupný symbol pro obsah 6"/>
          <p:cNvSpPr txBox="1">
            <a:spLocks/>
          </p:cNvSpPr>
          <p:nvPr/>
        </p:nvSpPr>
        <p:spPr>
          <a:xfrm>
            <a:off x="2998301" y="2751189"/>
            <a:ext cx="172412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8 _RAHA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Zástupný symbol pro obsah 6"/>
          <p:cNvSpPr txBox="1">
            <a:spLocks/>
          </p:cNvSpPr>
          <p:nvPr/>
        </p:nvSpPr>
        <p:spPr>
          <a:xfrm>
            <a:off x="4468889" y="3934767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12 J_HLAVA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Zástupný symbol pro obsah 6"/>
          <p:cNvSpPr txBox="1">
            <a:spLocks/>
          </p:cNvSpPr>
          <p:nvPr/>
        </p:nvSpPr>
        <p:spPr>
          <a:xfrm>
            <a:off x="4404923" y="2779147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10 PARDU_ICE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Zástupný symbol pro obsah 6"/>
          <p:cNvSpPr txBox="1">
            <a:spLocks/>
          </p:cNvSpPr>
          <p:nvPr/>
        </p:nvSpPr>
        <p:spPr>
          <a:xfrm>
            <a:off x="5664798" y="4363371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6 B_NO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Zástupný symbol pro obsah 6"/>
          <p:cNvSpPr txBox="1">
            <a:spLocks/>
          </p:cNvSpPr>
          <p:nvPr/>
        </p:nvSpPr>
        <p:spPr>
          <a:xfrm>
            <a:off x="6608826" y="4351414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9 _HERSKÉ HRADIŠTĚ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Zástupný symbol pro obsah 6"/>
          <p:cNvSpPr txBox="1">
            <a:spLocks/>
          </p:cNvSpPr>
          <p:nvPr/>
        </p:nvSpPr>
        <p:spPr>
          <a:xfrm>
            <a:off x="661133" y="2072774"/>
            <a:ext cx="1109843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 _Š</a:t>
            </a:r>
            <a:endParaRPr lang="cs-CZ" sz="1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ástupný symbol pro obsah 6"/>
          <p:cNvSpPr txBox="1">
            <a:spLocks/>
          </p:cNvSpPr>
          <p:nvPr/>
        </p:nvSpPr>
        <p:spPr>
          <a:xfrm>
            <a:off x="3860361" y="1367065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7 LIB_REC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Zástupný symbol pro obsah 6"/>
          <p:cNvSpPr txBox="1">
            <a:spLocks/>
          </p:cNvSpPr>
          <p:nvPr/>
        </p:nvSpPr>
        <p:spPr>
          <a:xfrm>
            <a:off x="6009203" y="3311803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11 O_OMOUC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Zástupný symbol pro obsah 6"/>
          <p:cNvSpPr txBox="1">
            <a:spLocks/>
          </p:cNvSpPr>
          <p:nvPr/>
        </p:nvSpPr>
        <p:spPr>
          <a:xfrm>
            <a:off x="1720158" y="3193798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</a:rPr>
              <a:t>2 PLZ_Ň</a:t>
            </a:r>
            <a:endParaRPr lang="cs-CZ" sz="1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2" name="Zástupný symbol pro obsah 6"/>
          <p:cNvSpPr txBox="1">
            <a:spLocks/>
          </p:cNvSpPr>
          <p:nvPr/>
        </p:nvSpPr>
        <p:spPr>
          <a:xfrm>
            <a:off x="6185911" y="2502003"/>
            <a:ext cx="1755131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13 JESENÍ_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3" name="Zástupný symbol pro obsah 6"/>
          <p:cNvSpPr txBox="1">
            <a:spLocks/>
          </p:cNvSpPr>
          <p:nvPr/>
        </p:nvSpPr>
        <p:spPr>
          <a:xfrm>
            <a:off x="3860361" y="1940940"/>
            <a:ext cx="2321582" cy="6792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</a:rPr>
              <a:t>5 MLAD_ BOLESLAV</a:t>
            </a:r>
            <a:endParaRPr lang="cs-CZ" sz="1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4" name="Zástupný symbol pro obsah 6"/>
          <p:cNvSpPr txBox="1">
            <a:spLocks/>
          </p:cNvSpPr>
          <p:nvPr/>
        </p:nvSpPr>
        <p:spPr>
          <a:xfrm>
            <a:off x="1328077" y="2218533"/>
            <a:ext cx="1782587" cy="5326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4 _ARLOVY VARY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Zástupný symbol pro obsah 6"/>
          <p:cNvSpPr txBox="1">
            <a:spLocks/>
          </p:cNvSpPr>
          <p:nvPr/>
        </p:nvSpPr>
        <p:spPr>
          <a:xfrm>
            <a:off x="2771800" y="4717206"/>
            <a:ext cx="2892998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1  _ESKÉ BUDĚJOVICE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9" name="Zástupný symbol pro obsah 6"/>
          <p:cNvSpPr txBox="1">
            <a:spLocks/>
          </p:cNvSpPr>
          <p:nvPr/>
        </p:nvSpPr>
        <p:spPr>
          <a:xfrm>
            <a:off x="7362874" y="3232226"/>
            <a:ext cx="1508096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3  O_TRAVA</a:t>
            </a:r>
            <a:endParaRPr lang="cs-CZ" sz="1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41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8" t="4490" r="9243" b="24365"/>
          <a:stretch/>
        </p:blipFill>
        <p:spPr>
          <a:xfrm>
            <a:off x="-13881" y="1164926"/>
            <a:ext cx="9138090" cy="52638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1183"/>
            <a:ext cx="8229600" cy="88148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MĚSTA JSOU OZNAČENA ?</a:t>
            </a:r>
            <a:endParaRPr lang="cs-CZ" dirty="0"/>
          </a:p>
        </p:txBody>
      </p:sp>
      <p:sp>
        <p:nvSpPr>
          <p:cNvPr id="5" name="AutoShape 7"/>
          <p:cNvSpPr>
            <a:spLocks noChangeAspect="1" noChangeArrowheads="1" noTextEdit="1"/>
          </p:cNvSpPr>
          <p:nvPr/>
        </p:nvSpPr>
        <p:spPr bwMode="auto">
          <a:xfrm>
            <a:off x="386658" y="828056"/>
            <a:ext cx="8356620" cy="5487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4" name="Zahnutá šipka doprava 3"/>
          <p:cNvSpPr/>
          <p:nvPr/>
        </p:nvSpPr>
        <p:spPr>
          <a:xfrm>
            <a:off x="2533235" y="2881059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prava 6"/>
          <p:cNvSpPr/>
          <p:nvPr/>
        </p:nvSpPr>
        <p:spPr>
          <a:xfrm>
            <a:off x="6817212" y="4714680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4484043" y="2659355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3599563" y="1404806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7674955" y="3518362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2630190" y="5157192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5484707" y="4797152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prava 13"/>
          <p:cNvSpPr/>
          <p:nvPr/>
        </p:nvSpPr>
        <p:spPr>
          <a:xfrm>
            <a:off x="1219583" y="3435272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1691092" y="1908862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4124003" y="4293096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6390583" y="3939328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prava 18"/>
          <p:cNvSpPr/>
          <p:nvPr/>
        </p:nvSpPr>
        <p:spPr>
          <a:xfrm>
            <a:off x="683568" y="2376348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hnutá šipka doprava 19"/>
          <p:cNvSpPr/>
          <p:nvPr/>
        </p:nvSpPr>
        <p:spPr>
          <a:xfrm>
            <a:off x="4384948" y="3004408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7836202" y="3796838"/>
            <a:ext cx="360040" cy="504056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28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4" grpId="2" animBg="1"/>
      <p:bldP spid="7" grpId="0" animBg="1"/>
      <p:bldP spid="7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278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VZNIK MĚST</vt:lpstr>
      <vt:lpstr>VYHLEDEJ NA MAPĚ A DOPLŇ MĚSTA</vt:lpstr>
      <vt:lpstr>VYLUŠTI – PRACUJ S MAPOU</vt:lpstr>
      <vt:lpstr>KTERÁ MĚSTA JSOU OZNAČENA 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9</cp:revision>
  <dcterms:created xsi:type="dcterms:W3CDTF">2012-06-05T13:02:54Z</dcterms:created>
  <dcterms:modified xsi:type="dcterms:W3CDTF">2012-11-11T17:48:18Z</dcterms:modified>
</cp:coreProperties>
</file>