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9"/>
  </p:notesMasterIdLst>
  <p:sldIdLst>
    <p:sldId id="387" r:id="rId2"/>
    <p:sldId id="305" r:id="rId3"/>
    <p:sldId id="383" r:id="rId4"/>
    <p:sldId id="295" r:id="rId5"/>
    <p:sldId id="390" r:id="rId6"/>
    <p:sldId id="391" r:id="rId7"/>
    <p:sldId id="392" r:id="rId8"/>
    <p:sldId id="395" r:id="rId9"/>
    <p:sldId id="282" r:id="rId10"/>
    <p:sldId id="399" r:id="rId11"/>
    <p:sldId id="384" r:id="rId12"/>
    <p:sldId id="296" r:id="rId13"/>
    <p:sldId id="276" r:id="rId14"/>
    <p:sldId id="375" r:id="rId15"/>
    <p:sldId id="401" r:id="rId16"/>
    <p:sldId id="385" r:id="rId17"/>
    <p:sldId id="402" r:id="rId1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FFFF66"/>
    <a:srgbClr val="005024"/>
    <a:srgbClr val="3BFC2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309" autoAdjust="0"/>
    <p:restoredTop sz="91261" autoAdjust="0"/>
  </p:normalViewPr>
  <p:slideViewPr>
    <p:cSldViewPr>
      <p:cViewPr varScale="1">
        <p:scale>
          <a:sx n="66" d="100"/>
          <a:sy n="66" d="100"/>
        </p:scale>
        <p:origin x="-82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image" Target="../media/image20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image" Target="../media/image20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54363CA-989B-43C1-A610-E908FB00F513}" type="doc">
      <dgm:prSet loTypeId="urn:microsoft.com/office/officeart/2005/8/layout/radial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037E6C-9263-4BF3-8F27-7DAA49EFAF67}">
      <dgm:prSet phldrT="[Text]"/>
      <dgm:spPr/>
      <dgm:t>
        <a:bodyPr/>
        <a:lstStyle/>
        <a:p>
          <a:r>
            <a:rPr lang="cs-CZ" dirty="0" smtClean="0"/>
            <a:t>typy pyramid</a:t>
          </a:r>
          <a:endParaRPr lang="cs-CZ" dirty="0"/>
        </a:p>
      </dgm:t>
    </dgm:pt>
    <dgm:pt modelId="{23449F60-08B4-4D2B-8E71-CAC2491601C1}" type="parTrans" cxnId="{C8C846BE-82F3-43B9-9D88-B6DFDAF50BAE}">
      <dgm:prSet/>
      <dgm:spPr/>
      <dgm:t>
        <a:bodyPr/>
        <a:lstStyle/>
        <a:p>
          <a:endParaRPr lang="cs-CZ"/>
        </a:p>
      </dgm:t>
    </dgm:pt>
    <dgm:pt modelId="{913F268F-F97F-445B-8A38-CD26005A7C60}" type="sibTrans" cxnId="{C8C846BE-82F3-43B9-9D88-B6DFDAF50BAE}">
      <dgm:prSet/>
      <dgm:spPr/>
      <dgm:t>
        <a:bodyPr/>
        <a:lstStyle/>
        <a:p>
          <a:endParaRPr lang="cs-CZ"/>
        </a:p>
      </dgm:t>
    </dgm:pt>
    <dgm:pt modelId="{1BF7229E-B899-4CDE-9E00-56D470F012D7}">
      <dgm:prSet phldrT="[Text]" custT="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cs-CZ" sz="1700" dirty="0" smtClean="0"/>
        </a:p>
        <a:p>
          <a:endParaRPr lang="cs-CZ" sz="1700" dirty="0" smtClean="0"/>
        </a:p>
        <a:p>
          <a:r>
            <a:rPr lang="cs-CZ" sz="2400" dirty="0" err="1" smtClean="0"/>
            <a:t>s</a:t>
          </a:r>
          <a:r>
            <a:rPr lang="cs-CZ" sz="2200" dirty="0" err="1" smtClean="0"/>
            <a:t>tupnovitá</a:t>
          </a:r>
          <a:endParaRPr lang="cs-CZ" sz="2200" dirty="0"/>
        </a:p>
      </dgm:t>
    </dgm:pt>
    <dgm:pt modelId="{BF60C6B1-9F0F-478D-ACA5-F07C4537FC49}" type="parTrans" cxnId="{DB4448EF-8C68-44B2-9D22-AC6258D10665}">
      <dgm:prSet/>
      <dgm:spPr/>
      <dgm:t>
        <a:bodyPr/>
        <a:lstStyle/>
        <a:p>
          <a:endParaRPr lang="cs-CZ"/>
        </a:p>
      </dgm:t>
    </dgm:pt>
    <dgm:pt modelId="{2B1B37D6-C839-4D20-BEEF-769EA18D48CD}" type="sibTrans" cxnId="{DB4448EF-8C68-44B2-9D22-AC6258D10665}">
      <dgm:prSet/>
      <dgm:spPr/>
      <dgm:t>
        <a:bodyPr/>
        <a:lstStyle/>
        <a:p>
          <a:endParaRPr lang="cs-CZ"/>
        </a:p>
      </dgm:t>
    </dgm:pt>
    <dgm:pt modelId="{0469FA0E-DEAF-4881-A46E-B8614A411C63}">
      <dgm:prSet phldrT="[Text]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cs-CZ" dirty="0" smtClean="0"/>
        </a:p>
        <a:p>
          <a:endParaRPr lang="cs-CZ" dirty="0" smtClean="0"/>
        </a:p>
        <a:p>
          <a:r>
            <a:rPr lang="cs-CZ" dirty="0" smtClean="0"/>
            <a:t>lomená</a:t>
          </a:r>
          <a:endParaRPr lang="cs-CZ" dirty="0"/>
        </a:p>
      </dgm:t>
    </dgm:pt>
    <dgm:pt modelId="{F5640E2E-E196-4ED5-88B1-00D5942D488D}" type="parTrans" cxnId="{FEFFCE9E-9F49-4BC6-A1B7-4C952C4EEBEC}">
      <dgm:prSet/>
      <dgm:spPr/>
      <dgm:t>
        <a:bodyPr/>
        <a:lstStyle/>
        <a:p>
          <a:endParaRPr lang="cs-CZ"/>
        </a:p>
      </dgm:t>
    </dgm:pt>
    <dgm:pt modelId="{5D23BBDC-E3E0-479C-AFDB-4A17B9EE86B9}" type="sibTrans" cxnId="{FEFFCE9E-9F49-4BC6-A1B7-4C952C4EEBEC}">
      <dgm:prSet/>
      <dgm:spPr/>
      <dgm:t>
        <a:bodyPr/>
        <a:lstStyle/>
        <a:p>
          <a:endParaRPr lang="cs-CZ"/>
        </a:p>
      </dgm:t>
    </dgm:pt>
    <dgm:pt modelId="{DBAF3C04-40E3-41A5-A2CF-373A99F264EA}">
      <dgm:prSet phldrT="[Text]" custT="1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cs-CZ" sz="1700" dirty="0" smtClean="0"/>
        </a:p>
        <a:p>
          <a:endParaRPr lang="cs-CZ" sz="2400" dirty="0" smtClean="0"/>
        </a:p>
        <a:p>
          <a:endParaRPr lang="cs-CZ" sz="2400" dirty="0" smtClean="0"/>
        </a:p>
        <a:p>
          <a:r>
            <a:rPr lang="cs-CZ" sz="2400" dirty="0" smtClean="0"/>
            <a:t>jehlanovitá</a:t>
          </a:r>
          <a:endParaRPr lang="cs-CZ" sz="2400" dirty="0"/>
        </a:p>
      </dgm:t>
    </dgm:pt>
    <dgm:pt modelId="{AC02BA53-0141-4EFC-96BC-EE5E27A37320}" type="parTrans" cxnId="{F3B952AE-1FA5-47B4-8519-0DC3B9ACE3C2}">
      <dgm:prSet/>
      <dgm:spPr/>
      <dgm:t>
        <a:bodyPr/>
        <a:lstStyle/>
        <a:p>
          <a:endParaRPr lang="cs-CZ"/>
        </a:p>
      </dgm:t>
    </dgm:pt>
    <dgm:pt modelId="{EA9B300D-65CD-4988-A731-9C764ED034CE}" type="sibTrans" cxnId="{F3B952AE-1FA5-47B4-8519-0DC3B9ACE3C2}">
      <dgm:prSet/>
      <dgm:spPr/>
      <dgm:t>
        <a:bodyPr/>
        <a:lstStyle/>
        <a:p>
          <a:endParaRPr lang="cs-CZ"/>
        </a:p>
      </dgm:t>
    </dgm:pt>
    <dgm:pt modelId="{34A3D5EE-1B61-4E84-BDED-BB5D783B2FB2}" type="pres">
      <dgm:prSet presAssocID="{054363CA-989B-43C1-A610-E908FB00F513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C14C774-988E-41EB-BA06-302E04584E81}" type="pres">
      <dgm:prSet presAssocID="{30037E6C-9263-4BF3-8F27-7DAA49EFAF67}" presName="centerShape" presStyleLbl="node0" presStyleIdx="0" presStyleCnt="1" custScaleX="81527" custScaleY="67992"/>
      <dgm:spPr/>
      <dgm:t>
        <a:bodyPr/>
        <a:lstStyle/>
        <a:p>
          <a:endParaRPr lang="cs-CZ"/>
        </a:p>
      </dgm:t>
    </dgm:pt>
    <dgm:pt modelId="{1152E3D3-4A63-4E8C-B565-6790A321D568}" type="pres">
      <dgm:prSet presAssocID="{1BF7229E-B899-4CDE-9E00-56D470F012D7}" presName="node" presStyleLbl="node1" presStyleIdx="0" presStyleCnt="3" custScaleX="164840" custScaleY="152685" custRadScaleRad="101881" custRadScaleInc="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B02A907-0F1D-4EA0-8928-24FBE6329369}" type="pres">
      <dgm:prSet presAssocID="{1BF7229E-B899-4CDE-9E00-56D470F012D7}" presName="dummy" presStyleCnt="0"/>
      <dgm:spPr/>
    </dgm:pt>
    <dgm:pt modelId="{7C8BA0E4-C368-4B6C-A731-020493B3A108}" type="pres">
      <dgm:prSet presAssocID="{2B1B37D6-C839-4D20-BEEF-769EA18D48CD}" presName="sibTrans" presStyleLbl="sibTrans2D1" presStyleIdx="0" presStyleCnt="3"/>
      <dgm:spPr/>
      <dgm:t>
        <a:bodyPr/>
        <a:lstStyle/>
        <a:p>
          <a:endParaRPr lang="cs-CZ"/>
        </a:p>
      </dgm:t>
    </dgm:pt>
    <dgm:pt modelId="{43277D11-B6B8-45FC-BC32-D249929680FE}" type="pres">
      <dgm:prSet presAssocID="{0469FA0E-DEAF-4881-A46E-B8614A411C63}" presName="node" presStyleLbl="node1" presStyleIdx="1" presStyleCnt="3" custScaleX="158888" custScaleY="16309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758DD8A-F474-410E-B414-63D292748BAF}" type="pres">
      <dgm:prSet presAssocID="{0469FA0E-DEAF-4881-A46E-B8614A411C63}" presName="dummy" presStyleCnt="0"/>
      <dgm:spPr/>
    </dgm:pt>
    <dgm:pt modelId="{AF4F69D4-5A71-4C3B-90ED-814F96D50616}" type="pres">
      <dgm:prSet presAssocID="{5D23BBDC-E3E0-479C-AFDB-4A17B9EE86B9}" presName="sibTrans" presStyleLbl="sibTrans2D1" presStyleIdx="1" presStyleCnt="3"/>
      <dgm:spPr/>
      <dgm:t>
        <a:bodyPr/>
        <a:lstStyle/>
        <a:p>
          <a:endParaRPr lang="cs-CZ"/>
        </a:p>
      </dgm:t>
    </dgm:pt>
    <dgm:pt modelId="{FF1FA674-EE49-4F9D-997A-3AE65E4793B7}" type="pres">
      <dgm:prSet presAssocID="{DBAF3C04-40E3-41A5-A2CF-373A99F264EA}" presName="node" presStyleLbl="node1" presStyleIdx="2" presStyleCnt="3" custScaleX="174956" custScaleY="16015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282FBDD-B08B-4253-B206-E355C23AF1AA}" type="pres">
      <dgm:prSet presAssocID="{DBAF3C04-40E3-41A5-A2CF-373A99F264EA}" presName="dummy" presStyleCnt="0"/>
      <dgm:spPr/>
    </dgm:pt>
    <dgm:pt modelId="{3A097505-90BC-475B-BDDF-336E193A317A}" type="pres">
      <dgm:prSet presAssocID="{EA9B300D-65CD-4988-A731-9C764ED034CE}" presName="sibTrans" presStyleLbl="sibTrans2D1" presStyleIdx="2" presStyleCnt="3"/>
      <dgm:spPr/>
      <dgm:t>
        <a:bodyPr/>
        <a:lstStyle/>
        <a:p>
          <a:endParaRPr lang="cs-CZ"/>
        </a:p>
      </dgm:t>
    </dgm:pt>
  </dgm:ptLst>
  <dgm:cxnLst>
    <dgm:cxn modelId="{EB628A9D-32AE-4891-9492-224089EA90BA}" type="presOf" srcId="{DBAF3C04-40E3-41A5-A2CF-373A99F264EA}" destId="{FF1FA674-EE49-4F9D-997A-3AE65E4793B7}" srcOrd="0" destOrd="0" presId="urn:microsoft.com/office/officeart/2005/8/layout/radial6"/>
    <dgm:cxn modelId="{49824917-2211-4DA7-B7F8-680D62249FA9}" type="presOf" srcId="{2B1B37D6-C839-4D20-BEEF-769EA18D48CD}" destId="{7C8BA0E4-C368-4B6C-A731-020493B3A108}" srcOrd="0" destOrd="0" presId="urn:microsoft.com/office/officeart/2005/8/layout/radial6"/>
    <dgm:cxn modelId="{441B9EE9-999E-41EB-AB97-41D16639B91C}" type="presOf" srcId="{0469FA0E-DEAF-4881-A46E-B8614A411C63}" destId="{43277D11-B6B8-45FC-BC32-D249929680FE}" srcOrd="0" destOrd="0" presId="urn:microsoft.com/office/officeart/2005/8/layout/radial6"/>
    <dgm:cxn modelId="{F05E1BD2-6DBB-4CAA-B8BB-402FD13A6FE9}" type="presOf" srcId="{EA9B300D-65CD-4988-A731-9C764ED034CE}" destId="{3A097505-90BC-475B-BDDF-336E193A317A}" srcOrd="0" destOrd="0" presId="urn:microsoft.com/office/officeart/2005/8/layout/radial6"/>
    <dgm:cxn modelId="{3901DAF2-A5B6-449C-A0DE-CBAD2326AFA7}" type="presOf" srcId="{5D23BBDC-E3E0-479C-AFDB-4A17B9EE86B9}" destId="{AF4F69D4-5A71-4C3B-90ED-814F96D50616}" srcOrd="0" destOrd="0" presId="urn:microsoft.com/office/officeart/2005/8/layout/radial6"/>
    <dgm:cxn modelId="{C8C846BE-82F3-43B9-9D88-B6DFDAF50BAE}" srcId="{054363CA-989B-43C1-A610-E908FB00F513}" destId="{30037E6C-9263-4BF3-8F27-7DAA49EFAF67}" srcOrd="0" destOrd="0" parTransId="{23449F60-08B4-4D2B-8E71-CAC2491601C1}" sibTransId="{913F268F-F97F-445B-8A38-CD26005A7C60}"/>
    <dgm:cxn modelId="{DB4448EF-8C68-44B2-9D22-AC6258D10665}" srcId="{30037E6C-9263-4BF3-8F27-7DAA49EFAF67}" destId="{1BF7229E-B899-4CDE-9E00-56D470F012D7}" srcOrd="0" destOrd="0" parTransId="{BF60C6B1-9F0F-478D-ACA5-F07C4537FC49}" sibTransId="{2B1B37D6-C839-4D20-BEEF-769EA18D48CD}"/>
    <dgm:cxn modelId="{5C81FA95-7872-4D1D-B874-B13EE18EBD78}" type="presOf" srcId="{30037E6C-9263-4BF3-8F27-7DAA49EFAF67}" destId="{3C14C774-988E-41EB-BA06-302E04584E81}" srcOrd="0" destOrd="0" presId="urn:microsoft.com/office/officeart/2005/8/layout/radial6"/>
    <dgm:cxn modelId="{1441AB09-23B0-47EE-8FA7-14DFAB32E0AB}" type="presOf" srcId="{054363CA-989B-43C1-A610-E908FB00F513}" destId="{34A3D5EE-1B61-4E84-BDED-BB5D783B2FB2}" srcOrd="0" destOrd="0" presId="urn:microsoft.com/office/officeart/2005/8/layout/radial6"/>
    <dgm:cxn modelId="{F570F23E-1D21-4E86-90ED-2E3B9AA5562A}" type="presOf" srcId="{1BF7229E-B899-4CDE-9E00-56D470F012D7}" destId="{1152E3D3-4A63-4E8C-B565-6790A321D568}" srcOrd="0" destOrd="0" presId="urn:microsoft.com/office/officeart/2005/8/layout/radial6"/>
    <dgm:cxn modelId="{FEFFCE9E-9F49-4BC6-A1B7-4C952C4EEBEC}" srcId="{30037E6C-9263-4BF3-8F27-7DAA49EFAF67}" destId="{0469FA0E-DEAF-4881-A46E-B8614A411C63}" srcOrd="1" destOrd="0" parTransId="{F5640E2E-E196-4ED5-88B1-00D5942D488D}" sibTransId="{5D23BBDC-E3E0-479C-AFDB-4A17B9EE86B9}"/>
    <dgm:cxn modelId="{F3B952AE-1FA5-47B4-8519-0DC3B9ACE3C2}" srcId="{30037E6C-9263-4BF3-8F27-7DAA49EFAF67}" destId="{DBAF3C04-40E3-41A5-A2CF-373A99F264EA}" srcOrd="2" destOrd="0" parTransId="{AC02BA53-0141-4EFC-96BC-EE5E27A37320}" sibTransId="{EA9B300D-65CD-4988-A731-9C764ED034CE}"/>
    <dgm:cxn modelId="{27362056-C2BA-4AC5-9D79-69712FD53F92}" type="presParOf" srcId="{34A3D5EE-1B61-4E84-BDED-BB5D783B2FB2}" destId="{3C14C774-988E-41EB-BA06-302E04584E81}" srcOrd="0" destOrd="0" presId="urn:microsoft.com/office/officeart/2005/8/layout/radial6"/>
    <dgm:cxn modelId="{4518537B-4324-467E-872B-0EE7286F3022}" type="presParOf" srcId="{34A3D5EE-1B61-4E84-BDED-BB5D783B2FB2}" destId="{1152E3D3-4A63-4E8C-B565-6790A321D568}" srcOrd="1" destOrd="0" presId="urn:microsoft.com/office/officeart/2005/8/layout/radial6"/>
    <dgm:cxn modelId="{D16516C0-9222-443D-8A7B-34EA162E7A2F}" type="presParOf" srcId="{34A3D5EE-1B61-4E84-BDED-BB5D783B2FB2}" destId="{3B02A907-0F1D-4EA0-8928-24FBE6329369}" srcOrd="2" destOrd="0" presId="urn:microsoft.com/office/officeart/2005/8/layout/radial6"/>
    <dgm:cxn modelId="{52FD2675-7174-4C20-A355-5E08CE02F1F8}" type="presParOf" srcId="{34A3D5EE-1B61-4E84-BDED-BB5D783B2FB2}" destId="{7C8BA0E4-C368-4B6C-A731-020493B3A108}" srcOrd="3" destOrd="0" presId="urn:microsoft.com/office/officeart/2005/8/layout/radial6"/>
    <dgm:cxn modelId="{7949F085-E365-4BF5-B17F-D84BF6413884}" type="presParOf" srcId="{34A3D5EE-1B61-4E84-BDED-BB5D783B2FB2}" destId="{43277D11-B6B8-45FC-BC32-D249929680FE}" srcOrd="4" destOrd="0" presId="urn:microsoft.com/office/officeart/2005/8/layout/radial6"/>
    <dgm:cxn modelId="{92A8D5C2-AE9F-44C5-900D-82F2021FAF8E}" type="presParOf" srcId="{34A3D5EE-1B61-4E84-BDED-BB5D783B2FB2}" destId="{2758DD8A-F474-410E-B414-63D292748BAF}" srcOrd="5" destOrd="0" presId="urn:microsoft.com/office/officeart/2005/8/layout/radial6"/>
    <dgm:cxn modelId="{F1830CF8-4EFC-47CF-95BD-DDB2C993EA96}" type="presParOf" srcId="{34A3D5EE-1B61-4E84-BDED-BB5D783B2FB2}" destId="{AF4F69D4-5A71-4C3B-90ED-814F96D50616}" srcOrd="6" destOrd="0" presId="urn:microsoft.com/office/officeart/2005/8/layout/radial6"/>
    <dgm:cxn modelId="{2F571096-13C3-4389-B20C-1A128B19BCA8}" type="presParOf" srcId="{34A3D5EE-1B61-4E84-BDED-BB5D783B2FB2}" destId="{FF1FA674-EE49-4F9D-997A-3AE65E4793B7}" srcOrd="7" destOrd="0" presId="urn:microsoft.com/office/officeart/2005/8/layout/radial6"/>
    <dgm:cxn modelId="{2DC2821D-AF30-4A3C-8869-E7EF2F4C3825}" type="presParOf" srcId="{34A3D5EE-1B61-4E84-BDED-BB5D783B2FB2}" destId="{2282FBDD-B08B-4253-B206-E355C23AF1AA}" srcOrd="8" destOrd="0" presId="urn:microsoft.com/office/officeart/2005/8/layout/radial6"/>
    <dgm:cxn modelId="{8D0D9BB9-EBEC-4010-87CA-DD8345D15A52}" type="presParOf" srcId="{34A3D5EE-1B61-4E84-BDED-BB5D783B2FB2}" destId="{3A097505-90BC-475B-BDDF-336E193A317A}" srcOrd="9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A097505-90BC-475B-BDDF-336E193A317A}">
      <dsp:nvSpPr>
        <dsp:cNvPr id="0" name=""/>
        <dsp:cNvSpPr/>
      </dsp:nvSpPr>
      <dsp:spPr>
        <a:xfrm>
          <a:off x="1867135" y="870975"/>
          <a:ext cx="4526843" cy="4526843"/>
        </a:xfrm>
        <a:prstGeom prst="blockArc">
          <a:avLst>
            <a:gd name="adj1" fmla="val 9000000"/>
            <a:gd name="adj2" fmla="val 16200000"/>
            <a:gd name="adj3" fmla="val 464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F4F69D4-5A71-4C3B-90ED-814F96D50616}">
      <dsp:nvSpPr>
        <dsp:cNvPr id="0" name=""/>
        <dsp:cNvSpPr/>
      </dsp:nvSpPr>
      <dsp:spPr>
        <a:xfrm>
          <a:off x="1867135" y="870975"/>
          <a:ext cx="4526843" cy="4526843"/>
        </a:xfrm>
        <a:prstGeom prst="blockArc">
          <a:avLst>
            <a:gd name="adj1" fmla="val 1800000"/>
            <a:gd name="adj2" fmla="val 9000000"/>
            <a:gd name="adj3" fmla="val 464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C8BA0E4-C368-4B6C-A731-020493B3A108}">
      <dsp:nvSpPr>
        <dsp:cNvPr id="0" name=""/>
        <dsp:cNvSpPr/>
      </dsp:nvSpPr>
      <dsp:spPr>
        <a:xfrm>
          <a:off x="1867135" y="870975"/>
          <a:ext cx="4526843" cy="4526843"/>
        </a:xfrm>
        <a:prstGeom prst="blockArc">
          <a:avLst>
            <a:gd name="adj1" fmla="val 16200000"/>
            <a:gd name="adj2" fmla="val 1800000"/>
            <a:gd name="adj3" fmla="val 464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14C774-988E-41EB-BA06-302E04584E81}">
      <dsp:nvSpPr>
        <dsp:cNvPr id="0" name=""/>
        <dsp:cNvSpPr/>
      </dsp:nvSpPr>
      <dsp:spPr>
        <a:xfrm>
          <a:off x="3281167" y="2426022"/>
          <a:ext cx="1698779" cy="141675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typy pyramid</a:t>
          </a:r>
          <a:endParaRPr lang="cs-CZ" sz="2300" kern="1200" dirty="0"/>
        </a:p>
      </dsp:txBody>
      <dsp:txXfrm>
        <a:off x="3281167" y="2426022"/>
        <a:ext cx="1698779" cy="1416750"/>
      </dsp:txXfrm>
    </dsp:sp>
    <dsp:sp modelId="{1152E3D3-4A63-4E8C-B565-6790A321D568}">
      <dsp:nvSpPr>
        <dsp:cNvPr id="0" name=""/>
        <dsp:cNvSpPr/>
      </dsp:nvSpPr>
      <dsp:spPr>
        <a:xfrm>
          <a:off x="2928386" y="-190040"/>
          <a:ext cx="2404341" cy="2227049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700" kern="1200" dirty="0" smtClean="0"/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700" kern="1200" dirty="0" smtClean="0"/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err="1" smtClean="0"/>
            <a:t>s</a:t>
          </a:r>
          <a:r>
            <a:rPr lang="cs-CZ" sz="2200" kern="1200" dirty="0" err="1" smtClean="0"/>
            <a:t>tupnovitá</a:t>
          </a:r>
          <a:endParaRPr lang="cs-CZ" sz="2200" kern="1200" dirty="0"/>
        </a:p>
      </dsp:txBody>
      <dsp:txXfrm>
        <a:off x="2928386" y="-190040"/>
        <a:ext cx="2404341" cy="2227049"/>
      </dsp:txXfrm>
    </dsp:sp>
    <dsp:sp modelId="{43277D11-B6B8-45FC-BC32-D249929680FE}">
      <dsp:nvSpPr>
        <dsp:cNvPr id="0" name=""/>
        <dsp:cNvSpPr/>
      </dsp:nvSpPr>
      <dsp:spPr>
        <a:xfrm>
          <a:off x="4886500" y="3050416"/>
          <a:ext cx="2317525" cy="2378874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900" kern="1200" dirty="0" smtClean="0"/>
        </a:p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900" kern="1200" dirty="0" smtClean="0"/>
        </a:p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lomená</a:t>
          </a:r>
          <a:endParaRPr lang="cs-CZ" sz="2900" kern="1200" dirty="0"/>
        </a:p>
      </dsp:txBody>
      <dsp:txXfrm>
        <a:off x="4886500" y="3050416"/>
        <a:ext cx="2317525" cy="2378874"/>
      </dsp:txXfrm>
    </dsp:sp>
    <dsp:sp modelId="{FF1FA674-EE49-4F9D-997A-3AE65E4793B7}">
      <dsp:nvSpPr>
        <dsp:cNvPr id="0" name=""/>
        <dsp:cNvSpPr/>
      </dsp:nvSpPr>
      <dsp:spPr>
        <a:xfrm>
          <a:off x="939905" y="3071835"/>
          <a:ext cx="2551892" cy="2336035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700" kern="1200" dirty="0" smtClean="0"/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dirty="0" smtClean="0"/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dirty="0" smtClean="0"/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jehlanovitá</a:t>
          </a:r>
          <a:endParaRPr lang="cs-CZ" sz="2400" kern="1200" dirty="0"/>
        </a:p>
      </dsp:txBody>
      <dsp:txXfrm>
        <a:off x="939905" y="3071835"/>
        <a:ext cx="2551892" cy="233603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F220BB3-5108-498D-A9DF-63122F8E7C5E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ECDC382-78C1-4A3E-A9F8-092673B6675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lIns="45720" tIns="0" rIns="45720" bIns="0" anchor="b">
            <a:scene3d>
              <a:camera prst="orthographicFront"/>
              <a:lightRig rig="soft" dir="t">
                <a:rot lat="0" lon="0" rev="17220000"/>
              </a:lightRig>
            </a:scene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F21A7F-0414-4E1C-8B1A-DF4E21CAD3D3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9E4CD1-3FC9-4D26-A9E8-048A474D94A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AFAC2C-077C-4A98-ABCC-9EFC8F7BA12E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989CAA-9F1F-422E-B751-F38E43E0725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726BF8-C1AA-4FB1-BFC3-6C474416B440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CB8B82-730D-4CAB-8FC5-45AC8C5FDE9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F28601-D3B2-4406-91C1-EB345768D830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632A54-C69F-4025-877F-80912DAE06C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76AD72-3525-481B-BCB0-8474796014A0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8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A3577F-D4C9-433A-B496-5DE2B0D9337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D47565-98C1-41EA-80EB-73094A8F8CBF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4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FBD2D7-1DDD-4C25-AD94-18CFE64F493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010923-E868-45BF-A44C-F78F45B33243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EB73B5-091A-47D7-B004-E6F6717B894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D279A6-2174-4EFB-9C3D-8B08007A6D49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EE8BBB-FC4A-4A8B-BA12-8D637573904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rIns="45720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7C2F12-B0F2-4C31-8F99-FB59ECC05AAC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E15950-9D12-4819-BEB6-E098846B2B1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B50B6A-BD12-4D67-B66E-20721A2ECBDB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EDD9DC-9CC2-4DDC-AB04-990DC369BC4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E2E07E-6272-4009-9A24-5C284B3413C5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C4672E-781D-4502-B1DF-618E7427790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27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fld id="{F07AF813-5E62-45D1-82D5-B97045B4DC11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fld id="{783F6343-D9FE-45B2-B0AF-11041C66EE6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100"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9pPr>
    </p:titleStyle>
    <p:bodyStyle>
      <a:lvl1pPr marL="547688" indent="-411163" algn="l" rtl="0" eaLnBrk="0" fontAlgn="base" hangingPunct="0">
        <a:spcBef>
          <a:spcPct val="20000"/>
        </a:spcBef>
        <a:spcAft>
          <a:spcPct val="0"/>
        </a:spcAft>
        <a:buClr>
          <a:srgbClr val="F9F9F9"/>
        </a:buClr>
        <a:buSzPct val="65000"/>
        <a:buFont typeface="Wingdings 2" pitchFamily="18" charset="2"/>
        <a:buChar char="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363" indent="-282575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475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2550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4638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//upload.wikimedia.org/wikipedia/commons/c/c5/Egypt.Giza.Sphinx.01.jpg" TargetMode="External"/><Relationship Id="rId3" Type="http://schemas.openxmlformats.org/officeDocument/2006/relationships/image" Target="../media/image5.jpeg"/><Relationship Id="rId7" Type="http://schemas.openxmlformats.org/officeDocument/2006/relationships/hyperlink" Target="http://commons.wikimedia.org/wiki/File:Egypt.ColossiMemnon.03.jpg?uselang=cs" TargetMode="External"/><Relationship Id="rId2" Type="http://schemas.openxmlformats.org/officeDocument/2006/relationships/hyperlink" Target="//upload.wikimedia.org/wikipedia/commons/9/9a/S_F-E-CAMERON_EGYPT_2006_KARNAK-OBELISK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hyperlink" Target="//upload.wikimedia.org/wikipedia/commons/f/f1/Egypt.ColossiMemnon.03.jpg" TargetMode="External"/><Relationship Id="rId10" Type="http://schemas.openxmlformats.org/officeDocument/2006/relationships/hyperlink" Target="http://cs.wikipedia.org/wiki/Soubor:Egypt.Giza.Sphinx.01.jpg" TargetMode="External"/><Relationship Id="rId4" Type="http://schemas.openxmlformats.org/officeDocument/2006/relationships/hyperlink" Target="http://commons.wikimedia.org/wiki/File:S_F-E-CAMERON_EGYPT_2006_KARNAK-OBELISK.JPG" TargetMode="External"/><Relationship Id="rId9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hyperlink" Target="http://commons.wikimedia.org/wiki/File:Bildhuggarkonst,_Sfinx,_Nordisk_familjebok.png" TargetMode="External"/><Relationship Id="rId2" Type="http://schemas.openxmlformats.org/officeDocument/2006/relationships/hyperlink" Target="//upload.wikimedia.org/wikipedia/commons/d/d1/Ancient_Egypt-Antico_Egitto-Giza_Sfinge-bis-e-DSC00621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hyperlink" Target="//upload.wikimedia.org/wikipedia/commons/8/86/Bildhuggarkonst,_Sfinx,_Nordisk_familjebok.png" TargetMode="External"/><Relationship Id="rId4" Type="http://schemas.openxmlformats.org/officeDocument/2006/relationships/hyperlink" Target="http://commons.wikimedia.org/wiki/File:Ancient_Egypt-Antico_Egitto-Giza_Sfinge-bis-e-DSC00621.JPG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hyperlink" Target="http://commons.wikimedia.org/wiki/File:Grand_Portico_of_the_Temple_of_Philae-David_Roberts.jpg" TargetMode="External"/><Relationship Id="rId2" Type="http://schemas.openxmlformats.org/officeDocument/2006/relationships/hyperlink" Target="//upload.wikimedia.org/wikipedia/commons/2/29/Abu_Simbel,_Gro%C3%9Fer_Tempel_196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hyperlink" Target="//upload.wikimedia.org/wikipedia/commons/0/08/Grand_Portico_of_the_Temple_of_Philae-David_Roberts.jpg" TargetMode="External"/><Relationship Id="rId4" Type="http://schemas.openxmlformats.org/officeDocument/2006/relationships/hyperlink" Target="http://commons.wikimedia.org/wiki/File:Abu_Simbel,_Gro%C3%9Fer_Tempel_196.jp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//upload.wikimedia.org/wikipedia/commons/c/c9/David_Roberts_Aboo_Simbel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ommons.wikimedia.org/wiki/File:David_Roberts_Aboo_Simbel.jpg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//upload.wikimedia.org/wikipedia/commons/a/a9/David_Roberts_Great_Temple_Aboo_Simbel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ommons.wikimedia.org/wiki/File:David_Roberts_Great_Temple_Aboo_Simbel.jpg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c/cc/Inside_the_Temple_of_Aboo-symbol-David_Roberts.jpg" TargetMode="External"/><Relationship Id="rId2" Type="http://schemas.openxmlformats.org/officeDocument/2006/relationships/hyperlink" Target="http://commons.wikimedia.org/wiki/File:Inside_the_Temple_of_Aboo-symbol-David_Roberts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hyperlink" Target="http://commons.wikimedia.org/wiki/File:David_Roberts_Karnak_02.jpg" TargetMode="External"/><Relationship Id="rId2" Type="http://schemas.openxmlformats.org/officeDocument/2006/relationships/hyperlink" Target="//upload.wikimedia.org/wikipedia/commons/5/5d/David_Roberts_Temple_Karnak_Column_Hall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hyperlink" Target="//upload.wikimedia.org/wikipedia/commons/7/74/David_Roberts_Karnak_02.jpg" TargetMode="External"/><Relationship Id="rId4" Type="http://schemas.openxmlformats.org/officeDocument/2006/relationships/hyperlink" Target="http://commons.wikimedia.org/wiki/File:David_Roberts_Temple_Karnak_Column_Hall.jpg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5/5f/Hatshepsut_temple.jpg" TargetMode="External"/><Relationship Id="rId2" Type="http://schemas.openxmlformats.org/officeDocument/2006/relationships/hyperlink" Target="http://commons.wikimedia.org/wiki/File:Hatshepsut_temple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tarovekyegypt.net/faraoni/stararise/img/mapa.php" TargetMode="Externa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hyperlink" Target="//upload.wikimedia.org/wikipedia/commons/f/fe/Mastaba_schematics.sv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ommons.wikimedia.org/wiki/File:Mastaba_schematics.svg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6/60/Saqqara_BW_5.jpg" TargetMode="External"/><Relationship Id="rId2" Type="http://schemas.openxmlformats.org/officeDocument/2006/relationships/hyperlink" Target="http://cs.wikipedia.org/wiki/Soubor:Saqqara_BW_5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hyperlink" Target="//upload.wikimedia.org/wikipedia/commons/a/af/All_Gizah_Pyramids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Soubor:All_Gizah_Pyramids.jpg" TargetMode="Externa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starovekyegypt.net/architektura/images/egypt-zeme-pyramid-05.php" TargetMode="External"/><Relationship Id="rId3" Type="http://schemas.openxmlformats.org/officeDocument/2006/relationships/hyperlink" Target="http://www.starovekyegypt.net/architektura/images/egypt-zeme-pyramid-02.php" TargetMode="External"/><Relationship Id="rId7" Type="http://schemas.openxmlformats.org/officeDocument/2006/relationships/image" Target="../media/image27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Giza_pyramid_complex_(map).svg" TargetMode="External"/><Relationship Id="rId5" Type="http://schemas.openxmlformats.org/officeDocument/2006/relationships/image" Target="../media/image26.png"/><Relationship Id="rId4" Type="http://schemas.openxmlformats.org/officeDocument/2006/relationships/hyperlink" Target="//upload.wikimedia.org/wikipedia/commons/e/e7/Giza_pyramid_complex_(map).svg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d/d0/Cheops_grote_gallerij.jpg" TargetMode="Externa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Cheops-Pyramide.png" TargetMode="External"/><Relationship Id="rId5" Type="http://schemas.openxmlformats.org/officeDocument/2006/relationships/image" Target="../media/image29.png"/><Relationship Id="rId4" Type="http://schemas.openxmlformats.org/officeDocument/2006/relationships/hyperlink" Target="//upload.wikimedia.org/wikipedia/commons/6/60/Cheops-Pyramide.png" TargetMode="Externa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Saqqara_BW_5.jpg" TargetMode="External"/><Relationship Id="rId13" Type="http://schemas.openxmlformats.org/officeDocument/2006/relationships/hyperlink" Target="http://commons.wikimedia.org/wiki/File:Ancient_Egypt-Antico_Egitto-Giza_Sfinge-bis-e-DSC00621.JPG" TargetMode="External"/><Relationship Id="rId18" Type="http://schemas.openxmlformats.org/officeDocument/2006/relationships/hyperlink" Target="http://commons.wikimedia.org/wiki/File:David_Roberts_Karnak_02.jpg" TargetMode="External"/><Relationship Id="rId3" Type="http://schemas.openxmlformats.org/officeDocument/2006/relationships/hyperlink" Target="http://commons.wikimedia.org/wiki/File:Cheops-Pyramide.png" TargetMode="External"/><Relationship Id="rId21" Type="http://schemas.openxmlformats.org/officeDocument/2006/relationships/hyperlink" Target="http://commons.wikimedia.org/wiki/File:David_Roberts_Aboo_Simbel.jpg" TargetMode="External"/><Relationship Id="rId7" Type="http://schemas.openxmlformats.org/officeDocument/2006/relationships/hyperlink" Target="http://cs.wikipedia.org/wiki/Soubor:All_Gizah_Pyramids.jpg" TargetMode="External"/><Relationship Id="rId12" Type="http://schemas.openxmlformats.org/officeDocument/2006/relationships/hyperlink" Target="http://commons.wikimedia.org/wiki/File:Bildhuggarkonst,_Sfinx,_Nordisk_familjebok.png" TargetMode="External"/><Relationship Id="rId17" Type="http://schemas.openxmlformats.org/officeDocument/2006/relationships/hyperlink" Target="http://commons.wikimedia.org/wiki/File:David_Roberts_Temple_Karnak_Column_Hall.jpg" TargetMode="External"/><Relationship Id="rId2" Type="http://schemas.openxmlformats.org/officeDocument/2006/relationships/hyperlink" Target="http://upload.wikimedia.org/wikipedia/commons/d/d0/Cheops_grote_gallerij.jpg%20citov&#225;no%208.11.2011" TargetMode="External"/><Relationship Id="rId16" Type="http://schemas.openxmlformats.org/officeDocument/2006/relationships/hyperlink" Target="http://commons.wikimedia.org/wiki/File:Egypt.ColossiMemnon.03.jpg?uselang=cs" TargetMode="External"/><Relationship Id="rId20" Type="http://schemas.openxmlformats.org/officeDocument/2006/relationships/hyperlink" Target="http://commons.wikimedia.org/wiki/File:Hatshepsut_temple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Giza_pyramid_complex_(map).svg" TargetMode="External"/><Relationship Id="rId11" Type="http://schemas.openxmlformats.org/officeDocument/2006/relationships/hyperlink" Target="http://cs.wikipedia.org/wiki/Soubor:Egypt.Giza.Sphinx.01.jpg" TargetMode="External"/><Relationship Id="rId5" Type="http://schemas.openxmlformats.org/officeDocument/2006/relationships/hyperlink" Target="http://www.starovekyegypt.net/architektura/images/egypt-zeme-pyramid-02.php" TargetMode="External"/><Relationship Id="rId15" Type="http://schemas.openxmlformats.org/officeDocument/2006/relationships/hyperlink" Target="http://commons.wikimedia.org/wiki/File:S_F-E-CAMERON_EGYPT_2006_KARNAK-OBELISK.JPG" TargetMode="External"/><Relationship Id="rId10" Type="http://schemas.openxmlformats.org/officeDocument/2006/relationships/hyperlink" Target="http://www.starovekyegypt.net/faraoni/stararise/img/mapa.php%209.11.2011" TargetMode="External"/><Relationship Id="rId19" Type="http://schemas.openxmlformats.org/officeDocument/2006/relationships/hyperlink" Target="http://commons.wikimedia.org/wiki/File:Grand_Portico_of_the_Temple_of_Philae-David_Roberts.jpg" TargetMode="External"/><Relationship Id="rId4" Type="http://schemas.openxmlformats.org/officeDocument/2006/relationships/hyperlink" Target="http://www.starovekyegypt.net/architektura/images/egypt-zeme-pyramid-05.php%20citov&#225;no%2018.11.2011" TargetMode="External"/><Relationship Id="rId9" Type="http://schemas.openxmlformats.org/officeDocument/2006/relationships/hyperlink" Target="http://commons.wikimedia.org/wiki/File:Mastaba_schematics.svg" TargetMode="External"/><Relationship Id="rId14" Type="http://schemas.openxmlformats.org/officeDocument/2006/relationships/hyperlink" Target="http://commons.wikimedia.org/wiki/File:Inside_the_Temple_of_Aboo-symbol-David_Roberts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/>
          <p:cNvPicPr>
            <a:picLocks noChangeAspect="1" noChangeArrowheads="1"/>
          </p:cNvPicPr>
          <p:nvPr/>
        </p:nvPicPr>
        <p:blipFill>
          <a:blip r:embed="rId3" cstate="print">
            <a:lum bright="40000" contrast="-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obrázek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43174" y="5534096"/>
            <a:ext cx="4240226" cy="132390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2052" name="Obrázek 7"/>
          <p:cNvPicPr>
            <a:picLocks noChangeAspect="1" noChangeArrowheads="1"/>
          </p:cNvPicPr>
          <p:nvPr/>
        </p:nvPicPr>
        <p:blipFill>
          <a:blip r:embed="rId5" cstate="print">
            <a:lum bright="40000" contrast="-70000"/>
          </a:blip>
          <a:srcRect/>
          <a:stretch>
            <a:fillRect/>
          </a:stretch>
        </p:blipFill>
        <p:spPr bwMode="auto">
          <a:xfrm>
            <a:off x="7991475" y="-14288"/>
            <a:ext cx="1152525" cy="1492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Nadpis 3"/>
          <p:cNvSpPr>
            <a:spLocks noGrp="1"/>
          </p:cNvSpPr>
          <p:nvPr>
            <p:ph type="ctrTitle"/>
          </p:nvPr>
        </p:nvSpPr>
        <p:spPr>
          <a:xfrm>
            <a:off x="467544" y="548680"/>
            <a:ext cx="7772400" cy="2737444"/>
          </a:xfrm>
        </p:spPr>
        <p:txBody>
          <a:bodyPr>
            <a:noAutofit/>
          </a:bodyPr>
          <a:lstStyle/>
          <a:p>
            <a:pPr algn="l">
              <a:defRPr/>
            </a:pPr>
            <a:r>
              <a:rPr lang="cs-CZ" sz="24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Název školy: </a:t>
            </a:r>
            <a:r>
              <a:rPr lang="cs-CZ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ZŠ Klášterec nad Ohří, Krátká 676</a:t>
            </a:r>
            <a:br>
              <a:rPr lang="cs-CZ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4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Autor: </a:t>
            </a:r>
            <a:r>
              <a:rPr lang="cs-CZ" sz="24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Lenka </a:t>
            </a:r>
            <a:r>
              <a:rPr lang="cs-CZ" sz="24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Špillerová</a:t>
            </a:r>
            <a:r>
              <a:rPr lang="cs-CZ" sz="24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4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4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Název materiálu: </a:t>
            </a:r>
            <a:r>
              <a:rPr lang="cs-CZ" sz="24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VY_32_INOVACE_17-13_ Egypt, architektura</a:t>
            </a: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Číslo projektu</a:t>
            </a:r>
            <a:r>
              <a:rPr lang="cs-CZ" sz="24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 CZ.1.07/1.4.00/21.1115 </a:t>
            </a:r>
            <a:r>
              <a:rPr lang="cs-CZ" sz="2800" dirty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cs-CZ" sz="2800" dirty="0">
              <a:solidFill>
                <a:schemeClr val="bg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Podnadpis 4"/>
          <p:cNvSpPr>
            <a:spLocks noGrp="1"/>
          </p:cNvSpPr>
          <p:nvPr>
            <p:ph type="subTitle" idx="1"/>
          </p:nvPr>
        </p:nvSpPr>
        <p:spPr>
          <a:xfrm>
            <a:off x="468313" y="4071938"/>
            <a:ext cx="8207375" cy="893762"/>
          </a:xfrm>
        </p:spPr>
        <p:txBody>
          <a:bodyPr>
            <a:noAutofit/>
          </a:bodyPr>
          <a:lstStyle/>
          <a:p>
            <a:pPr algn="l">
              <a:defRPr/>
            </a:pP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Anotace: Památky starověkého Egypta, prezentace pro 6. ročník. Určeno k výkladu o egyptských  architektonických památkách, stavbě a typech pyramid. Slouží též jako zápis.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3"/>
          <p:cNvSpPr>
            <a:spLocks noGrp="1"/>
          </p:cNvSpPr>
          <p:nvPr>
            <p:ph idx="1"/>
          </p:nvPr>
        </p:nvSpPr>
        <p:spPr>
          <a:xfrm flipH="1" flipV="1">
            <a:off x="8686800" y="6126163"/>
            <a:ext cx="69850" cy="182562"/>
          </a:xfrm>
        </p:spPr>
        <p:txBody>
          <a:bodyPr>
            <a:normAutofit lnSpcReduction="10000"/>
          </a:bodyPr>
          <a:lstStyle/>
          <a:p>
            <a:pPr marL="548640" indent="-411480" eaLnBrk="1" fontAlgn="auto" hangingPunct="1">
              <a:lnSpc>
                <a:spcPct val="80000"/>
              </a:lnSpc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cs-CZ" sz="800" dirty="0" smtClean="0"/>
          </a:p>
        </p:txBody>
      </p:sp>
      <p:pic>
        <p:nvPicPr>
          <p:cNvPr id="4099" name="Picture 8" descr="File:S F-E-CAMERON EGYPT 2006 KARNAK-OBELISK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60648"/>
            <a:ext cx="4048125" cy="6072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0" name="TextovéPole 7"/>
          <p:cNvSpPr txBox="1">
            <a:spLocks noChangeArrowheads="1"/>
          </p:cNvSpPr>
          <p:nvPr/>
        </p:nvSpPr>
        <p:spPr bwMode="auto">
          <a:xfrm>
            <a:off x="0" y="6119336"/>
            <a:ext cx="4214813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1100" dirty="0">
                <a:hlinkClick r:id="rId4"/>
              </a:rPr>
              <a:t>http://</a:t>
            </a:r>
            <a:r>
              <a:rPr lang="cs-CZ" sz="1100" dirty="0" smtClean="0">
                <a:hlinkClick r:id="rId4"/>
              </a:rPr>
              <a:t>commons.wikimedia.org/wiki/File:S_F-E-CAMERON_EGYPT_2006_KARNAK-OBELISK.JPG</a:t>
            </a:r>
            <a:r>
              <a:rPr lang="cs-CZ" sz="1100" dirty="0" smtClean="0"/>
              <a:t> 5.11.2011</a:t>
            </a:r>
            <a:endParaRPr lang="cs-CZ" sz="11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0" y="214313"/>
            <a:ext cx="4067944" cy="954087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wrap="square">
            <a:spAutoFit/>
          </a:bodyPr>
          <a:lstStyle/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defRPr/>
            </a:pPr>
            <a:r>
              <a:rPr lang="cs-CZ" sz="2800" b="1" dirty="0">
                <a:solidFill>
                  <a:schemeClr val="accent1">
                    <a:lumMod val="50000"/>
                  </a:schemeClr>
                </a:solidFill>
              </a:rPr>
              <a:t>obelisk</a:t>
            </a:r>
            <a:r>
              <a:rPr lang="cs-CZ" sz="2800" dirty="0">
                <a:solidFill>
                  <a:schemeClr val="accent1">
                    <a:lumMod val="50000"/>
                  </a:schemeClr>
                </a:solidFill>
              </a:rPr>
              <a:t> - vysoký štíhlý čtyřboký jehlan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5500688" y="5877273"/>
            <a:ext cx="3357562" cy="954107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wrap="square">
            <a:spAutoFit/>
          </a:bodyPr>
          <a:lstStyle/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defRPr/>
            </a:pPr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Kolos -</a:t>
            </a:r>
            <a:r>
              <a:rPr lang="cs-CZ" sz="28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2800" dirty="0" smtClean="0">
                <a:solidFill>
                  <a:schemeClr val="accent1">
                    <a:lumMod val="50000"/>
                  </a:schemeClr>
                </a:solidFill>
              </a:rPr>
              <a:t>socha v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defRPr/>
            </a:pPr>
            <a:r>
              <a:rPr lang="cs-CZ" sz="2800" dirty="0" smtClean="0">
                <a:solidFill>
                  <a:schemeClr val="accent1">
                    <a:lumMod val="50000"/>
                  </a:schemeClr>
                </a:solidFill>
              </a:rPr>
              <a:t>nadživotní velikosti </a:t>
            </a:r>
            <a:endParaRPr lang="cs-CZ" sz="2800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4105" name="Picture 9" descr="File:Egypt.ColossiMemnon.03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 t="1575" r="6683" b="14951"/>
          <a:stretch>
            <a:fillRect/>
          </a:stretch>
        </p:blipFill>
        <p:spPr bwMode="auto">
          <a:xfrm>
            <a:off x="4314029" y="2564904"/>
            <a:ext cx="4829971" cy="32403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TextovéPole 10"/>
          <p:cNvSpPr txBox="1"/>
          <p:nvPr/>
        </p:nvSpPr>
        <p:spPr>
          <a:xfrm>
            <a:off x="4355976" y="4941168"/>
            <a:ext cx="4788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>
                <a:hlinkClick r:id="rId7"/>
              </a:rPr>
              <a:t>http://commons.wikimedia.org/wiki/File:Egypt.ColossiMemnon.03.jpg?uselang=cs</a:t>
            </a:r>
            <a:r>
              <a:rPr lang="cs-CZ" sz="1200" dirty="0" smtClean="0"/>
              <a:t> 5.11.2011</a:t>
            </a:r>
            <a:endParaRPr lang="cs-CZ" sz="1200" dirty="0"/>
          </a:p>
        </p:txBody>
      </p:sp>
      <p:sp>
        <p:nvSpPr>
          <p:cNvPr id="9" name="Obdélník 8"/>
          <p:cNvSpPr/>
          <p:nvPr/>
        </p:nvSpPr>
        <p:spPr>
          <a:xfrm>
            <a:off x="4499992" y="0"/>
            <a:ext cx="4320480" cy="21390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8640" indent="-411480" eaLnBrk="1" fontAlgn="auto" hangingPunct="1">
              <a:spcBef>
                <a:spcPts val="6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Arial" charset="0"/>
              <a:buNone/>
              <a:defRPr/>
            </a:pPr>
            <a:r>
              <a:rPr lang="cs-CZ" sz="3200" u="sng" dirty="0" smtClean="0"/>
              <a:t>sochařství: </a:t>
            </a:r>
            <a:endParaRPr lang="cs-CZ" sz="3200" dirty="0" smtClean="0"/>
          </a:p>
          <a:p>
            <a:pPr marL="548640" indent="-411480" eaLnBrk="1" fontAlgn="auto" hangingPunct="1">
              <a:spcBef>
                <a:spcPts val="6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sz="3200" b="1" i="1" dirty="0" smtClean="0"/>
              <a:t>kolos</a:t>
            </a:r>
            <a:r>
              <a:rPr lang="cs-CZ" sz="3200" dirty="0" smtClean="0"/>
              <a:t> </a:t>
            </a:r>
            <a:endParaRPr lang="cs-CZ" sz="3200" dirty="0" smtClean="0"/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sz="3200" b="1" i="1" dirty="0" smtClean="0"/>
              <a:t>obelisk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sz="3200" b="1" i="1" dirty="0" smtClean="0"/>
              <a:t>sfinga</a:t>
            </a:r>
            <a:r>
              <a:rPr lang="cs-CZ" sz="3200" dirty="0" smtClean="0"/>
              <a:t> </a:t>
            </a:r>
            <a:endParaRPr lang="cs-CZ" sz="3200" dirty="0" smtClean="0"/>
          </a:p>
        </p:txBody>
      </p:sp>
      <p:pic>
        <p:nvPicPr>
          <p:cNvPr id="12" name="Picture 2" descr="Soubor:Egypt.Giza.Sphinx.01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 l="26077"/>
          <a:stretch>
            <a:fillRect/>
          </a:stretch>
        </p:blipFill>
        <p:spPr bwMode="auto">
          <a:xfrm>
            <a:off x="6732240" y="115572"/>
            <a:ext cx="2411761" cy="24472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TextovéPole 12"/>
          <p:cNvSpPr txBox="1"/>
          <p:nvPr/>
        </p:nvSpPr>
        <p:spPr>
          <a:xfrm>
            <a:off x="6660232" y="2420888"/>
            <a:ext cx="2483768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50" dirty="0" smtClean="0">
                <a:hlinkClick r:id="rId10"/>
              </a:rPr>
              <a:t>http://cs.wikipedia.org/wiki/Soubor:Egypt.Giza.Sphinx.01.jpg</a:t>
            </a:r>
            <a:r>
              <a:rPr lang="cs-CZ" sz="1050" dirty="0" smtClean="0"/>
              <a:t> 8.11.2011</a:t>
            </a:r>
          </a:p>
          <a:p>
            <a:endParaRPr lang="cs-CZ" sz="105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1" grpId="0"/>
      <p:bldP spid="9" grpId="0" uiExpand="1" build="p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2844" y="357166"/>
            <a:ext cx="4572032" cy="2071702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cs-CZ" sz="3200" dirty="0" smtClean="0">
                <a:solidFill>
                  <a:schemeClr val="accent1">
                    <a:lumMod val="50000"/>
                  </a:schemeClr>
                </a:solidFill>
              </a:rPr>
              <a:t>sfinga - tělo lva, lidská hlava s rouškou faraona</a:t>
            </a:r>
            <a:br>
              <a:rPr lang="cs-CZ" sz="3200" dirty="0" smtClean="0">
                <a:solidFill>
                  <a:schemeClr val="accent1">
                    <a:lumMod val="50000"/>
                  </a:schemeClr>
                </a:solidFill>
              </a:rPr>
            </a:br>
            <a:endParaRPr lang="cs-CZ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3315" name="Picture 2" descr="File:Ancient Egypt-Antico Egitto-Giza Sfinge-bis-e-DSC0062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0" y="214313"/>
            <a:ext cx="408622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6" name="TextovéPole 4"/>
          <p:cNvSpPr txBox="1">
            <a:spLocks noChangeArrowheads="1"/>
          </p:cNvSpPr>
          <p:nvPr/>
        </p:nvSpPr>
        <p:spPr bwMode="auto">
          <a:xfrm>
            <a:off x="4714875" y="5876925"/>
            <a:ext cx="4429125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400" dirty="0">
                <a:hlinkClick r:id="rId4"/>
              </a:rPr>
              <a:t>http://</a:t>
            </a:r>
            <a:r>
              <a:rPr lang="cs-CZ" sz="1400" dirty="0" smtClean="0">
                <a:hlinkClick r:id="rId4"/>
              </a:rPr>
              <a:t>commons.wikimedia.org/wiki/File:Ancient_Egypt-Antico_Egitto-Giza_Sfinge-bis-e-DSC00621.JPG</a:t>
            </a:r>
            <a:r>
              <a:rPr lang="cs-CZ" sz="1400" dirty="0" smtClean="0"/>
              <a:t> 8.11.2011</a:t>
            </a:r>
            <a:endParaRPr lang="cs-CZ" sz="1400" dirty="0"/>
          </a:p>
        </p:txBody>
      </p:sp>
      <p:pic>
        <p:nvPicPr>
          <p:cNvPr id="13317" name="Picture 2" descr="File:Bildhuggarkonst, Sfinx, Nordisk familjebok.pn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7188" y="2500313"/>
            <a:ext cx="4024312" cy="311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8" name="TextovéPole 7"/>
          <p:cNvSpPr txBox="1">
            <a:spLocks noChangeArrowheads="1"/>
          </p:cNvSpPr>
          <p:nvPr/>
        </p:nvSpPr>
        <p:spPr bwMode="auto">
          <a:xfrm>
            <a:off x="323528" y="5661248"/>
            <a:ext cx="3857625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400" dirty="0">
                <a:hlinkClick r:id="rId7"/>
              </a:rPr>
              <a:t>http://commons.wikimedia.org/wiki/File:Bildhuggarkonst,_Sfinx,_</a:t>
            </a:r>
            <a:r>
              <a:rPr lang="cs-CZ" sz="1400" dirty="0" smtClean="0">
                <a:hlinkClick r:id="rId7"/>
              </a:rPr>
              <a:t>Nordisk_familjebok.png</a:t>
            </a:r>
            <a:r>
              <a:rPr lang="cs-CZ" sz="1400" dirty="0" smtClean="0"/>
              <a:t> 8.11.2011</a:t>
            </a:r>
            <a:endParaRPr lang="cs-CZ" sz="1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70" decel="100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770" decel="100000"/>
                                        <p:tgtEl>
                                          <p:spTgt spid="1331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8" dur="77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0" dur="77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770" decel="100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770" decel="100000"/>
                                        <p:tgtEl>
                                          <p:spTgt spid="1331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9" dur="77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1" dur="77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3316" grpId="0"/>
      <p:bldP spid="133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Zástupný symbol pro obsah 2"/>
          <p:cNvSpPr>
            <a:spLocks noGrp="1"/>
          </p:cNvSpPr>
          <p:nvPr>
            <p:ph idx="1"/>
          </p:nvPr>
        </p:nvSpPr>
        <p:spPr>
          <a:xfrm>
            <a:off x="457200" y="285750"/>
            <a:ext cx="8258175" cy="6072188"/>
          </a:xfrm>
        </p:spPr>
        <p:txBody>
          <a:bodyPr>
            <a:normAutofit/>
          </a:bodyPr>
          <a:lstStyle/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Arial" charset="0"/>
              <a:buNone/>
              <a:defRPr/>
            </a:pPr>
            <a:r>
              <a:rPr lang="cs-CZ" dirty="0" smtClean="0">
                <a:solidFill>
                  <a:schemeClr val="accent3">
                    <a:lumMod val="50000"/>
                  </a:schemeClr>
                </a:solidFill>
                <a:latin typeface="Arial" charset="0"/>
              </a:rPr>
              <a:t>     </a:t>
            </a:r>
            <a:r>
              <a:rPr lang="cs-CZ" u="sng" dirty="0" smtClean="0">
                <a:solidFill>
                  <a:schemeClr val="accent3">
                    <a:lumMod val="50000"/>
                  </a:schemeClr>
                </a:solidFill>
              </a:rPr>
              <a:t>architektura: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b="1" i="1" dirty="0" smtClean="0">
                <a:solidFill>
                  <a:schemeClr val="accent3">
                    <a:lumMod val="50000"/>
                  </a:schemeClr>
                </a:solidFill>
              </a:rPr>
              <a:t>pyramidy, skalní hrobky</a:t>
            </a:r>
            <a:endParaRPr lang="cs-CZ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b="1" i="1" dirty="0" smtClean="0">
                <a:solidFill>
                  <a:schemeClr val="accent3">
                    <a:lumMod val="50000"/>
                  </a:schemeClr>
                </a:solidFill>
              </a:rPr>
              <a:t>chrámové komplexy </a:t>
            </a:r>
            <a:r>
              <a:rPr lang="cs-CZ" i="1" dirty="0" smtClean="0">
                <a:solidFill>
                  <a:schemeClr val="accent3">
                    <a:lumMod val="50000"/>
                  </a:schemeClr>
                </a:solidFill>
              </a:rPr>
              <a:t>(</a:t>
            </a:r>
            <a:r>
              <a:rPr lang="cs-CZ" i="1" dirty="0" err="1" smtClean="0">
                <a:solidFill>
                  <a:schemeClr val="accent3">
                    <a:lumMod val="50000"/>
                  </a:schemeClr>
                </a:solidFill>
              </a:rPr>
              <a:t>Karnak</a:t>
            </a:r>
            <a:r>
              <a:rPr lang="cs-CZ" i="1" dirty="0" smtClean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cs-CZ" i="1" dirty="0" smtClean="0">
                <a:solidFill>
                  <a:schemeClr val="accent3">
                    <a:lumMod val="50000"/>
                  </a:schemeClr>
                </a:solidFill>
              </a:rPr>
              <a:t>Luxor, ….) </a:t>
            </a:r>
            <a:endParaRPr lang="cs-CZ" i="1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cs-CZ" dirty="0" smtClean="0"/>
          </a:p>
        </p:txBody>
      </p:sp>
      <p:pic>
        <p:nvPicPr>
          <p:cNvPr id="3" name="Picture 2" descr="File:Abu Simbel, Großer Tempel 196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868" y="2204864"/>
            <a:ext cx="4518140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Obdélník 3"/>
          <p:cNvSpPr/>
          <p:nvPr/>
        </p:nvSpPr>
        <p:spPr>
          <a:xfrm>
            <a:off x="0" y="6309320"/>
            <a:ext cx="486003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dirty="0" smtClean="0">
                <a:hlinkClick r:id="rId4"/>
              </a:rPr>
              <a:t>http://commons.wikimedia.org/wiki/File:Abu_Simbel,_Gro%C3%9Fer_Tempel_196.jpg</a:t>
            </a:r>
            <a:r>
              <a:rPr lang="cs-CZ" sz="1100" dirty="0" smtClean="0"/>
              <a:t> 8.11.2011</a:t>
            </a:r>
            <a:endParaRPr lang="cs-CZ" sz="11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691680" y="5085184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Abu </a:t>
            </a:r>
            <a:r>
              <a:rPr lang="cs-CZ" sz="2400" dirty="0" err="1" smtClean="0">
                <a:solidFill>
                  <a:srgbClr val="FF0000"/>
                </a:solidFill>
              </a:rPr>
              <a:t>Simbel</a:t>
            </a:r>
            <a:endParaRPr lang="cs-CZ" sz="2400" dirty="0">
              <a:solidFill>
                <a:srgbClr val="FF0000"/>
              </a:solidFill>
            </a:endParaRPr>
          </a:p>
        </p:txBody>
      </p:sp>
      <p:pic>
        <p:nvPicPr>
          <p:cNvPr id="6" name="Picture 2" descr="File:Grand Portico of the Temple of Philae-David Roberts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96767" y="2204864"/>
            <a:ext cx="4347233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ovéPole 6"/>
          <p:cNvSpPr txBox="1"/>
          <p:nvPr/>
        </p:nvSpPr>
        <p:spPr>
          <a:xfrm>
            <a:off x="6084168" y="227687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372200" y="2204864"/>
            <a:ext cx="1512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>
                <a:solidFill>
                  <a:srgbClr val="FF0000"/>
                </a:solidFill>
              </a:rPr>
              <a:t>Philae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148064" y="5301208"/>
            <a:ext cx="33843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 smtClean="0">
                <a:hlinkClick r:id="rId7"/>
              </a:rPr>
              <a:t>http://commons.wikimedia.org/wiki/File:Grand_Portico_of_the_Temple_of_Philae-David_Roberts.jpg</a:t>
            </a:r>
            <a:r>
              <a:rPr lang="cs-CZ" sz="1100" dirty="0" smtClean="0"/>
              <a:t> citováno 8.11.2011</a:t>
            </a:r>
          </a:p>
          <a:p>
            <a:endParaRPr lang="cs-CZ" sz="11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155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1155" decel="100000"/>
                                        <p:tgtEl>
                                          <p:spTgt spid="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9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60" dur="115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61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2" dur="115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63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155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1155" decel="100000"/>
                                        <p:tgtEl>
                                          <p:spTgt spid="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75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76" dur="1155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77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8" dur="1155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79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>
          <a:xfrm>
            <a:off x="3851275" y="2708275"/>
            <a:ext cx="4835525" cy="3600450"/>
          </a:xfrm>
        </p:spPr>
        <p:txBody>
          <a:bodyPr/>
          <a:lstStyle/>
          <a:p>
            <a:endParaRPr lang="cs-CZ" smtClean="0"/>
          </a:p>
        </p:txBody>
      </p:sp>
      <p:pic>
        <p:nvPicPr>
          <p:cNvPr id="10244" name="Picture 2" descr="File:David Roberts Aboo Simbe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3" y="374650"/>
            <a:ext cx="8001000" cy="5640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5" name="TextovéPole 4"/>
          <p:cNvSpPr txBox="1">
            <a:spLocks noChangeArrowheads="1"/>
          </p:cNvSpPr>
          <p:nvPr/>
        </p:nvSpPr>
        <p:spPr bwMode="auto">
          <a:xfrm>
            <a:off x="539750" y="6215063"/>
            <a:ext cx="7818438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600" dirty="0">
                <a:hlinkClick r:id="rId4"/>
              </a:rPr>
              <a:t>http://</a:t>
            </a:r>
            <a:r>
              <a:rPr lang="cs-CZ" sz="1600" dirty="0" smtClean="0">
                <a:hlinkClick r:id="rId4"/>
              </a:rPr>
              <a:t>commons.wikimedia.org/wiki/File:David_Roberts_Aboo_Simbel.jpg</a:t>
            </a:r>
            <a:r>
              <a:rPr lang="cs-CZ" sz="1600" dirty="0" smtClean="0"/>
              <a:t> 8.11.2011</a:t>
            </a:r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024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11267" name="Zástupný symbol pro obsah 2"/>
          <p:cNvSpPr>
            <a:spLocks noGrp="1"/>
          </p:cNvSpPr>
          <p:nvPr>
            <p:ph idx="1"/>
          </p:nvPr>
        </p:nvSpPr>
        <p:spPr>
          <a:xfrm>
            <a:off x="4716463" y="2636838"/>
            <a:ext cx="3970337" cy="3671887"/>
          </a:xfrm>
        </p:spPr>
        <p:txBody>
          <a:bodyPr/>
          <a:lstStyle/>
          <a:p>
            <a:endParaRPr lang="cs-CZ" smtClean="0"/>
          </a:p>
        </p:txBody>
      </p:sp>
      <p:pic>
        <p:nvPicPr>
          <p:cNvPr id="11268" name="Picture 2" descr="File:David Roberts Great Temple Aboo Simbe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3" y="357188"/>
            <a:ext cx="8215312" cy="543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9" name="TextovéPole 4"/>
          <p:cNvSpPr txBox="1">
            <a:spLocks noChangeArrowheads="1"/>
          </p:cNvSpPr>
          <p:nvPr/>
        </p:nvSpPr>
        <p:spPr bwMode="auto">
          <a:xfrm>
            <a:off x="323850" y="5876925"/>
            <a:ext cx="849662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commons.wikimedia.org/wiki/File:David_Roberts_Great_Temple_Aboo_Simbel.jpg</a:t>
            </a:r>
            <a:r>
              <a:rPr lang="cs-CZ" dirty="0" smtClean="0"/>
              <a:t> 8.11.2011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126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ovéPole 4"/>
          <p:cNvSpPr txBox="1">
            <a:spLocks noChangeArrowheads="1"/>
          </p:cNvSpPr>
          <p:nvPr/>
        </p:nvSpPr>
        <p:spPr bwMode="auto">
          <a:xfrm>
            <a:off x="900113" y="6143625"/>
            <a:ext cx="727233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commons.wikimedia.org/wiki/File:Inside_the_Temple_of_Aboo-symbol-David_Roberts.jpg</a:t>
            </a:r>
            <a:r>
              <a:rPr lang="cs-CZ" dirty="0" smtClean="0"/>
              <a:t> 8.11.2011</a:t>
            </a:r>
            <a:endParaRPr lang="cs-CZ" dirty="0"/>
          </a:p>
        </p:txBody>
      </p:sp>
      <p:pic>
        <p:nvPicPr>
          <p:cNvPr id="12291" name="Picture 2" descr="File:Inside the Temple of Aboo-symbol-David Roberts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625" y="285750"/>
            <a:ext cx="8286750" cy="576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229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File:David Roberts Temple Karnak Column Hal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3" y="214313"/>
            <a:ext cx="3838575" cy="570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TextovéPole 4"/>
          <p:cNvSpPr txBox="1">
            <a:spLocks noChangeArrowheads="1"/>
          </p:cNvSpPr>
          <p:nvPr/>
        </p:nvSpPr>
        <p:spPr bwMode="auto">
          <a:xfrm>
            <a:off x="0" y="5929313"/>
            <a:ext cx="43561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 dirty="0">
                <a:hlinkClick r:id="rId4"/>
              </a:rPr>
              <a:t>http://</a:t>
            </a:r>
            <a:r>
              <a:rPr lang="cs-CZ" sz="1200" dirty="0" smtClean="0">
                <a:hlinkClick r:id="rId4"/>
              </a:rPr>
              <a:t>commons.wikimedia.org/wiki/File:David_Roberts_Temple_Karnak_Column_Hall.jpg</a:t>
            </a:r>
            <a:r>
              <a:rPr lang="cs-CZ" sz="1200" dirty="0" smtClean="0"/>
              <a:t> 9.11.2011</a:t>
            </a:r>
            <a:endParaRPr lang="cs-CZ" sz="1200" dirty="0"/>
          </a:p>
        </p:txBody>
      </p:sp>
      <p:pic>
        <p:nvPicPr>
          <p:cNvPr id="6148" name="Picture 4" descr="File:David Roberts Karnak 02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86313" y="214313"/>
            <a:ext cx="3857625" cy="570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9" name="TextovéPole 6"/>
          <p:cNvSpPr txBox="1">
            <a:spLocks noChangeArrowheads="1"/>
          </p:cNvSpPr>
          <p:nvPr/>
        </p:nvSpPr>
        <p:spPr bwMode="auto">
          <a:xfrm>
            <a:off x="4787900" y="5949950"/>
            <a:ext cx="43561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 dirty="0">
                <a:hlinkClick r:id="rId7"/>
              </a:rPr>
              <a:t>http://</a:t>
            </a:r>
            <a:r>
              <a:rPr lang="cs-CZ" sz="1200" dirty="0" smtClean="0">
                <a:hlinkClick r:id="rId7"/>
              </a:rPr>
              <a:t>commons.wikimedia.org/wiki/File:David_Roberts_Karnak_02.jpg</a:t>
            </a:r>
            <a:r>
              <a:rPr lang="cs-CZ" sz="1200" dirty="0" smtClean="0"/>
              <a:t> 6.11.2011</a:t>
            </a:r>
            <a:endParaRPr lang="cs-CZ" sz="1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724128" y="260648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err="1" smtClean="0"/>
              <a:t>Karnak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70" decel="100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770" decel="100000"/>
                                        <p:tgtEl>
                                          <p:spTgt spid="614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5" dur="77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7" dur="77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70" decel="100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770" decel="100000"/>
                                        <p:tgtEl>
                                          <p:spTgt spid="614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6" dur="77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8" dur="77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cs-CZ" smtClean="0"/>
          </a:p>
        </p:txBody>
      </p:sp>
      <p:sp>
        <p:nvSpPr>
          <p:cNvPr id="8196" name="TextovéPole 6"/>
          <p:cNvSpPr txBox="1">
            <a:spLocks noChangeArrowheads="1"/>
          </p:cNvSpPr>
          <p:nvPr/>
        </p:nvSpPr>
        <p:spPr bwMode="auto">
          <a:xfrm>
            <a:off x="899592" y="6143625"/>
            <a:ext cx="781578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commons.wikimedia.org/wiki/File:Hatshepsut_temple.jpg</a:t>
            </a:r>
            <a:r>
              <a:rPr lang="cs-CZ" dirty="0" smtClean="0"/>
              <a:t> 8.11.2011</a:t>
            </a:r>
            <a:endParaRPr lang="cs-CZ" dirty="0"/>
          </a:p>
        </p:txBody>
      </p:sp>
      <p:pic>
        <p:nvPicPr>
          <p:cNvPr id="8197" name="Picture 6" descr="File:Hatshepsut temple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88640"/>
            <a:ext cx="9144000" cy="593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1907704" y="332656"/>
            <a:ext cx="5760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Skalní chrám </a:t>
            </a:r>
            <a:r>
              <a:rPr lang="cs-CZ" sz="3200" dirty="0" err="1" smtClean="0"/>
              <a:t>Hatšepsovet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819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686172" cy="1143000"/>
          </a:xfrm>
        </p:spPr>
        <p:txBody>
          <a:bodyPr/>
          <a:lstStyle/>
          <a:p>
            <a:pPr>
              <a:defRPr/>
            </a:pP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HROBKY</a:t>
            </a:r>
            <a:endParaRPr lang="cs-CZ" dirty="0"/>
          </a:p>
        </p:txBody>
      </p:sp>
      <p:pic>
        <p:nvPicPr>
          <p:cNvPr id="15363" name="Picture 2" descr="Mapa s pohřebišti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024313" y="222250"/>
            <a:ext cx="4881562" cy="6635750"/>
          </a:xfrm>
          <a:noFill/>
        </p:spPr>
      </p:pic>
      <p:sp>
        <p:nvSpPr>
          <p:cNvPr id="15364" name="TextovéPole 4"/>
          <p:cNvSpPr txBox="1">
            <a:spLocks noChangeArrowheads="1"/>
          </p:cNvSpPr>
          <p:nvPr/>
        </p:nvSpPr>
        <p:spPr bwMode="auto">
          <a:xfrm>
            <a:off x="1" y="5857875"/>
            <a:ext cx="421195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www.</a:t>
            </a:r>
            <a:r>
              <a:rPr lang="cs-CZ" dirty="0" err="1" smtClean="0">
                <a:hlinkClick r:id="rId3"/>
              </a:rPr>
              <a:t>starovekyegypt.net</a:t>
            </a:r>
            <a:r>
              <a:rPr lang="cs-CZ" dirty="0" smtClean="0">
                <a:hlinkClick r:id="rId3"/>
              </a:rPr>
              <a:t>/faraoni/</a:t>
            </a:r>
            <a:r>
              <a:rPr lang="cs-CZ" dirty="0" err="1" smtClean="0">
                <a:hlinkClick r:id="rId3"/>
              </a:rPr>
              <a:t>stararise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img</a:t>
            </a:r>
            <a:r>
              <a:rPr lang="cs-CZ" dirty="0" smtClean="0">
                <a:hlinkClick r:id="rId3"/>
              </a:rPr>
              <a:t>/mapa.</a:t>
            </a:r>
            <a:r>
              <a:rPr lang="cs-CZ" dirty="0" err="1" smtClean="0">
                <a:hlinkClick r:id="rId3"/>
              </a:rPr>
              <a:t>php</a:t>
            </a:r>
            <a:r>
              <a:rPr lang="cs-CZ" dirty="0" smtClean="0"/>
              <a:t> 9.11.2011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14313" y="1928813"/>
            <a:ext cx="3786187" cy="2554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3200" dirty="0">
                <a:solidFill>
                  <a:schemeClr val="accent3">
                    <a:lumMod val="75000"/>
                  </a:schemeClr>
                </a:solidFill>
                <a:latin typeface="Times New Roman"/>
                <a:cs typeface="Times New Roman"/>
              </a:rPr>
              <a:t>♦ </a:t>
            </a:r>
            <a:r>
              <a:rPr lang="cs-CZ" sz="3200" dirty="0">
                <a:solidFill>
                  <a:schemeClr val="accent3">
                    <a:lumMod val="75000"/>
                  </a:schemeClr>
                </a:solidFill>
              </a:rPr>
              <a:t>skalní hrobky </a:t>
            </a:r>
          </a:p>
          <a:p>
            <a:pPr>
              <a:defRPr/>
            </a:pPr>
            <a:r>
              <a:rPr lang="cs-CZ" sz="3200" dirty="0">
                <a:solidFill>
                  <a:schemeClr val="accent3">
                    <a:lumMod val="75000"/>
                  </a:schemeClr>
                </a:solidFill>
              </a:rPr>
              <a:t>   (Údolí králů)</a:t>
            </a:r>
          </a:p>
          <a:p>
            <a:pPr>
              <a:defRPr/>
            </a:pPr>
            <a:endParaRPr lang="cs-CZ" sz="3200" dirty="0">
              <a:solidFill>
                <a:schemeClr val="accent3">
                  <a:lumMod val="75000"/>
                </a:schemeClr>
              </a:solidFill>
            </a:endParaRPr>
          </a:p>
          <a:p>
            <a:pPr>
              <a:defRPr/>
            </a:pPr>
            <a:r>
              <a:rPr lang="cs-CZ" sz="3200" dirty="0">
                <a:solidFill>
                  <a:schemeClr val="accent3">
                    <a:lumMod val="75000"/>
                  </a:schemeClr>
                </a:solidFill>
                <a:latin typeface="Times New Roman"/>
                <a:cs typeface="Times New Roman"/>
              </a:rPr>
              <a:t>♦ </a:t>
            </a:r>
            <a:r>
              <a:rPr lang="cs-CZ" sz="3200" dirty="0">
                <a:solidFill>
                  <a:schemeClr val="accent3">
                    <a:lumMod val="75000"/>
                  </a:schemeClr>
                </a:solidFill>
              </a:rPr>
              <a:t>pyramidy           </a:t>
            </a:r>
          </a:p>
          <a:p>
            <a:pPr>
              <a:buFont typeface="Arial" charset="0"/>
              <a:buNone/>
              <a:defRPr/>
            </a:pPr>
            <a:r>
              <a:rPr lang="cs-CZ" sz="3200" dirty="0">
                <a:solidFill>
                  <a:schemeClr val="accent3">
                    <a:lumMod val="75000"/>
                  </a:schemeClr>
                </a:solidFill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70" decel="100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770" decel="100000"/>
                                        <p:tgtEl>
                                          <p:spTgt spid="1536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8" dur="77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0" dur="77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857256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mastaba</a:t>
            </a:r>
            <a:endParaRPr lang="cs-CZ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6387" name="Zástupný symbol pro obsah 2"/>
          <p:cNvSpPr>
            <a:spLocks noGrp="1"/>
          </p:cNvSpPr>
          <p:nvPr>
            <p:ph idx="1"/>
          </p:nvPr>
        </p:nvSpPr>
        <p:spPr>
          <a:xfrm>
            <a:off x="5148263" y="2492375"/>
            <a:ext cx="3538537" cy="3816350"/>
          </a:xfrm>
        </p:spPr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16388" name="Picture 2" descr="File:Mastaba schematics.sv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813" y="1571625"/>
            <a:ext cx="7620000" cy="469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9" name="TextovéPole 4"/>
          <p:cNvSpPr txBox="1">
            <a:spLocks noChangeArrowheads="1"/>
          </p:cNvSpPr>
          <p:nvPr/>
        </p:nvSpPr>
        <p:spPr bwMode="auto">
          <a:xfrm>
            <a:off x="251520" y="6215063"/>
            <a:ext cx="828092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commons.wikimedia.org/wiki/File:Mastaba_schematics.svg</a:t>
            </a:r>
            <a:r>
              <a:rPr lang="cs-CZ" dirty="0" smtClean="0"/>
              <a:t> 9.11.2011</a:t>
            </a:r>
            <a:endParaRPr lang="cs-CZ" dirty="0"/>
          </a:p>
        </p:txBody>
      </p:sp>
      <p:sp>
        <p:nvSpPr>
          <p:cNvPr id="16390" name="TextovéPole 5"/>
          <p:cNvSpPr txBox="1">
            <a:spLocks noChangeArrowheads="1"/>
          </p:cNvSpPr>
          <p:nvPr/>
        </p:nvSpPr>
        <p:spPr bwMode="auto">
          <a:xfrm>
            <a:off x="357188" y="1071563"/>
            <a:ext cx="87868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dirty="0"/>
              <a:t>(arabsky lavice) cihlová stavba, předchůdce pyramid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70" decel="100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770" decel="100000"/>
                                        <p:tgtEl>
                                          <p:spTgt spid="1638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8" dur="77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0" dur="77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Nadpis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857257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pyramidy</a:t>
            </a:r>
          </a:p>
        </p:txBody>
      </p:sp>
      <p:sp>
        <p:nvSpPr>
          <p:cNvPr id="17411" name="Zástupný symbol pro obsah 2"/>
          <p:cNvSpPr>
            <a:spLocks noGrp="1"/>
          </p:cNvSpPr>
          <p:nvPr>
            <p:ph idx="1"/>
          </p:nvPr>
        </p:nvSpPr>
        <p:spPr>
          <a:xfrm>
            <a:off x="0" y="857250"/>
            <a:ext cx="9144000" cy="5268913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cs-CZ" smtClean="0"/>
              <a:t> </a:t>
            </a:r>
          </a:p>
          <a:p>
            <a:pPr eaLnBrk="1" hangingPunct="1"/>
            <a:endParaRPr lang="cs-CZ" smtClean="0"/>
          </a:p>
        </p:txBody>
      </p:sp>
      <p:graphicFrame>
        <p:nvGraphicFramePr>
          <p:cNvPr id="4" name="Zástupný symbol pro obsah 3"/>
          <p:cNvGraphicFramePr>
            <a:graphicFrameLocks/>
          </p:cNvGraphicFramePr>
          <p:nvPr/>
        </p:nvGraphicFramePr>
        <p:xfrm>
          <a:off x="785786" y="1142984"/>
          <a:ext cx="8143932" cy="55007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7413" name="TextovéPole 4"/>
          <p:cNvSpPr txBox="1">
            <a:spLocks noChangeArrowheads="1"/>
          </p:cNvSpPr>
          <p:nvPr/>
        </p:nvSpPr>
        <p:spPr bwMode="auto">
          <a:xfrm>
            <a:off x="2000250" y="2714625"/>
            <a:ext cx="22860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dirty="0" err="1"/>
              <a:t>Džoserova</a:t>
            </a:r>
            <a:r>
              <a:rPr lang="cs-CZ" sz="2400" dirty="0"/>
              <a:t> v </a:t>
            </a:r>
            <a:r>
              <a:rPr lang="cs-CZ" sz="2400" dirty="0" err="1"/>
              <a:t>Sakkaře</a:t>
            </a:r>
            <a:endParaRPr lang="cs-CZ" sz="2400" dirty="0"/>
          </a:p>
        </p:txBody>
      </p:sp>
      <p:sp>
        <p:nvSpPr>
          <p:cNvPr id="17414" name="TextovéPole 5"/>
          <p:cNvSpPr txBox="1">
            <a:spLocks noChangeArrowheads="1"/>
          </p:cNvSpPr>
          <p:nvPr/>
        </p:nvSpPr>
        <p:spPr bwMode="auto">
          <a:xfrm>
            <a:off x="357188" y="5286375"/>
            <a:ext cx="1928812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dirty="0"/>
              <a:t>Cheopsova/ </a:t>
            </a:r>
            <a:r>
              <a:rPr lang="cs-CZ" sz="2400" dirty="0" err="1"/>
              <a:t>Chufuova</a:t>
            </a:r>
            <a:r>
              <a:rPr lang="cs-CZ" sz="2400" dirty="0"/>
              <a:t>                                                         Gíza u Káhiry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C14C774-988E-41EB-BA06-302E04584E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graphicEl>
                                              <a:dgm id="{3C14C774-988E-41EB-BA06-302E04584E8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152E3D3-4A63-4E8C-B565-6790A321D5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graphicEl>
                                              <a:dgm id="{1152E3D3-4A63-4E8C-B565-6790A321D56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C8BA0E4-C368-4B6C-A731-020493B3A10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>
                                            <p:graphicEl>
                                              <a:dgm id="{7C8BA0E4-C368-4B6C-A731-020493B3A10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3277D11-B6B8-45FC-BC32-D249929680F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>
                                            <p:graphicEl>
                                              <a:dgm id="{43277D11-B6B8-45FC-BC32-D249929680F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F4F69D4-5A71-4C3B-90ED-814F96D506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">
                                            <p:graphicEl>
                                              <a:dgm id="{AF4F69D4-5A71-4C3B-90ED-814F96D5061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F1FA674-EE49-4F9D-997A-3AE65E4793B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">
                                            <p:graphicEl>
                                              <a:dgm id="{FF1FA674-EE49-4F9D-997A-3AE65E4793B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A097505-90BC-475B-BDDF-336E193A31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4">
                                            <p:graphicEl>
                                              <a:dgm id="{3A097505-90BC-475B-BDDF-336E193A317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lvlOne"/>
        </p:bldSub>
      </p:bldGraphic>
      <p:bldP spid="17413" grpId="0"/>
      <p:bldP spid="174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TextovéPole 5"/>
          <p:cNvSpPr txBox="1">
            <a:spLocks noChangeArrowheads="1"/>
          </p:cNvSpPr>
          <p:nvPr/>
        </p:nvSpPr>
        <p:spPr bwMode="auto">
          <a:xfrm>
            <a:off x="611560" y="6165304"/>
            <a:ext cx="828015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cs.wikipedia.org/wiki/Soubor:Saqqara_BW_5.jpg</a:t>
            </a:r>
            <a:r>
              <a:rPr lang="cs-CZ" dirty="0" smtClean="0"/>
              <a:t> citováno 5.11.2011</a:t>
            </a:r>
            <a:endParaRPr lang="cs-CZ" dirty="0"/>
          </a:p>
        </p:txBody>
      </p:sp>
      <p:pic>
        <p:nvPicPr>
          <p:cNvPr id="18437" name="Picture 6" descr="Soubor:Saqqara BW 5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 l="4726" t="14185" r="13062" b="14899"/>
          <a:stretch>
            <a:fillRect/>
          </a:stretch>
        </p:blipFill>
        <p:spPr bwMode="auto">
          <a:xfrm>
            <a:off x="0" y="764704"/>
            <a:ext cx="9144000" cy="525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ovéPole 7"/>
          <p:cNvSpPr txBox="1"/>
          <p:nvPr/>
        </p:nvSpPr>
        <p:spPr>
          <a:xfrm>
            <a:off x="323528" y="188640"/>
            <a:ext cx="8569647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3200" b="1" dirty="0" err="1">
                <a:solidFill>
                  <a:schemeClr val="tx2">
                    <a:lumMod val="10000"/>
                  </a:schemeClr>
                </a:solidFill>
              </a:rPr>
              <a:t>Džoserova</a:t>
            </a:r>
            <a:r>
              <a:rPr lang="cs-CZ" sz="3200" b="1" dirty="0">
                <a:solidFill>
                  <a:schemeClr val="tx2">
                    <a:lumMod val="10000"/>
                  </a:schemeClr>
                </a:solidFill>
              </a:rPr>
              <a:t> stupňovitá pyramida - </a:t>
            </a:r>
            <a:r>
              <a:rPr lang="cs-CZ" sz="3200" b="1" dirty="0" err="1">
                <a:solidFill>
                  <a:schemeClr val="tx2">
                    <a:lumMod val="10000"/>
                  </a:schemeClr>
                </a:solidFill>
              </a:rPr>
              <a:t>Sakkara</a:t>
            </a:r>
            <a:endParaRPr lang="cs-CZ" sz="3200" b="1" dirty="0">
              <a:solidFill>
                <a:schemeClr val="tx2">
                  <a:lumMod val="10000"/>
                </a:schemeClr>
              </a:solidFill>
            </a:endParaRPr>
          </a:p>
          <a:p>
            <a:pPr>
              <a:defRPr/>
            </a:pP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70" decel="1000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770" decel="100000"/>
                                        <p:tgtEl>
                                          <p:spTgt spid="1843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8" dur="77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0" dur="77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cs-CZ" dirty="0" smtClean="0"/>
              <a:t>Gíza u Káhiry – pyramidové pole</a:t>
            </a:r>
            <a:endParaRPr lang="cs-CZ" dirty="0"/>
          </a:p>
        </p:txBody>
      </p:sp>
      <p:sp>
        <p:nvSpPr>
          <p:cNvPr id="20483" name="Zástupný symbol pro obsah 2"/>
          <p:cNvSpPr>
            <a:spLocks noGrp="1"/>
          </p:cNvSpPr>
          <p:nvPr>
            <p:ph idx="1"/>
          </p:nvPr>
        </p:nvSpPr>
        <p:spPr>
          <a:xfrm>
            <a:off x="3708400" y="3068638"/>
            <a:ext cx="4978400" cy="3240087"/>
          </a:xfrm>
        </p:spPr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20484" name="Picture 2" descr="Soubor:All Gizah Pyramids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 t="21138"/>
          <a:stretch>
            <a:fillRect/>
          </a:stretch>
        </p:blipFill>
        <p:spPr bwMode="auto">
          <a:xfrm>
            <a:off x="-3175" y="980728"/>
            <a:ext cx="9147175" cy="479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5" name="TextovéPole 4"/>
          <p:cNvSpPr txBox="1">
            <a:spLocks noChangeArrowheads="1"/>
          </p:cNvSpPr>
          <p:nvPr/>
        </p:nvSpPr>
        <p:spPr bwMode="auto">
          <a:xfrm>
            <a:off x="468312" y="6215063"/>
            <a:ext cx="867568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cs.wikipedia.org/wiki/Soubor:All_Gizah_Pyramids.jpg</a:t>
            </a:r>
            <a:r>
              <a:rPr lang="cs-CZ" dirty="0" smtClean="0"/>
              <a:t>  citováno 15.11.2011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70" decel="100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770" decel="100000"/>
                                        <p:tgtEl>
                                          <p:spTgt spid="2048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8" dur="77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0" dur="77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pic>
        <p:nvPicPr>
          <p:cNvPr id="21507" name="Picture 2" descr="Egypt – země pyrami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2"/>
            <a:ext cx="6300191" cy="3912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8" name="TextovéPole 4"/>
          <p:cNvSpPr txBox="1">
            <a:spLocks noChangeArrowheads="1"/>
          </p:cNvSpPr>
          <p:nvPr/>
        </p:nvSpPr>
        <p:spPr bwMode="auto">
          <a:xfrm>
            <a:off x="1" y="3861048"/>
            <a:ext cx="63722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1600" dirty="0">
                <a:hlinkClick r:id="rId3"/>
              </a:rPr>
              <a:t>http://</a:t>
            </a:r>
            <a:r>
              <a:rPr lang="cs-CZ" sz="1600" dirty="0" smtClean="0">
                <a:hlinkClick r:id="rId3"/>
              </a:rPr>
              <a:t>www.</a:t>
            </a:r>
            <a:r>
              <a:rPr lang="cs-CZ" sz="1600" dirty="0" err="1" smtClean="0">
                <a:hlinkClick r:id="rId3"/>
              </a:rPr>
              <a:t>starovekyegypt.net</a:t>
            </a:r>
            <a:r>
              <a:rPr lang="cs-CZ" sz="1600" dirty="0" smtClean="0">
                <a:hlinkClick r:id="rId3"/>
              </a:rPr>
              <a:t>/architektura/</a:t>
            </a:r>
            <a:r>
              <a:rPr lang="cs-CZ" sz="1600" dirty="0" err="1" smtClean="0">
                <a:hlinkClick r:id="rId3"/>
              </a:rPr>
              <a:t>images</a:t>
            </a:r>
            <a:r>
              <a:rPr lang="cs-CZ" sz="1600" dirty="0" smtClean="0">
                <a:hlinkClick r:id="rId3"/>
              </a:rPr>
              <a:t>/</a:t>
            </a:r>
            <a:r>
              <a:rPr lang="cs-CZ" sz="1600" dirty="0" err="1" smtClean="0">
                <a:hlinkClick r:id="rId3"/>
              </a:rPr>
              <a:t>egypt</a:t>
            </a:r>
            <a:r>
              <a:rPr lang="cs-CZ" sz="1600" dirty="0" smtClean="0">
                <a:hlinkClick r:id="rId3"/>
              </a:rPr>
              <a:t>-</a:t>
            </a:r>
            <a:r>
              <a:rPr lang="cs-CZ" sz="1600" dirty="0" err="1" smtClean="0">
                <a:hlinkClick r:id="rId3"/>
              </a:rPr>
              <a:t>zeme</a:t>
            </a:r>
            <a:r>
              <a:rPr lang="cs-CZ" sz="1600" dirty="0" smtClean="0">
                <a:hlinkClick r:id="rId3"/>
              </a:rPr>
              <a:t>-pyramid-02.php</a:t>
            </a:r>
            <a:r>
              <a:rPr lang="cs-CZ" sz="1600" dirty="0" smtClean="0"/>
              <a:t> 2.11.2011</a:t>
            </a:r>
            <a:endParaRPr lang="cs-CZ" sz="1600" dirty="0"/>
          </a:p>
        </p:txBody>
      </p:sp>
      <p:pic>
        <p:nvPicPr>
          <p:cNvPr id="21509" name="Picture 5" descr="File:Giza pyramid complex (map).sv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84168" y="404664"/>
            <a:ext cx="3059832" cy="29893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0" name="TextovéPole 4"/>
          <p:cNvSpPr txBox="1">
            <a:spLocks noChangeArrowheads="1"/>
          </p:cNvSpPr>
          <p:nvPr/>
        </p:nvSpPr>
        <p:spPr bwMode="auto">
          <a:xfrm>
            <a:off x="6660232" y="3356992"/>
            <a:ext cx="248376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1200" dirty="0">
                <a:hlinkClick r:id="rId6"/>
              </a:rPr>
              <a:t>http://commons.wikimedia.org/wiki/File:Giza_pyramid_complex_(map).</a:t>
            </a:r>
            <a:r>
              <a:rPr lang="cs-CZ" sz="1200" dirty="0" smtClean="0">
                <a:hlinkClick r:id="rId6"/>
              </a:rPr>
              <a:t>svg</a:t>
            </a:r>
            <a:r>
              <a:rPr lang="cs-CZ" sz="1200" dirty="0" smtClean="0"/>
              <a:t> 3.11.2011</a:t>
            </a:r>
            <a:endParaRPr lang="cs-CZ" sz="1200" dirty="0"/>
          </a:p>
        </p:txBody>
      </p:sp>
      <p:pic>
        <p:nvPicPr>
          <p:cNvPr id="7" name="Picture 2" descr="Egypt – země pyramid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15616" y="4471465"/>
            <a:ext cx="7093992" cy="2386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ovéPole 7"/>
          <p:cNvSpPr txBox="1"/>
          <p:nvPr/>
        </p:nvSpPr>
        <p:spPr>
          <a:xfrm>
            <a:off x="5220072" y="6309320"/>
            <a:ext cx="39239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hlinkClick r:id="rId8"/>
              </a:rPr>
              <a:t>http://www.</a:t>
            </a:r>
            <a:r>
              <a:rPr lang="cs-CZ" sz="1400" dirty="0" err="1" smtClean="0">
                <a:hlinkClick r:id="rId8"/>
              </a:rPr>
              <a:t>starovekyegypt.net</a:t>
            </a:r>
            <a:r>
              <a:rPr lang="cs-CZ" sz="1400" dirty="0" smtClean="0">
                <a:hlinkClick r:id="rId8"/>
              </a:rPr>
              <a:t>/architektura/</a:t>
            </a:r>
            <a:r>
              <a:rPr lang="cs-CZ" sz="1400" dirty="0" err="1" smtClean="0">
                <a:hlinkClick r:id="rId8"/>
              </a:rPr>
              <a:t>images</a:t>
            </a:r>
            <a:r>
              <a:rPr lang="cs-CZ" sz="1400" dirty="0" smtClean="0">
                <a:hlinkClick r:id="rId8"/>
              </a:rPr>
              <a:t>/</a:t>
            </a:r>
            <a:r>
              <a:rPr lang="cs-CZ" sz="1400" dirty="0" err="1" smtClean="0">
                <a:hlinkClick r:id="rId8"/>
              </a:rPr>
              <a:t>egypt</a:t>
            </a:r>
            <a:r>
              <a:rPr lang="cs-CZ" sz="1400" dirty="0" smtClean="0">
                <a:hlinkClick r:id="rId8"/>
              </a:rPr>
              <a:t>-</a:t>
            </a:r>
            <a:r>
              <a:rPr lang="cs-CZ" sz="1400" dirty="0" err="1" smtClean="0">
                <a:hlinkClick r:id="rId8"/>
              </a:rPr>
              <a:t>zeme</a:t>
            </a:r>
            <a:r>
              <a:rPr lang="cs-CZ" sz="1400" dirty="0" smtClean="0">
                <a:hlinkClick r:id="rId8"/>
              </a:rPr>
              <a:t>-pyramid-05.php</a:t>
            </a:r>
            <a:r>
              <a:rPr lang="cs-CZ" sz="1400" dirty="0" smtClean="0"/>
              <a:t>  18.11.2011</a:t>
            </a:r>
            <a:endParaRPr lang="cs-CZ" sz="1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150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70" decel="100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770" decel="100000"/>
                                        <p:tgtEl>
                                          <p:spTgt spid="2150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3" dur="77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7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770" decel="100000"/>
                                        <p:tgtEl>
                                          <p:spTgt spid="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2" dur="77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4" dur="77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/>
      <p:bldP spid="21510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upload.wikimedia.org/wikipedia/commons/d/d0/Cheops_grote_gallerij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487363"/>
            <a:ext cx="3932238" cy="574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TextovéPole 4"/>
          <p:cNvSpPr txBox="1">
            <a:spLocks noChangeArrowheads="1"/>
          </p:cNvSpPr>
          <p:nvPr/>
        </p:nvSpPr>
        <p:spPr bwMode="auto">
          <a:xfrm>
            <a:off x="250825" y="6237312"/>
            <a:ext cx="554531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dirty="0">
                <a:hlinkClick r:id="rId3"/>
              </a:rPr>
              <a:t>http</a:t>
            </a:r>
            <a:r>
              <a:rPr lang="cs-CZ" sz="1400" dirty="0">
                <a:hlinkClick r:id="rId3"/>
              </a:rPr>
              <a:t>://</a:t>
            </a:r>
            <a:r>
              <a:rPr lang="cs-CZ" sz="1400" dirty="0" smtClean="0">
                <a:hlinkClick r:id="rId3"/>
              </a:rPr>
              <a:t>upload.wikimedia.org/wikipedia/commons/d/d0/Cheops_grote_gallerij.jpg</a:t>
            </a:r>
            <a:r>
              <a:rPr lang="cs-CZ" sz="1400" dirty="0" smtClean="0"/>
              <a:t> citováno 8.11.2011</a:t>
            </a:r>
            <a:endParaRPr lang="cs-CZ" sz="1400" dirty="0"/>
          </a:p>
        </p:txBody>
      </p:sp>
      <p:pic>
        <p:nvPicPr>
          <p:cNvPr id="23556" name="Picture 4" descr="File:Cheops-Pyramide.pn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21175" y="1143000"/>
            <a:ext cx="4822825" cy="3652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7" name="TextovéPole 6"/>
          <p:cNvSpPr txBox="1">
            <a:spLocks noChangeArrowheads="1"/>
          </p:cNvSpPr>
          <p:nvPr/>
        </p:nvSpPr>
        <p:spPr bwMode="auto">
          <a:xfrm>
            <a:off x="4500563" y="5013325"/>
            <a:ext cx="388778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 dirty="0">
                <a:hlinkClick r:id="rId6"/>
              </a:rPr>
              <a:t>http://</a:t>
            </a:r>
            <a:r>
              <a:rPr lang="cs-CZ" sz="1200" dirty="0" smtClean="0">
                <a:hlinkClick r:id="rId6"/>
              </a:rPr>
              <a:t>commons.wikimedia.org/wiki/File:Cheops-Pyramide.png</a:t>
            </a:r>
            <a:r>
              <a:rPr lang="cs-CZ" sz="1200" dirty="0" smtClean="0"/>
              <a:t> 8.11.2011</a:t>
            </a:r>
            <a:endParaRPr lang="cs-CZ" sz="1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788024" y="476672"/>
            <a:ext cx="3456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vnitřek pyramidy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355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70" decel="100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770" decel="100000"/>
                                        <p:tgtEl>
                                          <p:spTgt spid="2355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3" dur="77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404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692696"/>
            <a:ext cx="9144000" cy="5616029"/>
          </a:xfrm>
        </p:spPr>
        <p:txBody>
          <a:bodyPr/>
          <a:lstStyle/>
          <a:p>
            <a:r>
              <a:rPr lang="cs-CZ" sz="1400" dirty="0" smtClean="0">
                <a:hlinkClick r:id="rId2"/>
              </a:rPr>
              <a:t>http://upload.wikimedia.org/wikipedia/commons/d/d0/Cheops_grote_gallerij.jpg citováno 8.11.2011</a:t>
            </a:r>
            <a:endParaRPr lang="cs-CZ" sz="1400" dirty="0" smtClean="0"/>
          </a:p>
          <a:p>
            <a:r>
              <a:rPr lang="cs-CZ" sz="1400" dirty="0" smtClean="0">
                <a:hlinkClick r:id="rId3"/>
              </a:rPr>
              <a:t>http://commons.wikimedia.org/wiki/File:Cheops-Pyramide.png</a:t>
            </a:r>
            <a:r>
              <a:rPr lang="cs-CZ" sz="1400" dirty="0" smtClean="0"/>
              <a:t> 8.11.2011</a:t>
            </a:r>
          </a:p>
          <a:p>
            <a:r>
              <a:rPr lang="cs-CZ" sz="1400" dirty="0" smtClean="0">
                <a:hlinkClick r:id="rId4"/>
              </a:rPr>
              <a:t>http://www.</a:t>
            </a:r>
            <a:r>
              <a:rPr lang="cs-CZ" sz="1400" dirty="0" err="1" smtClean="0">
                <a:hlinkClick r:id="rId4"/>
              </a:rPr>
              <a:t>starovekyegypt.net</a:t>
            </a:r>
            <a:r>
              <a:rPr lang="cs-CZ" sz="1400" dirty="0" smtClean="0">
                <a:hlinkClick r:id="rId4"/>
              </a:rPr>
              <a:t>/architektura/</a:t>
            </a:r>
            <a:r>
              <a:rPr lang="cs-CZ" sz="1400" dirty="0" err="1" smtClean="0">
                <a:hlinkClick r:id="rId4"/>
              </a:rPr>
              <a:t>images</a:t>
            </a:r>
            <a:r>
              <a:rPr lang="cs-CZ" sz="1400" dirty="0" smtClean="0">
                <a:hlinkClick r:id="rId4"/>
              </a:rPr>
              <a:t>/</a:t>
            </a:r>
            <a:r>
              <a:rPr lang="cs-CZ" sz="1400" dirty="0" err="1" smtClean="0">
                <a:hlinkClick r:id="rId4"/>
              </a:rPr>
              <a:t>egypt</a:t>
            </a:r>
            <a:r>
              <a:rPr lang="cs-CZ" sz="1400" dirty="0" smtClean="0">
                <a:hlinkClick r:id="rId4"/>
              </a:rPr>
              <a:t>-</a:t>
            </a:r>
            <a:r>
              <a:rPr lang="cs-CZ" sz="1400" dirty="0" err="1" smtClean="0">
                <a:hlinkClick r:id="rId4"/>
              </a:rPr>
              <a:t>zeme</a:t>
            </a:r>
            <a:r>
              <a:rPr lang="cs-CZ" sz="1400" dirty="0" smtClean="0">
                <a:hlinkClick r:id="rId4"/>
              </a:rPr>
              <a:t>-pyramid-05.php citováno 18.11.2011</a:t>
            </a:r>
            <a:endParaRPr lang="cs-CZ" sz="1400" dirty="0" smtClean="0"/>
          </a:p>
          <a:p>
            <a:r>
              <a:rPr lang="cs-CZ" sz="1400" dirty="0" smtClean="0">
                <a:hlinkClick r:id="rId5"/>
              </a:rPr>
              <a:t>http://www.</a:t>
            </a:r>
            <a:r>
              <a:rPr lang="cs-CZ" sz="1400" dirty="0" err="1" smtClean="0">
                <a:hlinkClick r:id="rId5"/>
              </a:rPr>
              <a:t>starovekyegypt.net</a:t>
            </a:r>
            <a:r>
              <a:rPr lang="cs-CZ" sz="1400" dirty="0" smtClean="0">
                <a:hlinkClick r:id="rId5"/>
              </a:rPr>
              <a:t>/architektura/</a:t>
            </a:r>
            <a:r>
              <a:rPr lang="cs-CZ" sz="1400" dirty="0" err="1" smtClean="0">
                <a:hlinkClick r:id="rId5"/>
              </a:rPr>
              <a:t>images</a:t>
            </a:r>
            <a:r>
              <a:rPr lang="cs-CZ" sz="1400" dirty="0" smtClean="0">
                <a:hlinkClick r:id="rId5"/>
              </a:rPr>
              <a:t>/</a:t>
            </a:r>
            <a:r>
              <a:rPr lang="cs-CZ" sz="1400" dirty="0" err="1" smtClean="0">
                <a:hlinkClick r:id="rId5"/>
              </a:rPr>
              <a:t>egypt</a:t>
            </a:r>
            <a:r>
              <a:rPr lang="cs-CZ" sz="1400" dirty="0" smtClean="0">
                <a:hlinkClick r:id="rId5"/>
              </a:rPr>
              <a:t>-</a:t>
            </a:r>
            <a:r>
              <a:rPr lang="cs-CZ" sz="1400" dirty="0" err="1" smtClean="0">
                <a:hlinkClick r:id="rId5"/>
              </a:rPr>
              <a:t>zeme</a:t>
            </a:r>
            <a:r>
              <a:rPr lang="cs-CZ" sz="1400" dirty="0" smtClean="0">
                <a:hlinkClick r:id="rId5"/>
              </a:rPr>
              <a:t>-pyramid-02.php</a:t>
            </a:r>
            <a:r>
              <a:rPr lang="cs-CZ" sz="1400" dirty="0" smtClean="0"/>
              <a:t> 2.11.2011</a:t>
            </a:r>
          </a:p>
          <a:p>
            <a:r>
              <a:rPr lang="cs-CZ" sz="1400" dirty="0" smtClean="0">
                <a:hlinkClick r:id="rId6"/>
              </a:rPr>
              <a:t>http://commons.wikimedia.org/wiki/File:Giza_pyramid_complex_(map).svg</a:t>
            </a:r>
            <a:r>
              <a:rPr lang="cs-CZ" sz="1400" dirty="0" smtClean="0"/>
              <a:t> 3.11.2011</a:t>
            </a:r>
          </a:p>
          <a:p>
            <a:r>
              <a:rPr lang="cs-CZ" sz="1400" dirty="0" smtClean="0">
                <a:hlinkClick r:id="rId7"/>
              </a:rPr>
              <a:t>http://cs.wikipedia.org/wiki/Soubor:All_Gizah_Pyramids.jpg</a:t>
            </a:r>
            <a:r>
              <a:rPr lang="cs-CZ" sz="1400" dirty="0" smtClean="0"/>
              <a:t>  citováno 15.11.2011</a:t>
            </a:r>
          </a:p>
          <a:p>
            <a:r>
              <a:rPr lang="cs-CZ" sz="1400" dirty="0" smtClean="0">
                <a:hlinkClick r:id="rId8"/>
              </a:rPr>
              <a:t>http://cs.wikipedia.org/wiki/Soubor:Saqqara_BW_5.jpg</a:t>
            </a:r>
            <a:r>
              <a:rPr lang="cs-CZ" sz="1400" dirty="0" smtClean="0"/>
              <a:t> citováno 5.11.2011</a:t>
            </a:r>
          </a:p>
          <a:p>
            <a:r>
              <a:rPr lang="cs-CZ" sz="1400" dirty="0" smtClean="0">
                <a:hlinkClick r:id="rId9"/>
              </a:rPr>
              <a:t>http://commons.wikimedia.org/wiki/File:Mastaba_schematics.svg</a:t>
            </a:r>
            <a:r>
              <a:rPr lang="cs-CZ" sz="1400" dirty="0" smtClean="0"/>
              <a:t> 9.11.2011</a:t>
            </a:r>
          </a:p>
          <a:p>
            <a:r>
              <a:rPr lang="cs-CZ" sz="1400" dirty="0" smtClean="0">
                <a:hlinkClick r:id="rId10"/>
              </a:rPr>
              <a:t>http://www.</a:t>
            </a:r>
            <a:r>
              <a:rPr lang="cs-CZ" sz="1400" dirty="0" err="1" smtClean="0">
                <a:hlinkClick r:id="rId10"/>
              </a:rPr>
              <a:t>starovekyegypt.net</a:t>
            </a:r>
            <a:r>
              <a:rPr lang="cs-CZ" sz="1400" dirty="0" smtClean="0">
                <a:hlinkClick r:id="rId10"/>
              </a:rPr>
              <a:t>/faraoni/</a:t>
            </a:r>
            <a:r>
              <a:rPr lang="cs-CZ" sz="1400" dirty="0" err="1" smtClean="0">
                <a:hlinkClick r:id="rId10"/>
              </a:rPr>
              <a:t>stararise</a:t>
            </a:r>
            <a:r>
              <a:rPr lang="cs-CZ" sz="1400" dirty="0" smtClean="0">
                <a:hlinkClick r:id="rId10"/>
              </a:rPr>
              <a:t>/</a:t>
            </a:r>
            <a:r>
              <a:rPr lang="cs-CZ" sz="1400" dirty="0" err="1" smtClean="0">
                <a:hlinkClick r:id="rId10"/>
              </a:rPr>
              <a:t>img</a:t>
            </a:r>
            <a:r>
              <a:rPr lang="cs-CZ" sz="1400" dirty="0" smtClean="0">
                <a:hlinkClick r:id="rId10"/>
              </a:rPr>
              <a:t>/mapa.</a:t>
            </a:r>
            <a:r>
              <a:rPr lang="cs-CZ" sz="1400" dirty="0" err="1" smtClean="0">
                <a:hlinkClick r:id="rId10"/>
              </a:rPr>
              <a:t>php</a:t>
            </a:r>
            <a:r>
              <a:rPr lang="cs-CZ" sz="1400" dirty="0" smtClean="0">
                <a:hlinkClick r:id="rId10"/>
              </a:rPr>
              <a:t> 9.11.2011</a:t>
            </a:r>
            <a:endParaRPr lang="cs-CZ" sz="1400" dirty="0" smtClean="0"/>
          </a:p>
          <a:p>
            <a:r>
              <a:rPr lang="cs-CZ" sz="1400" dirty="0" smtClean="0">
                <a:hlinkClick r:id="rId11"/>
              </a:rPr>
              <a:t>http://cs.wikipedia.org/wiki/Soubor:Egypt.Giza.Sphinx.01.jpg</a:t>
            </a:r>
            <a:r>
              <a:rPr lang="cs-CZ" sz="1400" dirty="0" smtClean="0"/>
              <a:t> 8.11.2011</a:t>
            </a:r>
          </a:p>
          <a:p>
            <a:r>
              <a:rPr lang="cs-CZ" sz="1400" dirty="0" smtClean="0">
                <a:hlinkClick r:id="rId12"/>
              </a:rPr>
              <a:t>http://commons.wikimedia.org/wiki/File:Bildhuggarkonst,_Sfinx,_Nordisk_familjebok.png</a:t>
            </a:r>
            <a:r>
              <a:rPr lang="cs-CZ" sz="1400" dirty="0" smtClean="0"/>
              <a:t> 8.11.2011</a:t>
            </a:r>
          </a:p>
          <a:p>
            <a:r>
              <a:rPr lang="cs-CZ" sz="1400" dirty="0" smtClean="0">
                <a:hlinkClick r:id="rId13"/>
              </a:rPr>
              <a:t>http://commons.wikimedia.org/wiki/File:Ancient_Egypt-Antico_Egitto-Giza_Sfinge-bis-e-DSC00621.JPG</a:t>
            </a:r>
            <a:r>
              <a:rPr lang="cs-CZ" sz="1400" dirty="0" smtClean="0"/>
              <a:t> 8.11.2011</a:t>
            </a:r>
          </a:p>
          <a:p>
            <a:r>
              <a:rPr lang="cs-CZ" sz="1400" dirty="0" smtClean="0">
                <a:hlinkClick r:id="rId14"/>
              </a:rPr>
              <a:t>http://commons.wikimedia.org/wiki/File:Inside_the_Temple_of_Aboo-symbol-David_Roberts.jpg</a:t>
            </a:r>
            <a:r>
              <a:rPr lang="cs-CZ" sz="1400" dirty="0" smtClean="0"/>
              <a:t> 8.11.2011</a:t>
            </a:r>
          </a:p>
          <a:p>
            <a:r>
              <a:rPr lang="cs-CZ" sz="1400" dirty="0" smtClean="0">
                <a:hlinkClick r:id="rId15"/>
              </a:rPr>
              <a:t>http://commons.wikimedia.org/wiki/File:S_F-E-CAMERON_EGYPT_2006_KARNAK-OBELISK.JPG</a:t>
            </a:r>
            <a:r>
              <a:rPr lang="cs-CZ" sz="1400" dirty="0" smtClean="0"/>
              <a:t> 5.11.2011</a:t>
            </a:r>
          </a:p>
          <a:p>
            <a:r>
              <a:rPr lang="cs-CZ" sz="1400" dirty="0" smtClean="0">
                <a:hlinkClick r:id="rId16"/>
              </a:rPr>
              <a:t>http://commons.wikimedia.org/wiki/File:Egypt.ColossiMemnon.03.jpg?uselang=cs</a:t>
            </a:r>
            <a:r>
              <a:rPr lang="cs-CZ" sz="1400" dirty="0" smtClean="0"/>
              <a:t> 5.11.2011</a:t>
            </a:r>
          </a:p>
          <a:p>
            <a:r>
              <a:rPr lang="cs-CZ" sz="1400" dirty="0" smtClean="0">
                <a:hlinkClick r:id="rId17"/>
              </a:rPr>
              <a:t>http://commons.wikimedia.org/wiki/File:David_Roberts_Temple_Karnak_Column_Hall.jpg</a:t>
            </a:r>
            <a:r>
              <a:rPr lang="cs-CZ" sz="1400" dirty="0" smtClean="0"/>
              <a:t> 9.11.2011</a:t>
            </a:r>
          </a:p>
          <a:p>
            <a:r>
              <a:rPr lang="cs-CZ" sz="1400" dirty="0" smtClean="0">
                <a:hlinkClick r:id="rId18"/>
              </a:rPr>
              <a:t>http://commons.wikimedia.org/wiki/File:David_Roberts_Karnak_02.jpg</a:t>
            </a:r>
            <a:r>
              <a:rPr lang="cs-CZ" sz="1400" dirty="0" smtClean="0"/>
              <a:t> 6.11.2011</a:t>
            </a:r>
          </a:p>
          <a:p>
            <a:r>
              <a:rPr lang="cs-CZ" sz="1400" dirty="0" smtClean="0">
                <a:hlinkClick r:id="rId19"/>
              </a:rPr>
              <a:t>http://commons.wikimedia.org/wiki/File:Grand_Portico_of_the_Temple_of_Philae-David_Roberts.jpg</a:t>
            </a:r>
            <a:r>
              <a:rPr lang="cs-CZ" sz="1400" dirty="0" smtClean="0"/>
              <a:t> citováno 8.11.2011</a:t>
            </a:r>
          </a:p>
          <a:p>
            <a:r>
              <a:rPr lang="cs-CZ" sz="1400" dirty="0" smtClean="0">
                <a:hlinkClick r:id="rId20"/>
              </a:rPr>
              <a:t>http://commons.wikimedia.org/wiki/File:Hatshepsut_temple.jpg</a:t>
            </a:r>
            <a:r>
              <a:rPr lang="cs-CZ" sz="1400" dirty="0" smtClean="0"/>
              <a:t> 8.11.2011</a:t>
            </a:r>
          </a:p>
          <a:p>
            <a:r>
              <a:rPr lang="cs-CZ" sz="1400" smtClean="0">
                <a:hlinkClick r:id="rId21"/>
              </a:rPr>
              <a:t>http://commons.wikimedia.org/wiki/File:David_Roberts_Aboo_Simbel.jpg</a:t>
            </a:r>
            <a:r>
              <a:rPr lang="cs-CZ" sz="1400" smtClean="0"/>
              <a:t> 8.11.2011</a:t>
            </a:r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Vlastní 4">
      <a:dk1>
        <a:srgbClr val="FFC000"/>
      </a:dk1>
      <a:lt1>
        <a:sysClr val="window" lastClr="FFFFFF"/>
      </a:lt1>
      <a:dk2>
        <a:srgbClr val="FFFF00"/>
      </a:dk2>
      <a:lt2>
        <a:srgbClr val="E7DEC9"/>
      </a:lt2>
      <a:accent1>
        <a:srgbClr val="C32D2E"/>
      </a:accent1>
      <a:accent2>
        <a:srgbClr val="FEB80A"/>
      </a:accent2>
      <a:accent3>
        <a:srgbClr val="C32D2E"/>
      </a:accent3>
      <a:accent4>
        <a:srgbClr val="FFFF00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1292</TotalTime>
  <Words>333</Words>
  <Application>Microsoft Office PowerPoint</Application>
  <PresentationFormat>Předvádění na obrazovce (4:3)</PresentationFormat>
  <Paragraphs>101</Paragraphs>
  <Slides>17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Vrchol</vt:lpstr>
      <vt:lpstr>Název školy: ZŠ Klášterec nad Ohří, Krátká 676 Autor: Lenka Špillerová Název materiálu: VY_32_INOVACE_17-13_ Egypt, architektura Číslo projektu: CZ.1.07/1.4.00/21.1115  </vt:lpstr>
      <vt:lpstr>Snímek 2</vt:lpstr>
      <vt:lpstr>sfinga - tělo lva, lidská hlava s rouškou faraona </vt:lpstr>
      <vt:lpstr>Snímek 4</vt:lpstr>
      <vt:lpstr>Snímek 5</vt:lpstr>
      <vt:lpstr>Snímek 6</vt:lpstr>
      <vt:lpstr>Snímek 7</vt:lpstr>
      <vt:lpstr>Snímek 8</vt:lpstr>
      <vt:lpstr>Snímek 9</vt:lpstr>
      <vt:lpstr>HROBKY</vt:lpstr>
      <vt:lpstr>mastaba</vt:lpstr>
      <vt:lpstr>pyramidy</vt:lpstr>
      <vt:lpstr>Snímek 13</vt:lpstr>
      <vt:lpstr>Gíza u Káhiry – pyramidové pole</vt:lpstr>
      <vt:lpstr>Snímek 15</vt:lpstr>
      <vt:lpstr>Snímek 16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EGYPT</dc:title>
  <dc:creator>Acer</dc:creator>
  <cp:lastModifiedBy>Uživatel</cp:lastModifiedBy>
  <cp:revision>129</cp:revision>
  <dcterms:created xsi:type="dcterms:W3CDTF">2008-04-02T16:41:06Z</dcterms:created>
  <dcterms:modified xsi:type="dcterms:W3CDTF">2012-03-08T23:31:58Z</dcterms:modified>
</cp:coreProperties>
</file>