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VY_32_INOVACE_2A10Čj4_Skloňování podstatných jmen rodu středního a ženského-procvičování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Skloňování podstatných jmen rodu středního a ženského-procvičování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6514ED-60C0-44A7-82D5-962234DEC72B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AB4E46D-D166-4BB1-8D26-7597828F98E8}" type="presOf" srcId="{445C7998-7549-48B0-BD68-D4F0167F02E5}" destId="{BC35EE03-4121-4EF9-923D-7CB6D30D358D}" srcOrd="0" destOrd="0" presId="urn:microsoft.com/office/officeart/2005/8/layout/target3"/>
    <dgm:cxn modelId="{1B6588B7-86E3-4D92-BBAE-79C61283AF4A}" type="presOf" srcId="{EBC41103-E2E5-4D48-9B4B-425520D3D098}" destId="{A27B6496-BF1B-4384-9217-9659064D5D6A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42035BE-11E3-4950-956D-8653D61B85A9}" type="presOf" srcId="{FBBFC3EA-9D9D-4F3A-BEA6-9C2C0E46BF20}" destId="{832BF48F-0145-4429-9E02-8FCA946CCE9E}" srcOrd="1" destOrd="0" presId="urn:microsoft.com/office/officeart/2005/8/layout/target3"/>
    <dgm:cxn modelId="{04BE594B-BED2-41E1-BACD-300104DF5245}" type="presOf" srcId="{EBC41103-E2E5-4D48-9B4B-425520D3D098}" destId="{3BA01B75-849B-4716-8BCD-084A86FF328F}" srcOrd="0" destOrd="0" presId="urn:microsoft.com/office/officeart/2005/8/layout/target3"/>
    <dgm:cxn modelId="{8829FF52-4D0B-4A12-9A16-36623C93E4B6}" type="presOf" srcId="{C73C7642-F245-4585-8F88-243F9FAEF6CA}" destId="{59F530CB-4999-43B3-A00D-6AB53886BD77}" srcOrd="1" destOrd="0" presId="urn:microsoft.com/office/officeart/2005/8/layout/target3"/>
    <dgm:cxn modelId="{327977B6-5EFF-4F93-953E-4FA72F9081A7}" type="presOf" srcId="{019433A1-1324-4DE1-9E6F-32B851095F74}" destId="{A3817367-F2BC-482F-8832-FA00B51DCCF3}" srcOrd="0" destOrd="0" presId="urn:microsoft.com/office/officeart/2005/8/layout/target3"/>
    <dgm:cxn modelId="{E7BBACE1-B2EA-4F87-976B-16A223784387}" type="presOf" srcId="{39F8B381-5807-488E-AC22-73DD4140ED4A}" destId="{71045F8C-00FA-488E-A7BD-E2E6753D979D}" srcOrd="0" destOrd="0" presId="urn:microsoft.com/office/officeart/2005/8/layout/target3"/>
    <dgm:cxn modelId="{6B9821D8-7134-4620-BD59-1B62AB9445C3}" type="presOf" srcId="{019433A1-1324-4DE1-9E6F-32B851095F74}" destId="{E7297F21-D4FD-4A41-AE58-814D01A6B5E7}" srcOrd="1" destOrd="0" presId="urn:microsoft.com/office/officeart/2005/8/layout/target3"/>
    <dgm:cxn modelId="{BB807FF0-F30E-4E50-AD8E-65D7D54F4DB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662ABCCA-CA54-45C8-AED8-0DFDDD5358AF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03F14B7-4C32-469D-8BCE-047600DC9073}" type="presParOf" srcId="{71045F8C-00FA-488E-A7BD-E2E6753D979D}" destId="{3577EC6B-C980-4F34-8C69-4365E7B8FC8C}" srcOrd="0" destOrd="0" presId="urn:microsoft.com/office/officeart/2005/8/layout/target3"/>
    <dgm:cxn modelId="{6C66B72E-B93B-4E4E-867E-84356C1E00D3}" type="presParOf" srcId="{71045F8C-00FA-488E-A7BD-E2E6753D979D}" destId="{6940EB87-DC1D-4BC3-9408-9AC2E1FFC039}" srcOrd="1" destOrd="0" presId="urn:microsoft.com/office/officeart/2005/8/layout/target3"/>
    <dgm:cxn modelId="{D1FBFBB2-70D1-4306-B6BD-8B50B9A89E89}" type="presParOf" srcId="{71045F8C-00FA-488E-A7BD-E2E6753D979D}" destId="{BC35EE03-4121-4EF9-923D-7CB6D30D358D}" srcOrd="2" destOrd="0" presId="urn:microsoft.com/office/officeart/2005/8/layout/target3"/>
    <dgm:cxn modelId="{60390588-B9ED-46C5-B208-0DBE3B97CF39}" type="presParOf" srcId="{71045F8C-00FA-488E-A7BD-E2E6753D979D}" destId="{C95EEA27-3CBF-4645-A92D-9D8AF5C1CBFC}" srcOrd="3" destOrd="0" presId="urn:microsoft.com/office/officeart/2005/8/layout/target3"/>
    <dgm:cxn modelId="{F8F0D88B-C3E7-4D11-92C3-48B9419F8CBA}" type="presParOf" srcId="{71045F8C-00FA-488E-A7BD-E2E6753D979D}" destId="{851BB866-B6AE-4566-893F-4C635BA974FC}" srcOrd="4" destOrd="0" presId="urn:microsoft.com/office/officeart/2005/8/layout/target3"/>
    <dgm:cxn modelId="{C473C252-8FD5-4352-A82D-D8A3CC44522A}" type="presParOf" srcId="{71045F8C-00FA-488E-A7BD-E2E6753D979D}" destId="{643EA938-EDE0-4533-ACCC-D2BD6F3A527C}" srcOrd="5" destOrd="0" presId="urn:microsoft.com/office/officeart/2005/8/layout/target3"/>
    <dgm:cxn modelId="{E45FDE79-8FAC-4004-B962-52EB1BB562A2}" type="presParOf" srcId="{71045F8C-00FA-488E-A7BD-E2E6753D979D}" destId="{92F31B18-D66D-4CC7-89B9-378928DE877D}" srcOrd="6" destOrd="0" presId="urn:microsoft.com/office/officeart/2005/8/layout/target3"/>
    <dgm:cxn modelId="{66574D76-EA7D-43D0-9285-0A01FC71F742}" type="presParOf" srcId="{71045F8C-00FA-488E-A7BD-E2E6753D979D}" destId="{902074E1-B931-4618-97F1-FADBE82E9C3C}" srcOrd="7" destOrd="0" presId="urn:microsoft.com/office/officeart/2005/8/layout/target3"/>
    <dgm:cxn modelId="{4BE25BEC-01B7-49B5-B969-5AA8EC88F035}" type="presParOf" srcId="{71045F8C-00FA-488E-A7BD-E2E6753D979D}" destId="{A3817367-F2BC-482F-8832-FA00B51DCCF3}" srcOrd="8" destOrd="0" presId="urn:microsoft.com/office/officeart/2005/8/layout/target3"/>
    <dgm:cxn modelId="{CC7CBB1A-5F00-4DF3-A26C-4DD4D8C62AD6}" type="presParOf" srcId="{71045F8C-00FA-488E-A7BD-E2E6753D979D}" destId="{2DD79E57-A63E-47D4-A1AB-6DF333476AD4}" srcOrd="9" destOrd="0" presId="urn:microsoft.com/office/officeart/2005/8/layout/target3"/>
    <dgm:cxn modelId="{E5F2C609-2BF8-422D-9812-CECEB6445C4D}" type="presParOf" srcId="{71045F8C-00FA-488E-A7BD-E2E6753D979D}" destId="{648967D3-ED80-4214-8D87-4E7012561E4A}" srcOrd="10" destOrd="0" presId="urn:microsoft.com/office/officeart/2005/8/layout/target3"/>
    <dgm:cxn modelId="{8F68B266-41C0-4D77-9280-FC155CC49DDF}" type="presParOf" srcId="{71045F8C-00FA-488E-A7BD-E2E6753D979D}" destId="{9A9B6F4F-B6FF-4F2D-B640-A8473E589523}" srcOrd="11" destOrd="0" presId="urn:microsoft.com/office/officeart/2005/8/layout/target3"/>
    <dgm:cxn modelId="{58AF1EE3-91EC-4945-B647-26A1697E8B39}" type="presParOf" srcId="{71045F8C-00FA-488E-A7BD-E2E6753D979D}" destId="{13BD0FAF-9F2C-4708-9E63-A8E8E5252943}" srcOrd="12" destOrd="0" presId="urn:microsoft.com/office/officeart/2005/8/layout/target3"/>
    <dgm:cxn modelId="{AF51C127-7326-41C4-B9C8-7891E4245DF1}" type="presParOf" srcId="{71045F8C-00FA-488E-A7BD-E2E6753D979D}" destId="{6821E7C9-5E4B-45FA-8F82-01E6F26FAA25}" srcOrd="13" destOrd="0" presId="urn:microsoft.com/office/officeart/2005/8/layout/target3"/>
    <dgm:cxn modelId="{F7F387D0-2205-49AA-8E47-B792CBE93B31}" type="presParOf" srcId="{71045F8C-00FA-488E-A7BD-E2E6753D979D}" destId="{3BA01B75-849B-4716-8BCD-084A86FF328F}" srcOrd="14" destOrd="0" presId="urn:microsoft.com/office/officeart/2005/8/layout/target3"/>
    <dgm:cxn modelId="{472C8567-E571-4C67-89E9-0EEB2209811F}" type="presParOf" srcId="{71045F8C-00FA-488E-A7BD-E2E6753D979D}" destId="{4D19AB04-24FA-40C2-B203-52AE3D15E171}" srcOrd="15" destOrd="0" presId="urn:microsoft.com/office/officeart/2005/8/layout/target3"/>
    <dgm:cxn modelId="{0D7B434E-B84A-4BBF-9719-D817EFF67DB1}" type="presParOf" srcId="{71045F8C-00FA-488E-A7BD-E2E6753D979D}" destId="{832BF48F-0145-4429-9E02-8FCA946CCE9E}" srcOrd="16" destOrd="0" presId="urn:microsoft.com/office/officeart/2005/8/layout/target3"/>
    <dgm:cxn modelId="{72EFB4DF-E940-4381-9DBF-062AEAF03729}" type="presParOf" srcId="{71045F8C-00FA-488E-A7BD-E2E6753D979D}" destId="{E7297F21-D4FD-4A41-AE58-814D01A6B5E7}" srcOrd="17" destOrd="0" presId="urn:microsoft.com/office/officeart/2005/8/layout/target3"/>
    <dgm:cxn modelId="{71BD0EC8-15A6-4102-96D6-23E86068817D}" type="presParOf" srcId="{71045F8C-00FA-488E-A7BD-E2E6753D979D}" destId="{59F530CB-4999-43B3-A00D-6AB53886BD77}" srcOrd="18" destOrd="0" presId="urn:microsoft.com/office/officeart/2005/8/layout/target3"/>
    <dgm:cxn modelId="{19D6FC1A-0F5E-4DAF-96ED-F2342683767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školy: </a:t>
          </a:r>
          <a:r>
            <a:rPr lang="cs-CZ" sz="1500" kern="1200" dirty="0" smtClean="0"/>
            <a:t>Základní škola a Mateřská škola Studená, okres Jindřichův Hradec  </a:t>
          </a:r>
          <a:endParaRPr lang="cs-CZ" sz="15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Mgr. Monika </a:t>
          </a:r>
          <a:r>
            <a:rPr lang="cs-CZ" sz="1500" kern="1200" dirty="0" err="1" smtClean="0"/>
            <a:t>Hřavová</a:t>
          </a:r>
          <a:endParaRPr lang="cs-CZ" sz="15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</a:t>
          </a:r>
          <a:r>
            <a:rPr lang="cs-CZ" sz="1500" kern="1200" dirty="0" smtClean="0"/>
            <a:t>VY_32_INOVACE_2A10Čj4_Skloňování podstatných jmen rodu středního a ženského-procvičování</a:t>
          </a:r>
          <a:endParaRPr lang="cs-CZ" sz="15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Skloňování podstatných jmen rodu středního a ženského-procvičování</a:t>
          </a:r>
          <a:endParaRPr lang="cs-CZ" sz="15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CZ.1.07/1.4.00/21.3136</a:t>
          </a:r>
          <a:endParaRPr lang="cs-CZ" sz="15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5820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3773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3766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8316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448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449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440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798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362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904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965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570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13434-31B0-4AA6-A324-D4715D0E40B2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5B9FD8-1919-4998-9A4A-4BF5A5C764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749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32926197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2292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</a:t>
            </a:r>
            <a:r>
              <a:rPr lang="cs-CZ" dirty="0" smtClean="0"/>
              <a:t>čivo </a:t>
            </a:r>
            <a:r>
              <a:rPr lang="cs-CZ" dirty="0" smtClean="0"/>
              <a:t>je určeno žákům 4. </a:t>
            </a:r>
            <a:r>
              <a:rPr lang="cs-CZ" dirty="0" smtClean="0"/>
              <a:t>ročníku.</a:t>
            </a: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prezentace je aktivní zapojení žáků při procvičování probraného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</a:t>
            </a:r>
            <a:r>
              <a:rPr lang="cs-CZ" dirty="0" smtClean="0"/>
              <a:t>: karta s přehledem vzorů a pádů podstatných jmen – nástěnná, karty s přehledem vzorů a pádů podstatných jmen (žáci s SPU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43752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Hledej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vzory: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Těch fórů, žertů a vtípků už nech, Romane!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Nedaleko strážního stanoviště se v křoví skrýval nepřítel.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Táto, mámo, v komoře je myš.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Opálila jsem se a teď se mi loupe kůže na rukou.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Bořku, řekni nám správný výsledek.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Naše postavení je výhodné.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Napadá mě sto odpovědí.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Vytopí seník povodeň nebo se mu vyhne?</a:t>
            </a:r>
            <a:endParaRPr lang="cs-CZ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8621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Spoj slova se správným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vzorem: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mýdla	lysky		cibulích		krávy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</a:rPr>
              <a:t> 	Labi		zlost			štěňata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hrázi							lipami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dříví							    vsi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 </a:t>
            </a:r>
            <a:r>
              <a:rPr lang="cs-CZ" dirty="0" smtClean="0">
                <a:solidFill>
                  <a:schemeClr val="accent4"/>
                </a:solidFill>
              </a:rPr>
              <a:t>slovy						nebi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báseň						 chvíli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půlnoci		Libuše		postel    obuv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4"/>
                </a:solidFill>
              </a:rPr>
              <a:t>	</a:t>
            </a:r>
            <a:r>
              <a:rPr lang="cs-CZ" dirty="0" smtClean="0">
                <a:solidFill>
                  <a:schemeClr val="accent4"/>
                </a:solidFill>
              </a:rPr>
              <a:t>počitadla		housata		mašlí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63688" y="2780928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město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75856" y="2780928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moře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788024" y="2780928"/>
            <a:ext cx="115212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kuře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3573016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stavení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635896" y="3573016"/>
            <a:ext cx="1152128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žena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5148064" y="3573016"/>
            <a:ext cx="1224136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růže</a:t>
            </a:r>
            <a:endParaRPr lang="cs-CZ" sz="2400" dirty="0"/>
          </a:p>
        </p:txBody>
      </p:sp>
      <p:sp>
        <p:nvSpPr>
          <p:cNvPr id="10" name="Ovál 9"/>
          <p:cNvSpPr/>
          <p:nvPr/>
        </p:nvSpPr>
        <p:spPr>
          <a:xfrm>
            <a:off x="2583930" y="4365104"/>
            <a:ext cx="1339997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píseň</a:t>
            </a:r>
            <a:endParaRPr lang="cs-CZ" sz="2400" dirty="0"/>
          </a:p>
        </p:txBody>
      </p:sp>
      <p:sp>
        <p:nvSpPr>
          <p:cNvPr id="12" name="Ovál 11"/>
          <p:cNvSpPr/>
          <p:nvPr/>
        </p:nvSpPr>
        <p:spPr>
          <a:xfrm>
            <a:off x="4499992" y="4365104"/>
            <a:ext cx="1260140" cy="432048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06226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Doplň </a:t>
            </a: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i/y: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4"/>
                </a:solidFill>
              </a:rPr>
              <a:t>Podol_,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4"/>
                </a:solidFill>
              </a:rPr>
              <a:t>pánv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err="1" smtClean="0">
                <a:solidFill>
                  <a:schemeClr val="accent4"/>
                </a:solidFill>
              </a:rPr>
              <a:t>chalupam</a:t>
            </a:r>
            <a:r>
              <a:rPr lang="cs-CZ" dirty="0" smtClean="0">
                <a:solidFill>
                  <a:schemeClr val="accent4"/>
                </a:solidFill>
              </a:rPr>
              <a:t>_, poupat_, </a:t>
            </a:r>
            <a:r>
              <a:rPr lang="cs-CZ" dirty="0" smtClean="0"/>
              <a:t>s </a:t>
            </a:r>
            <a:r>
              <a:rPr lang="cs-CZ" dirty="0" err="1" smtClean="0">
                <a:solidFill>
                  <a:schemeClr val="accent4"/>
                </a:solidFill>
              </a:rPr>
              <a:t>letadl</a:t>
            </a:r>
            <a:r>
              <a:rPr lang="cs-CZ" dirty="0" smtClean="0">
                <a:solidFill>
                  <a:schemeClr val="accent4"/>
                </a:solidFill>
              </a:rPr>
              <a:t>_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/>
                </a:solidFill>
              </a:rPr>
              <a:t>židl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po </a:t>
            </a:r>
            <a:r>
              <a:rPr lang="cs-CZ" dirty="0" err="1" smtClean="0">
                <a:solidFill>
                  <a:schemeClr val="accent4"/>
                </a:solidFill>
              </a:rPr>
              <a:t>pol_ch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err="1" smtClean="0">
                <a:solidFill>
                  <a:schemeClr val="accent4"/>
                </a:solidFill>
              </a:rPr>
              <a:t>smlouv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neděl_, směs_, </a:t>
            </a:r>
            <a:r>
              <a:rPr lang="cs-CZ" dirty="0" smtClean="0"/>
              <a:t>pod </a:t>
            </a:r>
            <a:r>
              <a:rPr lang="cs-CZ" dirty="0" err="1" smtClean="0">
                <a:solidFill>
                  <a:schemeClr val="accent4"/>
                </a:solidFill>
              </a:rPr>
              <a:t>větv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err="1" smtClean="0">
                <a:solidFill>
                  <a:schemeClr val="accent4"/>
                </a:solidFill>
              </a:rPr>
              <a:t>letadl</a:t>
            </a:r>
            <a:r>
              <a:rPr lang="cs-CZ" dirty="0" smtClean="0">
                <a:solidFill>
                  <a:schemeClr val="accent4"/>
                </a:solidFill>
              </a:rPr>
              <a:t>_, zem_, </a:t>
            </a:r>
            <a:r>
              <a:rPr lang="cs-CZ" dirty="0" err="1" smtClean="0">
                <a:solidFill>
                  <a:schemeClr val="accent4"/>
                </a:solidFill>
              </a:rPr>
              <a:t>vosam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4"/>
                </a:solidFill>
              </a:rPr>
              <a:t>jedl_, </a:t>
            </a:r>
            <a:r>
              <a:rPr lang="cs-CZ" dirty="0" err="1" smtClean="0">
                <a:solidFill>
                  <a:schemeClr val="accent4"/>
                </a:solidFill>
              </a:rPr>
              <a:t>kouzl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obuv_, </a:t>
            </a:r>
            <a:r>
              <a:rPr lang="cs-CZ" dirty="0" err="1" smtClean="0">
                <a:solidFill>
                  <a:schemeClr val="accent4"/>
                </a:solidFill>
              </a:rPr>
              <a:t>malinam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err="1" smtClean="0">
                <a:solidFill>
                  <a:schemeClr val="accent4"/>
                </a:solidFill>
              </a:rPr>
              <a:t>cukrov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4"/>
                </a:solidFill>
              </a:rPr>
              <a:t>mís_, </a:t>
            </a:r>
            <a:r>
              <a:rPr lang="cs-CZ" dirty="0" err="1" smtClean="0">
                <a:solidFill>
                  <a:schemeClr val="accent4"/>
                </a:solidFill>
              </a:rPr>
              <a:t>bohatstv</a:t>
            </a:r>
            <a:r>
              <a:rPr lang="cs-CZ" dirty="0" smtClean="0">
                <a:solidFill>
                  <a:schemeClr val="accent4"/>
                </a:solidFill>
              </a:rPr>
              <a:t>_,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/>
                </a:solidFill>
              </a:rPr>
              <a:t>zemědělstv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4"/>
                </a:solidFill>
              </a:rPr>
              <a:t>škol_, </a:t>
            </a:r>
            <a:r>
              <a:rPr lang="cs-CZ" dirty="0" err="1" smtClean="0">
                <a:solidFill>
                  <a:schemeClr val="accent4"/>
                </a:solidFill>
              </a:rPr>
              <a:t>koul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do </a:t>
            </a:r>
            <a:r>
              <a:rPr lang="cs-CZ" dirty="0" smtClean="0">
                <a:solidFill>
                  <a:schemeClr val="accent4"/>
                </a:solidFill>
              </a:rPr>
              <a:t>sol_, </a:t>
            </a:r>
            <a:r>
              <a:rPr lang="cs-CZ" dirty="0" err="1" smtClean="0">
                <a:solidFill>
                  <a:schemeClr val="accent4"/>
                </a:solidFill>
              </a:rPr>
              <a:t>koul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bez </a:t>
            </a:r>
            <a:r>
              <a:rPr lang="cs-CZ" dirty="0" err="1" smtClean="0">
                <a:solidFill>
                  <a:schemeClr val="accent4"/>
                </a:solidFill>
              </a:rPr>
              <a:t>přílb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4"/>
                </a:solidFill>
              </a:rPr>
              <a:t>lahv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na </a:t>
            </a:r>
            <a:r>
              <a:rPr lang="cs-CZ" dirty="0" err="1" smtClean="0">
                <a:solidFill>
                  <a:schemeClr val="accent4"/>
                </a:solidFill>
              </a:rPr>
              <a:t>návs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z </a:t>
            </a:r>
            <a:r>
              <a:rPr lang="cs-CZ" dirty="0" smtClean="0">
                <a:solidFill>
                  <a:schemeClr val="accent4"/>
                </a:solidFill>
              </a:rPr>
              <a:t>Morav_, </a:t>
            </a:r>
            <a:r>
              <a:rPr lang="cs-CZ" dirty="0" smtClean="0"/>
              <a:t>na </a:t>
            </a:r>
            <a:r>
              <a:rPr lang="cs-CZ" dirty="0" smtClean="0">
                <a:solidFill>
                  <a:schemeClr val="accent4"/>
                </a:solidFill>
              </a:rPr>
              <a:t>neb_, </a:t>
            </a:r>
            <a:r>
              <a:rPr lang="cs-CZ" dirty="0" smtClean="0"/>
              <a:t>v </a:t>
            </a:r>
            <a:r>
              <a:rPr lang="cs-CZ" dirty="0" err="1" smtClean="0">
                <a:solidFill>
                  <a:schemeClr val="accent4"/>
                </a:solidFill>
              </a:rPr>
              <a:t>potíž_ch</a:t>
            </a:r>
            <a:r>
              <a:rPr lang="cs-CZ" dirty="0" smtClean="0">
                <a:solidFill>
                  <a:schemeClr val="accent4"/>
                </a:solidFill>
              </a:rPr>
              <a:t>, </a:t>
            </a:r>
            <a:r>
              <a:rPr lang="cs-CZ" dirty="0" err="1" smtClean="0">
                <a:solidFill>
                  <a:schemeClr val="accent4"/>
                </a:solidFill>
              </a:rPr>
              <a:t>jezdectv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mezi </a:t>
            </a:r>
            <a:r>
              <a:rPr lang="cs-CZ" dirty="0" err="1" smtClean="0">
                <a:solidFill>
                  <a:schemeClr val="accent4"/>
                </a:solidFill>
              </a:rPr>
              <a:t>jídl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v </a:t>
            </a:r>
            <a:r>
              <a:rPr lang="cs-CZ" dirty="0" smtClean="0">
                <a:solidFill>
                  <a:schemeClr val="accent4"/>
                </a:solidFill>
              </a:rPr>
              <a:t>postel_, ozdob_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accent4"/>
                </a:solidFill>
              </a:rPr>
              <a:t>silam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smtClean="0"/>
              <a:t>pod </a:t>
            </a:r>
            <a:r>
              <a:rPr lang="cs-CZ" dirty="0" err="1" smtClean="0">
                <a:solidFill>
                  <a:schemeClr val="accent4"/>
                </a:solidFill>
              </a:rPr>
              <a:t>stínidl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err="1" smtClean="0">
                <a:solidFill>
                  <a:schemeClr val="accent4"/>
                </a:solidFill>
              </a:rPr>
              <a:t>houb</a:t>
            </a:r>
            <a:r>
              <a:rPr lang="cs-CZ" dirty="0" smtClean="0">
                <a:solidFill>
                  <a:schemeClr val="accent4"/>
                </a:solidFill>
              </a:rPr>
              <a:t>_, </a:t>
            </a:r>
            <a:r>
              <a:rPr lang="cs-CZ" dirty="0" err="1" smtClean="0">
                <a:solidFill>
                  <a:schemeClr val="accent4"/>
                </a:solidFill>
              </a:rPr>
              <a:t>zavazadl</a:t>
            </a:r>
            <a:r>
              <a:rPr lang="cs-CZ" smtClean="0">
                <a:solidFill>
                  <a:schemeClr val="accent4"/>
                </a:solidFill>
              </a:rPr>
              <a:t>_ 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9382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274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Hledej vzory:</vt:lpstr>
      <vt:lpstr>Spoj slova se správným vzorem:</vt:lpstr>
      <vt:lpstr>Doplň i/y: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Martin Králík</cp:lastModifiedBy>
  <cp:revision>38</cp:revision>
  <dcterms:created xsi:type="dcterms:W3CDTF">2012-01-08T10:20:58Z</dcterms:created>
  <dcterms:modified xsi:type="dcterms:W3CDTF">2012-03-09T13:50:45Z</dcterms:modified>
</cp:coreProperties>
</file>