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Základní škola a Mateřská škola Studená, okres Jindřichův Hradec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Monika </a:t>
          </a:r>
          <a:r>
            <a:rPr lang="cs-CZ" dirty="0" err="1" smtClean="0"/>
            <a:t>Hřavová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VY_32_INOVACE_5B22M4_Zaokrouhlování čísla na stovky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Zaokrouhlování čísla na stovky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7575CE1E-C1C5-4F1D-9ED4-8ACA5E551EF7}" type="presOf" srcId="{FBBFC3EA-9D9D-4F3A-BEA6-9C2C0E46BF20}" destId="{643EA938-EDE0-4533-ACCC-D2BD6F3A527C}" srcOrd="0" destOrd="0" presId="urn:microsoft.com/office/officeart/2005/8/layout/target3"/>
    <dgm:cxn modelId="{DA8F5CF9-2D84-45CE-9405-57B96F27471F}" type="presOf" srcId="{445C7998-7549-48B0-BD68-D4F0167F02E5}" destId="{4D19AB04-24FA-40C2-B203-52AE3D15E171}" srcOrd="1" destOrd="0" presId="urn:microsoft.com/office/officeart/2005/8/layout/target3"/>
    <dgm:cxn modelId="{82E4B3C8-F49E-4DFC-8D35-7D0D6A940508}" type="presOf" srcId="{445C7998-7549-48B0-BD68-D4F0167F02E5}" destId="{BC35EE03-4121-4EF9-923D-7CB6D30D358D}" srcOrd="0" destOrd="0" presId="urn:microsoft.com/office/officeart/2005/8/layout/target3"/>
    <dgm:cxn modelId="{C1F79F74-6C18-4CF6-81F7-9C7673E48DE4}" type="presOf" srcId="{EBC41103-E2E5-4D48-9B4B-425520D3D098}" destId="{3BA01B75-849B-4716-8BCD-084A86FF328F}" srcOrd="0" destOrd="0" presId="urn:microsoft.com/office/officeart/2005/8/layout/target3"/>
    <dgm:cxn modelId="{93031971-0322-4EF1-96AB-B97DA7C7D4A6}" type="presOf" srcId="{C73C7642-F245-4585-8F88-243F9FAEF6CA}" destId="{59F530CB-4999-43B3-A00D-6AB53886BD7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5E2C7335-4208-4C24-8DAB-51088A7E06C1}" type="presOf" srcId="{EBC41103-E2E5-4D48-9B4B-425520D3D098}" destId="{A27B6496-BF1B-4384-9217-9659064D5D6A}" srcOrd="1" destOrd="0" presId="urn:microsoft.com/office/officeart/2005/8/layout/target3"/>
    <dgm:cxn modelId="{1F6E64F7-2F78-4F7A-A2FA-39C4FAE6FC1B}" type="presOf" srcId="{C73C7642-F245-4585-8F88-243F9FAEF6CA}" destId="{9A9B6F4F-B6FF-4F2D-B640-A8473E589523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C669F81-24EA-4BD4-B604-89F89FAD611A}" type="presOf" srcId="{019433A1-1324-4DE1-9E6F-32B851095F74}" destId="{A3817367-F2BC-482F-8832-FA00B51DCCF3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6B40D21C-C675-4E75-98A6-3EC9804B9F23}" type="presOf" srcId="{39F8B381-5807-488E-AC22-73DD4140ED4A}" destId="{71045F8C-00FA-488E-A7BD-E2E6753D979D}" srcOrd="0" destOrd="0" presId="urn:microsoft.com/office/officeart/2005/8/layout/target3"/>
    <dgm:cxn modelId="{5AB0721C-138F-4B98-B980-598994ADF2F4}" type="presOf" srcId="{FBBFC3EA-9D9D-4F3A-BEA6-9C2C0E46BF20}" destId="{832BF48F-0145-4429-9E02-8FCA946CCE9E}" srcOrd="1" destOrd="0" presId="urn:microsoft.com/office/officeart/2005/8/layout/target3"/>
    <dgm:cxn modelId="{788D62F7-C3B5-4360-9913-1ACF58150642}" type="presOf" srcId="{019433A1-1324-4DE1-9E6F-32B851095F74}" destId="{E7297F21-D4FD-4A41-AE58-814D01A6B5E7}" srcOrd="1" destOrd="0" presId="urn:microsoft.com/office/officeart/2005/8/layout/target3"/>
    <dgm:cxn modelId="{602323EF-85A2-41FA-BA68-5883E7222115}" type="presParOf" srcId="{71045F8C-00FA-488E-A7BD-E2E6753D979D}" destId="{3577EC6B-C980-4F34-8C69-4365E7B8FC8C}" srcOrd="0" destOrd="0" presId="urn:microsoft.com/office/officeart/2005/8/layout/target3"/>
    <dgm:cxn modelId="{A1972AA3-ED01-44BD-B769-ED3AE9B203F6}" type="presParOf" srcId="{71045F8C-00FA-488E-A7BD-E2E6753D979D}" destId="{6940EB87-DC1D-4BC3-9408-9AC2E1FFC039}" srcOrd="1" destOrd="0" presId="urn:microsoft.com/office/officeart/2005/8/layout/target3"/>
    <dgm:cxn modelId="{2C6E2F2F-5A26-48E8-BB4D-5D0B07D0B49A}" type="presParOf" srcId="{71045F8C-00FA-488E-A7BD-E2E6753D979D}" destId="{BC35EE03-4121-4EF9-923D-7CB6D30D358D}" srcOrd="2" destOrd="0" presId="urn:microsoft.com/office/officeart/2005/8/layout/target3"/>
    <dgm:cxn modelId="{86E14F54-36E4-4E6C-990F-BE4B6EA9E2E0}" type="presParOf" srcId="{71045F8C-00FA-488E-A7BD-E2E6753D979D}" destId="{C95EEA27-3CBF-4645-A92D-9D8AF5C1CBFC}" srcOrd="3" destOrd="0" presId="urn:microsoft.com/office/officeart/2005/8/layout/target3"/>
    <dgm:cxn modelId="{800D5F16-2C9E-46B9-8CC2-3DCF8BD7C8C3}" type="presParOf" srcId="{71045F8C-00FA-488E-A7BD-E2E6753D979D}" destId="{851BB866-B6AE-4566-893F-4C635BA974FC}" srcOrd="4" destOrd="0" presId="urn:microsoft.com/office/officeart/2005/8/layout/target3"/>
    <dgm:cxn modelId="{E3464B58-4CC2-4AF8-AD6C-6F43261447BB}" type="presParOf" srcId="{71045F8C-00FA-488E-A7BD-E2E6753D979D}" destId="{643EA938-EDE0-4533-ACCC-D2BD6F3A527C}" srcOrd="5" destOrd="0" presId="urn:microsoft.com/office/officeart/2005/8/layout/target3"/>
    <dgm:cxn modelId="{F6CDA0A2-A159-4B69-93C3-75C52184D5E4}" type="presParOf" srcId="{71045F8C-00FA-488E-A7BD-E2E6753D979D}" destId="{92F31B18-D66D-4CC7-89B9-378928DE877D}" srcOrd="6" destOrd="0" presId="urn:microsoft.com/office/officeart/2005/8/layout/target3"/>
    <dgm:cxn modelId="{75083547-9095-4B55-A32A-8B6A6602068C}" type="presParOf" srcId="{71045F8C-00FA-488E-A7BD-E2E6753D979D}" destId="{902074E1-B931-4618-97F1-FADBE82E9C3C}" srcOrd="7" destOrd="0" presId="urn:microsoft.com/office/officeart/2005/8/layout/target3"/>
    <dgm:cxn modelId="{12D1BEDF-A440-4F7A-A905-C2A6CE508E85}" type="presParOf" srcId="{71045F8C-00FA-488E-A7BD-E2E6753D979D}" destId="{A3817367-F2BC-482F-8832-FA00B51DCCF3}" srcOrd="8" destOrd="0" presId="urn:microsoft.com/office/officeart/2005/8/layout/target3"/>
    <dgm:cxn modelId="{415CCECF-0252-4BE6-AC48-40A4A0CDA6B3}" type="presParOf" srcId="{71045F8C-00FA-488E-A7BD-E2E6753D979D}" destId="{2DD79E57-A63E-47D4-A1AB-6DF333476AD4}" srcOrd="9" destOrd="0" presId="urn:microsoft.com/office/officeart/2005/8/layout/target3"/>
    <dgm:cxn modelId="{86098A01-F036-4341-BBF2-034E175FEDAE}" type="presParOf" srcId="{71045F8C-00FA-488E-A7BD-E2E6753D979D}" destId="{648967D3-ED80-4214-8D87-4E7012561E4A}" srcOrd="10" destOrd="0" presId="urn:microsoft.com/office/officeart/2005/8/layout/target3"/>
    <dgm:cxn modelId="{979376C9-47C9-4EDB-9245-4B272AA96674}" type="presParOf" srcId="{71045F8C-00FA-488E-A7BD-E2E6753D979D}" destId="{9A9B6F4F-B6FF-4F2D-B640-A8473E589523}" srcOrd="11" destOrd="0" presId="urn:microsoft.com/office/officeart/2005/8/layout/target3"/>
    <dgm:cxn modelId="{2F4C576C-D16B-4415-AE5D-C61E30776CD8}" type="presParOf" srcId="{71045F8C-00FA-488E-A7BD-E2E6753D979D}" destId="{13BD0FAF-9F2C-4708-9E63-A8E8E5252943}" srcOrd="12" destOrd="0" presId="urn:microsoft.com/office/officeart/2005/8/layout/target3"/>
    <dgm:cxn modelId="{745D829E-C65B-4F19-B41F-7C02E7DEF57B}" type="presParOf" srcId="{71045F8C-00FA-488E-A7BD-E2E6753D979D}" destId="{6821E7C9-5E4B-45FA-8F82-01E6F26FAA25}" srcOrd="13" destOrd="0" presId="urn:microsoft.com/office/officeart/2005/8/layout/target3"/>
    <dgm:cxn modelId="{3CFEC9BC-2AF6-4060-90C8-211A007E13D9}" type="presParOf" srcId="{71045F8C-00FA-488E-A7BD-E2E6753D979D}" destId="{3BA01B75-849B-4716-8BCD-084A86FF328F}" srcOrd="14" destOrd="0" presId="urn:microsoft.com/office/officeart/2005/8/layout/target3"/>
    <dgm:cxn modelId="{A74B201E-7C54-4789-B164-1AEFFECA3522}" type="presParOf" srcId="{71045F8C-00FA-488E-A7BD-E2E6753D979D}" destId="{4D19AB04-24FA-40C2-B203-52AE3D15E171}" srcOrd="15" destOrd="0" presId="urn:microsoft.com/office/officeart/2005/8/layout/target3"/>
    <dgm:cxn modelId="{0D0F17C9-A024-4BC5-AC54-7D04E4A3F206}" type="presParOf" srcId="{71045F8C-00FA-488E-A7BD-E2E6753D979D}" destId="{832BF48F-0145-4429-9E02-8FCA946CCE9E}" srcOrd="16" destOrd="0" presId="urn:microsoft.com/office/officeart/2005/8/layout/target3"/>
    <dgm:cxn modelId="{A411905C-8932-4F5C-942F-C4F443404A3D}" type="presParOf" srcId="{71045F8C-00FA-488E-A7BD-E2E6753D979D}" destId="{E7297F21-D4FD-4A41-AE58-814D01A6B5E7}" srcOrd="17" destOrd="0" presId="urn:microsoft.com/office/officeart/2005/8/layout/target3"/>
    <dgm:cxn modelId="{73802060-E994-49E0-8664-E9C547B76992}" type="presParOf" srcId="{71045F8C-00FA-488E-A7BD-E2E6753D979D}" destId="{59F530CB-4999-43B3-A00D-6AB53886BD77}" srcOrd="18" destOrd="0" presId="urn:microsoft.com/office/officeart/2005/8/layout/target3"/>
    <dgm:cxn modelId="{97AE9445-58CA-4EF7-9833-1AE9DD9246B5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Název školy: </a:t>
          </a:r>
          <a:r>
            <a:rPr lang="cs-CZ" sz="1700" kern="1200" dirty="0" smtClean="0"/>
            <a:t>Základní škola a Mateřská škola Studená, okres Jindřichův Hradec  </a:t>
          </a:r>
          <a:endParaRPr lang="cs-CZ" sz="17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Autor: </a:t>
          </a:r>
          <a:r>
            <a:rPr lang="cs-CZ" sz="1700" kern="1200" dirty="0" smtClean="0"/>
            <a:t>Mgr. Monika </a:t>
          </a:r>
          <a:r>
            <a:rPr lang="cs-CZ" sz="1700" kern="1200" dirty="0" err="1" smtClean="0"/>
            <a:t>Hřavová</a:t>
          </a:r>
          <a:endParaRPr lang="cs-CZ" sz="17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Název : </a:t>
          </a:r>
          <a:r>
            <a:rPr lang="cs-CZ" sz="1700" kern="1200" dirty="0" smtClean="0"/>
            <a:t>VY_32_INOVACE_5B22M4_Zaokrouhlování čísla na stovky</a:t>
          </a:r>
          <a:endParaRPr lang="cs-CZ" sz="17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Téma</a:t>
          </a:r>
          <a:r>
            <a:rPr lang="cs-CZ" sz="1700" kern="1200" dirty="0" smtClean="0"/>
            <a:t>: Zaokrouhlování čísla na stovky</a:t>
          </a:r>
          <a:endParaRPr lang="cs-CZ" sz="17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Číslo projektu</a:t>
          </a:r>
          <a:r>
            <a:rPr lang="cs-CZ" sz="1700" kern="1200" dirty="0" smtClean="0"/>
            <a:t>: CZ.1.07/1.4.00/21.3136</a:t>
          </a:r>
          <a:endParaRPr lang="cs-CZ" sz="17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2C7BF-89ED-4A78-B359-F44D62F1E23C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FE08B3-C2B0-4288-A90C-715D17C24F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4348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2C7BF-89ED-4A78-B359-F44D62F1E23C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FE08B3-C2B0-4288-A90C-715D17C24F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68054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2C7BF-89ED-4A78-B359-F44D62F1E23C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FE08B3-C2B0-4288-A90C-715D17C24F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04900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2C7BF-89ED-4A78-B359-F44D62F1E23C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FE08B3-C2B0-4288-A90C-715D17C24F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03986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2C7BF-89ED-4A78-B359-F44D62F1E23C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FE08B3-C2B0-4288-A90C-715D17C24F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77458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2C7BF-89ED-4A78-B359-F44D62F1E23C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FE08B3-C2B0-4288-A90C-715D17C24F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34578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2C7BF-89ED-4A78-B359-F44D62F1E23C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FE08B3-C2B0-4288-A90C-715D17C24F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87985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2C7BF-89ED-4A78-B359-F44D62F1E23C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FE08B3-C2B0-4288-A90C-715D17C24F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51169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2C7BF-89ED-4A78-B359-F44D62F1E23C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FE08B3-C2B0-4288-A90C-715D17C24F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3476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2C7BF-89ED-4A78-B359-F44D62F1E23C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FE08B3-C2B0-4288-A90C-715D17C24F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54708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2C7BF-89ED-4A78-B359-F44D62F1E23C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FE08B3-C2B0-4288-A90C-715D17C24F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264469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2C7BF-89ED-4A78-B359-F44D62F1E23C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FE08B3-C2B0-4288-A90C-715D17C24F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16399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72C7BF-89ED-4A78-B359-F44D62F1E23C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FE08B3-C2B0-4288-A90C-715D17C24F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86236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16022244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443205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učivo je určeno žákům 4. ročníku</a:t>
            </a:r>
          </a:p>
          <a:p>
            <a:r>
              <a:rPr lang="cs-CZ" dirty="0" smtClean="0"/>
              <a:t>učivo je určeno k aktivnímu zopakování ve skupinách nebo i k samostatné práci</a:t>
            </a:r>
          </a:p>
          <a:p>
            <a:r>
              <a:rPr lang="cs-CZ" dirty="0" smtClean="0"/>
              <a:t>jednotlivé úkoly můžeme procvičit na interaktivní tabuli nebo vytisknout a na interaktivní tabuli provést kontrolu</a:t>
            </a:r>
          </a:p>
          <a:p>
            <a:r>
              <a:rPr lang="cs-CZ" dirty="0" smtClean="0"/>
              <a:t>pomůcky: pastelky, mazací tabulka</a:t>
            </a:r>
            <a:r>
              <a:rPr lang="cs-CZ" smtClean="0"/>
              <a:t>, fixy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73374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Zaokrouhlování čísla na stovky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Při zaokrouhlování čísla na stovky se řídíme číslicí zapsanou na místě </a:t>
            </a:r>
            <a:r>
              <a:rPr lang="cs-CZ" dirty="0" smtClean="0">
                <a:solidFill>
                  <a:srgbClr val="00B050"/>
                </a:solidFill>
              </a:rPr>
              <a:t>desítek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Je-li na místě </a:t>
            </a:r>
            <a:r>
              <a:rPr lang="cs-CZ" dirty="0" smtClean="0">
                <a:solidFill>
                  <a:srgbClr val="00B050"/>
                </a:solidFill>
              </a:rPr>
              <a:t>desítek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0, 1, 2, 3, 4 </a:t>
            </a:r>
            <a:r>
              <a:rPr lang="cs-CZ" dirty="0" smtClean="0"/>
              <a:t>počet stovek zůstává stejný a na místě </a:t>
            </a:r>
            <a:r>
              <a:rPr lang="cs-CZ" dirty="0" smtClean="0">
                <a:solidFill>
                  <a:srgbClr val="00B050"/>
                </a:solidFill>
              </a:rPr>
              <a:t>jednotek </a:t>
            </a:r>
            <a:r>
              <a:rPr lang="cs-CZ" dirty="0" smtClean="0"/>
              <a:t>a </a:t>
            </a:r>
            <a:r>
              <a:rPr lang="cs-CZ" dirty="0" smtClean="0">
                <a:solidFill>
                  <a:srgbClr val="00B050"/>
                </a:solidFill>
              </a:rPr>
              <a:t>desítek </a:t>
            </a:r>
            <a:r>
              <a:rPr lang="cs-CZ" dirty="0" smtClean="0"/>
              <a:t>napíšeme </a:t>
            </a:r>
            <a:r>
              <a:rPr lang="cs-CZ" dirty="0" smtClean="0">
                <a:solidFill>
                  <a:srgbClr val="00B050"/>
                </a:solidFill>
              </a:rPr>
              <a:t>nuly</a:t>
            </a:r>
            <a:r>
              <a:rPr lang="cs-CZ" dirty="0" smtClean="0"/>
              <a:t>. Zaokrouhlujeme </a:t>
            </a:r>
            <a:r>
              <a:rPr lang="cs-CZ" dirty="0" smtClean="0">
                <a:solidFill>
                  <a:srgbClr val="00B050"/>
                </a:solidFill>
              </a:rPr>
              <a:t>dolů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Je-li na místě </a:t>
            </a:r>
            <a:r>
              <a:rPr lang="cs-CZ" dirty="0" smtClean="0">
                <a:solidFill>
                  <a:srgbClr val="00B050"/>
                </a:solidFill>
              </a:rPr>
              <a:t>desítek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5, 6, 7, 8, 9 </a:t>
            </a:r>
            <a:r>
              <a:rPr lang="cs-CZ" dirty="0" smtClean="0"/>
              <a:t>počet stovek </a:t>
            </a:r>
            <a:r>
              <a:rPr lang="cs-CZ" dirty="0" smtClean="0">
                <a:solidFill>
                  <a:srgbClr val="00B050"/>
                </a:solidFill>
              </a:rPr>
              <a:t>zvětšíme o jednu </a:t>
            </a:r>
            <a:r>
              <a:rPr lang="cs-CZ" dirty="0" smtClean="0"/>
              <a:t>a na místa</a:t>
            </a:r>
            <a:r>
              <a:rPr lang="cs-CZ" dirty="0" smtClean="0">
                <a:solidFill>
                  <a:srgbClr val="00B050"/>
                </a:solidFill>
              </a:rPr>
              <a:t> jednotek </a:t>
            </a:r>
            <a:r>
              <a:rPr lang="cs-CZ" dirty="0" smtClean="0"/>
              <a:t>a </a:t>
            </a:r>
            <a:r>
              <a:rPr lang="cs-CZ" dirty="0" smtClean="0">
                <a:solidFill>
                  <a:srgbClr val="00B050"/>
                </a:solidFill>
              </a:rPr>
              <a:t>desítek </a:t>
            </a:r>
            <a:r>
              <a:rPr lang="cs-CZ" dirty="0" smtClean="0"/>
              <a:t>napíšeme </a:t>
            </a:r>
            <a:r>
              <a:rPr lang="cs-CZ" dirty="0" smtClean="0">
                <a:solidFill>
                  <a:srgbClr val="00B050"/>
                </a:solidFill>
              </a:rPr>
              <a:t>nuly</a:t>
            </a:r>
            <a:r>
              <a:rPr lang="cs-CZ" dirty="0" smtClean="0"/>
              <a:t>. Zaokrouhlujeme </a:t>
            </a:r>
            <a:r>
              <a:rPr lang="cs-CZ" dirty="0" smtClean="0">
                <a:solidFill>
                  <a:srgbClr val="00B050"/>
                </a:solidFill>
              </a:rPr>
              <a:t>nahoru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3775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Zaokrouhli daná čísla na stovky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615					302  </a:t>
            </a:r>
          </a:p>
          <a:p>
            <a:pPr marL="0" indent="0">
              <a:buNone/>
            </a:pPr>
            <a:r>
              <a:rPr lang="cs-CZ" dirty="0" smtClean="0"/>
              <a:t>156					738        </a:t>
            </a:r>
          </a:p>
          <a:p>
            <a:pPr marL="0" indent="0">
              <a:buNone/>
            </a:pPr>
            <a:r>
              <a:rPr lang="cs-CZ" dirty="0" smtClean="0"/>
              <a:t>  25					    3                  </a:t>
            </a:r>
          </a:p>
          <a:p>
            <a:pPr marL="0" indent="0">
              <a:buNone/>
            </a:pPr>
            <a:r>
              <a:rPr lang="cs-CZ" dirty="0" smtClean="0"/>
              <a:t>505					  77         </a:t>
            </a:r>
          </a:p>
          <a:p>
            <a:pPr marL="0" indent="0">
              <a:buNone/>
            </a:pPr>
            <a:r>
              <a:rPr lang="cs-CZ" dirty="0" smtClean="0"/>
              <a:t>893					222                     </a:t>
            </a:r>
          </a:p>
          <a:p>
            <a:pPr marL="0" indent="0">
              <a:buNone/>
            </a:pPr>
            <a:r>
              <a:rPr lang="cs-CZ" dirty="0" smtClean="0"/>
              <a:t>    8					999     </a:t>
            </a:r>
          </a:p>
          <a:p>
            <a:pPr marL="0" indent="0">
              <a:buNone/>
            </a:pPr>
            <a:r>
              <a:rPr lang="cs-CZ" dirty="0" smtClean="0"/>
              <a:t>460					291     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81763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Vyber čísla, která patří k sobě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Najdi dvojice čísel, která patří, po zaokrouhlení na stovky, k sobě a vybarvi je stejnou barvou:</a:t>
            </a:r>
          </a:p>
          <a:p>
            <a:pPr marL="0" indent="0">
              <a:buNone/>
            </a:pPr>
            <a:r>
              <a:rPr lang="cs-CZ" dirty="0" smtClean="0"/>
              <a:t>928	138	262	791	670	87	175	481	352		</a:t>
            </a:r>
          </a:p>
          <a:p>
            <a:pPr marL="0" indent="0">
              <a:buNone/>
            </a:pPr>
            <a:r>
              <a:rPr lang="cs-CZ" dirty="0" smtClean="0"/>
              <a:t>200</a:t>
            </a:r>
            <a:r>
              <a:rPr lang="cs-CZ" dirty="0"/>
              <a:t>	</a:t>
            </a:r>
            <a:r>
              <a:rPr lang="cs-CZ" dirty="0" smtClean="0"/>
              <a:t>			900	         100		</a:t>
            </a:r>
          </a:p>
          <a:p>
            <a:pPr marL="0" indent="0">
              <a:buNone/>
            </a:pPr>
            <a:r>
              <a:rPr lang="cs-CZ" dirty="0" smtClean="0"/>
              <a:t>		300                                          400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100				800		</a:t>
            </a:r>
          </a:p>
          <a:p>
            <a:pPr marL="0" indent="0">
              <a:buNone/>
            </a:pPr>
            <a:r>
              <a:rPr lang="cs-CZ" dirty="0" smtClean="0"/>
              <a:t>		500					700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4629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Doplň čísla 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Doplň čísla, která se po zaokrouhlení na stovky rovnají danému číslu.       Vzor: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 smtClean="0">
                <a:solidFill>
                  <a:schemeClr val="accent2"/>
                </a:solidFill>
              </a:rPr>
              <a:t>601	590	624	589	553.....zaokrouhlit na 600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5"/>
                </a:solidFill>
              </a:rPr>
              <a:t>___	___	___	___	___ ..... zaokrouhlit na 300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C000"/>
                </a:solidFill>
              </a:rPr>
              <a:t>___	___	___	___	___</a:t>
            </a:r>
            <a:r>
              <a:rPr lang="cs-CZ" dirty="0" smtClean="0">
                <a:solidFill>
                  <a:schemeClr val="accent2"/>
                </a:solidFill>
              </a:rPr>
              <a:t> </a:t>
            </a:r>
            <a:r>
              <a:rPr lang="cs-CZ" dirty="0" smtClean="0">
                <a:solidFill>
                  <a:srgbClr val="FFC000"/>
                </a:solidFill>
              </a:rPr>
              <a:t>..... zaokrouhlit na 800</a:t>
            </a:r>
            <a:endParaRPr lang="cs-CZ" dirty="0" smtClean="0">
              <a:solidFill>
                <a:schemeClr val="accent4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4"/>
                </a:solidFill>
              </a:rPr>
              <a:t>___	___	___	___	___ ..... zaokrouhlit na 200</a:t>
            </a: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___	___	___	___	___ ..... zaokrouhlit na 900</a:t>
            </a:r>
            <a:endParaRPr lang="cs-CZ" dirty="0" smtClean="0">
              <a:solidFill>
                <a:srgbClr val="FFC000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accent4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349601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95</TotalTime>
  <Words>208</Words>
  <Application>Microsoft Office PowerPoint</Application>
  <PresentationFormat>Předvádění na obrazovce (4:3)</PresentationFormat>
  <Paragraphs>36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Zaokrouhlování čísla na stovky</vt:lpstr>
      <vt:lpstr>Zaokrouhli daná čísla na stovky</vt:lpstr>
      <vt:lpstr>Vyber čísla, která patří k sobě</vt:lpstr>
      <vt:lpstr>Doplň čísla </vt:lpstr>
    </vt:vector>
  </TitlesOfParts>
  <Company>ZŠ Studená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Hřavová Monika</dc:creator>
  <cp:lastModifiedBy>Hřavová Monika</cp:lastModifiedBy>
  <cp:revision>25</cp:revision>
  <dcterms:created xsi:type="dcterms:W3CDTF">2011-11-21T18:21:07Z</dcterms:created>
  <dcterms:modified xsi:type="dcterms:W3CDTF">2011-11-21T19:59:22Z</dcterms:modified>
</cp:coreProperties>
</file>