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VY_32_INOVACE_5B28M4_Písemné dělení  se zbytkem 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Písemné dělení </a:t>
          </a:r>
          <a:r>
            <a:rPr lang="cs-CZ" smtClean="0"/>
            <a:t>se zbytkem 1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ADAD07-3A19-4463-B095-48013ED5DD38}" type="presOf" srcId="{FBBFC3EA-9D9D-4F3A-BEA6-9C2C0E46BF20}" destId="{832BF48F-0145-4429-9E02-8FCA946CCE9E}" srcOrd="1" destOrd="0" presId="urn:microsoft.com/office/officeart/2005/8/layout/target3"/>
    <dgm:cxn modelId="{618007DD-B079-4327-B512-34AC6B9CC5EF}" type="presOf" srcId="{EBC41103-E2E5-4D48-9B4B-425520D3D098}" destId="{3BA01B75-849B-4716-8BCD-084A86FF328F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52AB6354-3A3D-44FE-9872-E72795134081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E719768-8BF3-40C6-A83F-7012D1E21651}" type="presOf" srcId="{C73C7642-F245-4585-8F88-243F9FAEF6CA}" destId="{59F530CB-4999-43B3-A00D-6AB53886BD77}" srcOrd="1" destOrd="0" presId="urn:microsoft.com/office/officeart/2005/8/layout/target3"/>
    <dgm:cxn modelId="{E7032057-7781-4BF2-949D-310DB3CC7353}" type="presOf" srcId="{EBC41103-E2E5-4D48-9B4B-425520D3D098}" destId="{A27B6496-BF1B-4384-9217-9659064D5D6A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F67AE7BD-9938-43DB-9621-8CC37F7BF682}" type="presOf" srcId="{C73C7642-F245-4585-8F88-243F9FAEF6CA}" destId="{9A9B6F4F-B6FF-4F2D-B640-A8473E58952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22CB8242-8ECB-4912-8FB7-9864E855CFE5}" type="presOf" srcId="{019433A1-1324-4DE1-9E6F-32B851095F74}" destId="{A3817367-F2BC-482F-8832-FA00B51DCCF3}" srcOrd="0" destOrd="0" presId="urn:microsoft.com/office/officeart/2005/8/layout/target3"/>
    <dgm:cxn modelId="{BA1A3CA7-D2A5-4438-AB13-4561F3377989}" type="presOf" srcId="{445C7998-7549-48B0-BD68-D4F0167F02E5}" destId="{4D19AB04-24FA-40C2-B203-52AE3D15E171}" srcOrd="1" destOrd="0" presId="urn:microsoft.com/office/officeart/2005/8/layout/target3"/>
    <dgm:cxn modelId="{41140EAC-A9FC-42F6-8E14-04B400AA5B02}" type="presOf" srcId="{445C7998-7549-48B0-BD68-D4F0167F02E5}" destId="{BC35EE03-4121-4EF9-923D-7CB6D30D358D}" srcOrd="0" destOrd="0" presId="urn:microsoft.com/office/officeart/2005/8/layout/target3"/>
    <dgm:cxn modelId="{B94C3ED5-F5A7-47DD-A6E4-1C1077FD958C}" type="presOf" srcId="{39F8B381-5807-488E-AC22-73DD4140ED4A}" destId="{71045F8C-00FA-488E-A7BD-E2E6753D979D}" srcOrd="0" destOrd="0" presId="urn:microsoft.com/office/officeart/2005/8/layout/target3"/>
    <dgm:cxn modelId="{82C50B01-D29F-4000-8534-6FE8B4BC75BE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CADF625-194E-4E56-80EB-2BA5C423B146}" type="presParOf" srcId="{71045F8C-00FA-488E-A7BD-E2E6753D979D}" destId="{3577EC6B-C980-4F34-8C69-4365E7B8FC8C}" srcOrd="0" destOrd="0" presId="urn:microsoft.com/office/officeart/2005/8/layout/target3"/>
    <dgm:cxn modelId="{0CEBF0F0-FF9B-4903-B266-E081F50D3F10}" type="presParOf" srcId="{71045F8C-00FA-488E-A7BD-E2E6753D979D}" destId="{6940EB87-DC1D-4BC3-9408-9AC2E1FFC039}" srcOrd="1" destOrd="0" presId="urn:microsoft.com/office/officeart/2005/8/layout/target3"/>
    <dgm:cxn modelId="{EB831E9C-5ADF-4D3B-B852-A124BC764EC0}" type="presParOf" srcId="{71045F8C-00FA-488E-A7BD-E2E6753D979D}" destId="{BC35EE03-4121-4EF9-923D-7CB6D30D358D}" srcOrd="2" destOrd="0" presId="urn:microsoft.com/office/officeart/2005/8/layout/target3"/>
    <dgm:cxn modelId="{7DD79E27-B36D-4DEB-ACA4-D6B5ADCA0B37}" type="presParOf" srcId="{71045F8C-00FA-488E-A7BD-E2E6753D979D}" destId="{C95EEA27-3CBF-4645-A92D-9D8AF5C1CBFC}" srcOrd="3" destOrd="0" presId="urn:microsoft.com/office/officeart/2005/8/layout/target3"/>
    <dgm:cxn modelId="{1DF05015-03C1-4AB8-B134-7CAAE1AFF8A9}" type="presParOf" srcId="{71045F8C-00FA-488E-A7BD-E2E6753D979D}" destId="{851BB866-B6AE-4566-893F-4C635BA974FC}" srcOrd="4" destOrd="0" presId="urn:microsoft.com/office/officeart/2005/8/layout/target3"/>
    <dgm:cxn modelId="{AE73A8C7-EB1C-4888-8FAC-80B4E38082C8}" type="presParOf" srcId="{71045F8C-00FA-488E-A7BD-E2E6753D979D}" destId="{643EA938-EDE0-4533-ACCC-D2BD6F3A527C}" srcOrd="5" destOrd="0" presId="urn:microsoft.com/office/officeart/2005/8/layout/target3"/>
    <dgm:cxn modelId="{9FC4FAF2-8C5C-4C4C-8EE6-F811A214B1CA}" type="presParOf" srcId="{71045F8C-00FA-488E-A7BD-E2E6753D979D}" destId="{92F31B18-D66D-4CC7-89B9-378928DE877D}" srcOrd="6" destOrd="0" presId="urn:microsoft.com/office/officeart/2005/8/layout/target3"/>
    <dgm:cxn modelId="{AF56664A-AB8B-458E-AB53-EA64D38C99D3}" type="presParOf" srcId="{71045F8C-00FA-488E-A7BD-E2E6753D979D}" destId="{902074E1-B931-4618-97F1-FADBE82E9C3C}" srcOrd="7" destOrd="0" presId="urn:microsoft.com/office/officeart/2005/8/layout/target3"/>
    <dgm:cxn modelId="{D0006E41-BFB0-46FA-8F89-EA8F186D8EBF}" type="presParOf" srcId="{71045F8C-00FA-488E-A7BD-E2E6753D979D}" destId="{A3817367-F2BC-482F-8832-FA00B51DCCF3}" srcOrd="8" destOrd="0" presId="urn:microsoft.com/office/officeart/2005/8/layout/target3"/>
    <dgm:cxn modelId="{E6749BA9-F212-469D-AC9A-C75C58827259}" type="presParOf" srcId="{71045F8C-00FA-488E-A7BD-E2E6753D979D}" destId="{2DD79E57-A63E-47D4-A1AB-6DF333476AD4}" srcOrd="9" destOrd="0" presId="urn:microsoft.com/office/officeart/2005/8/layout/target3"/>
    <dgm:cxn modelId="{F11BFE9D-79E0-4B18-B34D-32ADDBFEDF10}" type="presParOf" srcId="{71045F8C-00FA-488E-A7BD-E2E6753D979D}" destId="{648967D3-ED80-4214-8D87-4E7012561E4A}" srcOrd="10" destOrd="0" presId="urn:microsoft.com/office/officeart/2005/8/layout/target3"/>
    <dgm:cxn modelId="{84BA56FE-E920-4033-B965-82A0C9024F27}" type="presParOf" srcId="{71045F8C-00FA-488E-A7BD-E2E6753D979D}" destId="{9A9B6F4F-B6FF-4F2D-B640-A8473E589523}" srcOrd="11" destOrd="0" presId="urn:microsoft.com/office/officeart/2005/8/layout/target3"/>
    <dgm:cxn modelId="{B1DB114E-7326-4704-86D0-B9906DF61576}" type="presParOf" srcId="{71045F8C-00FA-488E-A7BD-E2E6753D979D}" destId="{13BD0FAF-9F2C-4708-9E63-A8E8E5252943}" srcOrd="12" destOrd="0" presId="urn:microsoft.com/office/officeart/2005/8/layout/target3"/>
    <dgm:cxn modelId="{9054A858-8259-451E-9C5F-117FFE67D03A}" type="presParOf" srcId="{71045F8C-00FA-488E-A7BD-E2E6753D979D}" destId="{6821E7C9-5E4B-45FA-8F82-01E6F26FAA25}" srcOrd="13" destOrd="0" presId="urn:microsoft.com/office/officeart/2005/8/layout/target3"/>
    <dgm:cxn modelId="{78A4D5B4-D45C-4D22-B1EA-C42577D7E964}" type="presParOf" srcId="{71045F8C-00FA-488E-A7BD-E2E6753D979D}" destId="{3BA01B75-849B-4716-8BCD-084A86FF328F}" srcOrd="14" destOrd="0" presId="urn:microsoft.com/office/officeart/2005/8/layout/target3"/>
    <dgm:cxn modelId="{180DEBB1-81AF-4C32-BF56-0980B3A3AB87}" type="presParOf" srcId="{71045F8C-00FA-488E-A7BD-E2E6753D979D}" destId="{4D19AB04-24FA-40C2-B203-52AE3D15E171}" srcOrd="15" destOrd="0" presId="urn:microsoft.com/office/officeart/2005/8/layout/target3"/>
    <dgm:cxn modelId="{BC7D3256-32E7-4DCD-910E-C7EBE8834927}" type="presParOf" srcId="{71045F8C-00FA-488E-A7BD-E2E6753D979D}" destId="{832BF48F-0145-4429-9E02-8FCA946CCE9E}" srcOrd="16" destOrd="0" presId="urn:microsoft.com/office/officeart/2005/8/layout/target3"/>
    <dgm:cxn modelId="{3A57C57E-C091-4E28-81FF-80941CF36B2E}" type="presParOf" srcId="{71045F8C-00FA-488E-A7BD-E2E6753D979D}" destId="{E7297F21-D4FD-4A41-AE58-814D01A6B5E7}" srcOrd="17" destOrd="0" presId="urn:microsoft.com/office/officeart/2005/8/layout/target3"/>
    <dgm:cxn modelId="{D9A0AD5B-54F9-4820-ADAB-FB0BAC88F2B0}" type="presParOf" srcId="{71045F8C-00FA-488E-A7BD-E2E6753D979D}" destId="{59F530CB-4999-43B3-A00D-6AB53886BD77}" srcOrd="18" destOrd="0" presId="urn:microsoft.com/office/officeart/2005/8/layout/target3"/>
    <dgm:cxn modelId="{38F8819A-D393-4469-9065-B294328F5982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25EE9D-50CD-4B23-B29A-D4F58A13E8F4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35161B-9411-4A9C-9CD3-9267A3CCB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8388D2-EC9D-48A3-ACBE-B0A73DF4514B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A4C488-1D9F-4B13-9FBE-4CCFF8F76C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8E9D30-8365-47F3-937B-98DF93CB1A97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7FAB45-107A-4398-A735-804FC4665A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1EB7A-1CB3-4F41-B64D-1ECD5C6426F3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B79AE6-5308-498B-B407-FF2B289DBE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CD45-60EA-4B0E-B23B-28D957F03E37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D01E65-7971-42E6-918F-1EE89838B2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EF66BC-7DA3-48AA-A326-A75AE62C4F09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538E0-455F-4399-96DF-86163AB3E8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4AEB31-468A-417C-BD10-506EF559A91B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60446A-E741-4180-9CE7-F237EB0A05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40D7B-9AD0-4F3A-9BBC-C1D0A920D7AD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FF043A-3ED9-454F-BC95-E1472FDAC8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D1394-50C4-4D74-8CCE-32DBD971C76F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586851-3A6F-46EC-83D9-8624569655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B0D0BE-1CED-49CE-A057-C13D06FA1681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FB9779-81E2-4FD4-93E9-2BCF4CF412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B90A6E-6FD6-4F77-8505-CA20424F1E33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076551-4D2D-4ED8-A4B6-B826ABC13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7791A-8168-40A2-8B67-7DB7A8E958FD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D0310C-6FD3-4F4C-A7C3-13A8786E76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7985FD8-B60D-469D-895E-39A6C087AB4D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2A3EAB9-01C8-41A2-97DE-842ABAA70F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učivo je určeno pro žáky 4. ročníku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je určen pro prezentaci na interaktivní tabuli a má za cíl motivovat žáky a podpořit jejich aktivní přístup k probíranému učivu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lze využít pro samostatnou práci nebo pro práci ve skupinách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pomůcky: mazací tabulka, fix, pro žáky s SPU karty s přehledem násobků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Písemné dělení se zbytkem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500" smtClean="0">
                <a:solidFill>
                  <a:schemeClr val="accent1"/>
                </a:solidFill>
              </a:rPr>
              <a:t>při dělení můžeme dospět k </a:t>
            </a:r>
            <a:r>
              <a:rPr lang="cs-CZ" sz="2500" smtClean="0"/>
              <a:t>podílu se zbytkem</a:t>
            </a:r>
            <a:endParaRPr lang="cs-CZ" sz="2500" smtClean="0">
              <a:solidFill>
                <a:schemeClr val="accent1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500" smtClean="0">
                <a:solidFill>
                  <a:schemeClr val="accent1"/>
                </a:solidFill>
              </a:rPr>
              <a:t>pozorně pozoruj postup:   </a:t>
            </a:r>
            <a:endParaRPr lang="cs-CZ" sz="25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500" smtClean="0"/>
              <a:t>786 : 7 = </a:t>
            </a:r>
            <a:r>
              <a:rPr lang="cs-CZ" sz="2500" smtClean="0">
                <a:solidFill>
                  <a:srgbClr val="FF0000"/>
                </a:solidFill>
              </a:rPr>
              <a:t>112 (2) 			</a:t>
            </a:r>
            <a:r>
              <a:rPr lang="cs-CZ" sz="2500" smtClean="0"/>
              <a:t>618 : 9 = </a:t>
            </a:r>
            <a:r>
              <a:rPr lang="cs-CZ" sz="2500" smtClean="0">
                <a:solidFill>
                  <a:srgbClr val="FF0000"/>
                </a:solidFill>
              </a:rPr>
              <a:t>68 (6)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500" smtClean="0">
                <a:solidFill>
                  <a:srgbClr val="FF0000"/>
                </a:solidFill>
              </a:rPr>
              <a:t>0</a:t>
            </a:r>
            <a:r>
              <a:rPr lang="cs-CZ" sz="2500" smtClean="0"/>
              <a:t>8           				  </a:t>
            </a:r>
            <a:r>
              <a:rPr lang="cs-CZ" sz="2500" smtClean="0">
                <a:solidFill>
                  <a:srgbClr val="FF0000"/>
                </a:solidFill>
              </a:rPr>
              <a:t>7</a:t>
            </a:r>
            <a:r>
              <a:rPr lang="cs-CZ" sz="2500" smtClean="0"/>
              <a:t>8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500" smtClean="0"/>
              <a:t>  </a:t>
            </a:r>
            <a:r>
              <a:rPr lang="cs-CZ" sz="2500" smtClean="0">
                <a:solidFill>
                  <a:srgbClr val="FF0000"/>
                </a:solidFill>
              </a:rPr>
              <a:t>1</a:t>
            </a:r>
            <a:r>
              <a:rPr lang="cs-CZ" sz="2500" smtClean="0"/>
              <a:t>6          112                                             </a:t>
            </a:r>
            <a:r>
              <a:rPr lang="cs-CZ" sz="2500" smtClean="0">
                <a:solidFill>
                  <a:srgbClr val="FF0000"/>
                </a:solidFill>
              </a:rPr>
              <a:t>6</a:t>
            </a:r>
            <a:r>
              <a:rPr lang="cs-CZ" sz="2500" smtClean="0"/>
              <a:t>           68</a:t>
            </a:r>
            <a:endParaRPr lang="cs-CZ" sz="2500" smtClean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500" smtClean="0">
                <a:solidFill>
                  <a:srgbClr val="FF0000"/>
                </a:solidFill>
              </a:rPr>
              <a:t>    2          </a:t>
            </a:r>
            <a:r>
              <a:rPr lang="cs-CZ" sz="2500" smtClean="0"/>
              <a:t>.</a:t>
            </a:r>
            <a:r>
              <a:rPr lang="cs-CZ" sz="2500" u="sng" smtClean="0"/>
              <a:t>    7</a:t>
            </a:r>
            <a:r>
              <a:rPr lang="cs-CZ" sz="2500" smtClean="0"/>
              <a:t>				                </a:t>
            </a:r>
            <a:r>
              <a:rPr lang="cs-CZ" sz="2500" u="sng" smtClean="0"/>
              <a:t>.   9</a:t>
            </a:r>
            <a:endParaRPr lang="cs-CZ" sz="25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500" smtClean="0"/>
              <a:t>                784     				   612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500" smtClean="0"/>
              <a:t>                </a:t>
            </a:r>
            <a:r>
              <a:rPr lang="cs-CZ" sz="2500" u="sng" smtClean="0">
                <a:solidFill>
                  <a:srgbClr val="FF0000"/>
                </a:solidFill>
              </a:rPr>
              <a:t>     2</a:t>
            </a:r>
            <a:r>
              <a:rPr lang="cs-CZ" sz="2500" smtClean="0">
                <a:solidFill>
                  <a:srgbClr val="FF0000"/>
                </a:solidFill>
              </a:rPr>
              <a:t>					   </a:t>
            </a:r>
            <a:r>
              <a:rPr lang="cs-CZ" sz="2500" u="sng" smtClean="0">
                <a:solidFill>
                  <a:srgbClr val="FF0000"/>
                </a:solidFill>
              </a:rPr>
              <a:t>    6</a:t>
            </a:r>
            <a:endParaRPr lang="cs-CZ" sz="25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500" smtClean="0"/>
              <a:t>                786					   618</a:t>
            </a:r>
          </a:p>
          <a:p>
            <a:pPr>
              <a:lnSpc>
                <a:spcPct val="80000"/>
              </a:lnSpc>
            </a:pPr>
            <a:r>
              <a:rPr lang="cs-CZ" sz="2500" smtClean="0"/>
              <a:t>nezapomeň</a:t>
            </a:r>
            <a:r>
              <a:rPr lang="cs-CZ" sz="2500" smtClean="0">
                <a:solidFill>
                  <a:schemeClr val="accent1"/>
                </a:solidFill>
              </a:rPr>
              <a:t> při provádění zkoušky přičíst zbytek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500" smtClean="0">
                <a:solidFill>
                  <a:schemeClr val="accent1"/>
                </a:solidFill>
              </a:rPr>
              <a:t> </a:t>
            </a:r>
            <a:endParaRPr lang="cs-CZ" sz="25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Procvičuj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1"/>
                </a:solidFill>
              </a:rPr>
              <a:t>vypočítej na tabulku a zapiš podíl a zbytek:  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	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      </a:t>
            </a:r>
            <a:r>
              <a:rPr lang="cs-CZ" dirty="0" smtClean="0"/>
              <a:t>podíl   zbytek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206 : 7 =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435 : 6 =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742 : 6 =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355 : 3 =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189 : 6 =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948 : 3 =</a:t>
            </a:r>
            <a:endParaRPr lang="cs-CZ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Vypočítej slovní úlohu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1"/>
                </a:solidFill>
              </a:rPr>
              <a:t>nezapomeň na zápis, výpočet rovnice a na odpověď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Na dětském táboře uvařili v kuchyni 847 borůvkových knedlíků. Každé dítě jich dostalo 5.</a:t>
            </a:r>
            <a:endParaRPr lang="cs-CZ" dirty="0" smtClean="0">
              <a:solidFill>
                <a:schemeClr val="accent1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Kolik dětí bylo na dětském táboře? Zbylé knedlíky domaluj do mísy.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4508500"/>
            <a:ext cx="2808288" cy="234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Vypočítej. Nejdříve výsledek odhadni. Nezapomeň na zkoušku.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                    </a:t>
            </a:r>
            <a:r>
              <a:rPr lang="cs-CZ" smtClean="0">
                <a:solidFill>
                  <a:srgbClr val="00B050"/>
                </a:solidFill>
              </a:rPr>
              <a:t>čtyřikrát menší číslo</a:t>
            </a:r>
            <a:r>
              <a:rPr lang="cs-CZ" smtClean="0"/>
              <a:t>                      </a:t>
            </a:r>
          </a:p>
        </p:txBody>
      </p:sp>
      <p:sp>
        <p:nvSpPr>
          <p:cNvPr id="4" name="Ovál 3"/>
          <p:cNvSpPr/>
          <p:nvPr/>
        </p:nvSpPr>
        <p:spPr>
          <a:xfrm>
            <a:off x="684213" y="2276475"/>
            <a:ext cx="1439862" cy="576263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465</a:t>
            </a:r>
            <a:endParaRPr lang="cs-CZ" sz="2400" dirty="0"/>
          </a:p>
        </p:txBody>
      </p:sp>
      <p:sp>
        <p:nvSpPr>
          <p:cNvPr id="6" name="Ovál 5"/>
          <p:cNvSpPr/>
          <p:nvPr/>
        </p:nvSpPr>
        <p:spPr>
          <a:xfrm>
            <a:off x="588963" y="3500438"/>
            <a:ext cx="1439862" cy="57626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212</a:t>
            </a:r>
            <a:endParaRPr lang="cs-CZ" sz="2400" dirty="0"/>
          </a:p>
        </p:txBody>
      </p:sp>
      <p:sp>
        <p:nvSpPr>
          <p:cNvPr id="7" name="Ovál 6"/>
          <p:cNvSpPr/>
          <p:nvPr/>
        </p:nvSpPr>
        <p:spPr>
          <a:xfrm>
            <a:off x="684213" y="4581525"/>
            <a:ext cx="1468437" cy="576263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549</a:t>
            </a:r>
            <a:endParaRPr lang="cs-CZ" sz="2400" dirty="0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5795963" y="2565400"/>
            <a:ext cx="647700" cy="10080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795963" y="3716338"/>
            <a:ext cx="8636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5795963" y="3789363"/>
            <a:ext cx="647700" cy="9350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124075" y="2708275"/>
            <a:ext cx="431800" cy="7921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062163" y="3789363"/>
            <a:ext cx="2778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2201863" y="3933825"/>
            <a:ext cx="354012" cy="6477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6748463" y="2306638"/>
            <a:ext cx="1223962" cy="57626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748463" y="3500438"/>
            <a:ext cx="1223962" cy="57626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748463" y="4581525"/>
            <a:ext cx="1223962" cy="57626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www.microsoft.office.com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171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Calibri</vt:lpstr>
      <vt:lpstr>Arial</vt:lpstr>
      <vt:lpstr>Motiv systému Office</vt:lpstr>
      <vt:lpstr>Snímek 1</vt:lpstr>
      <vt:lpstr>Anotace</vt:lpstr>
      <vt:lpstr>Písemné dělení se zbytkem</vt:lpstr>
      <vt:lpstr>Procvičuj</vt:lpstr>
      <vt:lpstr>Vypočítej slovní úlohu</vt:lpstr>
      <vt:lpstr>Vypočítej. Nejdříve výsledek odhadni. Nezapomeň na zkoušku.</vt:lpstr>
      <vt:lpstr>Citace</vt:lpstr>
    </vt:vector>
  </TitlesOfParts>
  <Company>ZŠ Studená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Maminka</cp:lastModifiedBy>
  <cp:revision>53</cp:revision>
  <dcterms:created xsi:type="dcterms:W3CDTF">2011-12-03T19:18:07Z</dcterms:created>
  <dcterms:modified xsi:type="dcterms:W3CDTF">2012-03-09T20:11:15Z</dcterms:modified>
</cp:coreProperties>
</file>