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0" r:id="rId4"/>
    <p:sldId id="259" r:id="rId5"/>
    <p:sldId id="264" r:id="rId6"/>
    <p:sldId id="261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VY_32_INOVACE_ČJ 4_11_VYJMENOVANÁ SLOVA PO B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Dublovice, okres Příbram    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Olga  Bartoňová 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VYJMENOVANÁ SLOVA PO B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CZ.1.07/1.4.00/21.3399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912" custLinFactNeighborY="-742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Y="84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108951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0" custLinFactNeighborY="-746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15C69E-0726-4671-A305-7F856518CA67}" type="presOf" srcId="{4C35D32F-0EAB-4CD7-82EE-45574DC2A586}" destId="{8BEBB6EC-1DAA-4CAC-8A25-BC0FCBD5DBD5}" srcOrd="0" destOrd="0" presId="urn:microsoft.com/office/officeart/2005/8/layout/target3"/>
    <dgm:cxn modelId="{4A26B7CD-78E4-49E8-A32A-68ECEDCA517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9DA7FB3-97BD-48D8-94B0-76CD2431F042}" type="presOf" srcId="{D1B46980-6531-4606-95E6-44980827E919}" destId="{2BE915AB-18AA-4053-B92C-3BFC9ED204BB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1B8DBC02-471B-4D11-B07E-41BAA3129F5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F6CD603-CF8B-4E12-AEBE-42700E365AA1}" type="presOf" srcId="{4C35D32F-0EAB-4CD7-82EE-45574DC2A586}" destId="{890E4F0B-2866-4A3F-A3C7-2A14B1797930}" srcOrd="1" destOrd="0" presId="urn:microsoft.com/office/officeart/2005/8/layout/target3"/>
    <dgm:cxn modelId="{2A18B472-E73D-4525-894A-EE9AD8471451}" type="presOf" srcId="{D8197B8C-B260-4A16-BDF4-0947B075E274}" destId="{5A5FFA88-C948-4069-8E93-59FA12366E83}" srcOrd="1" destOrd="0" presId="urn:microsoft.com/office/officeart/2005/8/layout/target3"/>
    <dgm:cxn modelId="{4C8FB5D6-DED4-4C02-B8C2-A6AF43F78D54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CD570A-B3B6-44F2-A530-6D380DA7830D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95A1F312-AF92-4F63-ACFF-3F44083FC87A}" type="presParOf" srcId="{333A1088-737F-45CB-B68E-254E46348037}" destId="{2C702D82-9B77-49B7-9568-BB8EB47C3372}" srcOrd="3" destOrd="0" presId="urn:microsoft.com/office/officeart/2005/8/layout/target3"/>
    <dgm:cxn modelId="{BC8CF6F8-07E7-4CFC-98B3-B9355920C33F}" type="presParOf" srcId="{333A1088-737F-45CB-B68E-254E46348037}" destId="{A52A0455-90FF-4808-ABD0-F02540D31D5A}" srcOrd="4" destOrd="0" presId="urn:microsoft.com/office/officeart/2005/8/layout/target3"/>
    <dgm:cxn modelId="{836754C2-EEA7-4B9B-AFDE-784DBF434086}" type="presParOf" srcId="{333A1088-737F-45CB-B68E-254E46348037}" destId="{6140AFEC-043D-4C43-A2F9-D0F5331DF3A3}" srcOrd="5" destOrd="0" presId="urn:microsoft.com/office/officeart/2005/8/layout/target3"/>
    <dgm:cxn modelId="{6BBA12FA-DF96-4EC4-A146-5A3F933F9DD8}" type="presParOf" srcId="{333A1088-737F-45CB-B68E-254E46348037}" destId="{9358AC05-5D7D-4327-9F80-1AD486AEA664}" srcOrd="6" destOrd="0" presId="urn:microsoft.com/office/officeart/2005/8/layout/target3"/>
    <dgm:cxn modelId="{23EA0BF1-C045-4830-BBF6-5A98C667E49A}" type="presParOf" srcId="{333A1088-737F-45CB-B68E-254E46348037}" destId="{313FC574-E1CD-4FB4-B054-0B805CE0447D}" srcOrd="7" destOrd="0" presId="urn:microsoft.com/office/officeart/2005/8/layout/target3"/>
    <dgm:cxn modelId="{352D50EA-5777-474E-9237-C7C80C10DECD}" type="presParOf" srcId="{333A1088-737F-45CB-B68E-254E46348037}" destId="{619D679B-A015-4ECF-8348-D1034C574F40}" srcOrd="8" destOrd="0" presId="urn:microsoft.com/office/officeart/2005/8/layout/target3"/>
    <dgm:cxn modelId="{99B3F1CA-AC6A-4750-85E0-C5A648EF82C2}" type="presParOf" srcId="{333A1088-737F-45CB-B68E-254E46348037}" destId="{322283A8-4A27-4CDA-BAE3-F381106A9174}" srcOrd="9" destOrd="0" presId="urn:microsoft.com/office/officeart/2005/8/layout/target3"/>
    <dgm:cxn modelId="{1E9FABB0-75CE-49F3-8CBB-5F8CCAD8EEB3}" type="presParOf" srcId="{333A1088-737F-45CB-B68E-254E46348037}" destId="{FFC9F71D-1B4F-4AD9-A4A6-86ADEFC8AF5C}" srcOrd="10" destOrd="0" presId="urn:microsoft.com/office/officeart/2005/8/layout/target3"/>
    <dgm:cxn modelId="{5D297BD6-6643-4557-9A48-47F9A1D9F900}" type="presParOf" srcId="{333A1088-737F-45CB-B68E-254E46348037}" destId="{25B08C86-7E15-44DC-BE7F-FFB55DD49D12}" srcOrd="11" destOrd="0" presId="urn:microsoft.com/office/officeart/2005/8/layout/target3"/>
    <dgm:cxn modelId="{E1A7D25E-E3A7-4F20-B56B-478AEA03BBCE}" type="presParOf" srcId="{333A1088-737F-45CB-B68E-254E46348037}" destId="{76644BE8-9D7C-4C09-B250-3D10AF48CBB7}" srcOrd="12" destOrd="0" presId="urn:microsoft.com/office/officeart/2005/8/layout/target3"/>
    <dgm:cxn modelId="{541867D9-F526-4EFF-A493-6A07E0BE99BB}" type="presParOf" srcId="{333A1088-737F-45CB-B68E-254E46348037}" destId="{EE85B701-7295-41C0-BA7A-34D3756A2AE6}" srcOrd="13" destOrd="0" presId="urn:microsoft.com/office/officeart/2005/8/layout/target3"/>
    <dgm:cxn modelId="{94C68228-242A-4692-9FE0-232E65DF5EB6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BE519E8A-E27F-4B54-9439-3183DF36DCF3}" type="presParOf" srcId="{333A1088-737F-45CB-B68E-254E46348037}" destId="{2BE915AB-18AA-4053-B92C-3BFC9ED204BB}" srcOrd="16" destOrd="0" presId="urn:microsoft.com/office/officeart/2005/8/layout/target3"/>
    <dgm:cxn modelId="{4B072007-6D47-41F6-8B44-E1460C3198AC}" type="presParOf" srcId="{333A1088-737F-45CB-B68E-254E46348037}" destId="{6BB5E863-4638-4E1D-BFDE-399D028AC4ED}" srcOrd="17" destOrd="0" presId="urn:microsoft.com/office/officeart/2005/8/layout/target3"/>
    <dgm:cxn modelId="{386510E8-3ADD-4D84-8224-A64599F5473A}" type="presParOf" srcId="{333A1088-737F-45CB-B68E-254E46348037}" destId="{5A5FFA88-C948-4069-8E93-59FA12366E83}" srcOrd="18" destOrd="0" presId="urn:microsoft.com/office/officeart/2005/8/layout/target3"/>
    <dgm:cxn modelId="{1E05658B-ED7D-4835-86FD-B1D12552843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24336" cy="302433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12168" y="0"/>
          <a:ext cx="7344816" cy="302433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Dublovice, okres Příbram    </a:t>
          </a:r>
          <a:endParaRPr lang="cs-CZ" sz="1800" kern="1200" dirty="0"/>
        </a:p>
      </dsp:txBody>
      <dsp:txXfrm>
        <a:off x="1512168" y="0"/>
        <a:ext cx="7344816" cy="483893"/>
      </dsp:txXfrm>
    </dsp:sp>
    <dsp:sp modelId="{A52A0455-90FF-4808-ABD0-F02540D31D5A}">
      <dsp:nvSpPr>
        <dsp:cNvPr id="0" name=""/>
        <dsp:cNvSpPr/>
      </dsp:nvSpPr>
      <dsp:spPr>
        <a:xfrm>
          <a:off x="317555" y="483893"/>
          <a:ext cx="2389225" cy="23892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12168" y="504058"/>
          <a:ext cx="7344816" cy="2389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Olga  Bartoňová  </a:t>
          </a:r>
          <a:endParaRPr lang="cs-CZ" sz="2000" kern="1200" dirty="0"/>
        </a:p>
      </dsp:txBody>
      <dsp:txXfrm>
        <a:off x="1512168" y="504058"/>
        <a:ext cx="7344816" cy="483893"/>
      </dsp:txXfrm>
    </dsp:sp>
    <dsp:sp modelId="{313FC574-E1CD-4FB4-B054-0B805CE0447D}">
      <dsp:nvSpPr>
        <dsp:cNvPr id="0" name=""/>
        <dsp:cNvSpPr/>
      </dsp:nvSpPr>
      <dsp:spPr>
        <a:xfrm>
          <a:off x="635110" y="967787"/>
          <a:ext cx="1754114" cy="1754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12168" y="889282"/>
          <a:ext cx="7344816" cy="191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VY_32_INOVACE_ČJ 4_11_VYJMENOVANÁ SLOVA PO B</a:t>
          </a:r>
          <a:endParaRPr lang="cs-CZ" sz="1800" kern="1200" dirty="0"/>
        </a:p>
      </dsp:txBody>
      <dsp:txXfrm>
        <a:off x="1512168" y="889282"/>
        <a:ext cx="7344816" cy="527207"/>
      </dsp:txXfrm>
    </dsp:sp>
    <dsp:sp modelId="{FFC9F71D-1B4F-4AD9-A4A6-86ADEFC8AF5C}">
      <dsp:nvSpPr>
        <dsp:cNvPr id="0" name=""/>
        <dsp:cNvSpPr/>
      </dsp:nvSpPr>
      <dsp:spPr>
        <a:xfrm>
          <a:off x="952665" y="1451681"/>
          <a:ext cx="1119004" cy="1119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12168" y="1368147"/>
          <a:ext cx="7344816" cy="1119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VYJMENOVANÁ SLOVA PO B</a:t>
          </a:r>
          <a:endParaRPr lang="cs-CZ" sz="1800" kern="1200" dirty="0"/>
        </a:p>
      </dsp:txBody>
      <dsp:txXfrm>
        <a:off x="1512168" y="1368147"/>
        <a:ext cx="7344816" cy="483893"/>
      </dsp:txXfrm>
    </dsp:sp>
    <dsp:sp modelId="{EE85B701-7295-41C0-BA7A-34D3756A2AE6}">
      <dsp:nvSpPr>
        <dsp:cNvPr id="0" name=""/>
        <dsp:cNvSpPr/>
      </dsp:nvSpPr>
      <dsp:spPr>
        <a:xfrm>
          <a:off x="1270221" y="1935575"/>
          <a:ext cx="483893" cy="48389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12168" y="1935575"/>
          <a:ext cx="7344816" cy="4838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CZ.1.07/1.4.00/21.3399</a:t>
          </a:r>
          <a:endParaRPr lang="cs-CZ" sz="1800" kern="1200" dirty="0"/>
        </a:p>
      </dsp:txBody>
      <dsp:txXfrm>
        <a:off x="1512168" y="1935575"/>
        <a:ext cx="7344816" cy="4838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43695670"/>
              </p:ext>
            </p:extLst>
          </p:nvPr>
        </p:nvGraphicFramePr>
        <p:xfrm>
          <a:off x="107504" y="548680"/>
          <a:ext cx="8856984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sz="7200" dirty="0"/>
              <a:t>Ročník                                       4</a:t>
            </a:r>
            <a:r>
              <a:rPr lang="cs-CZ" sz="7200" dirty="0" smtClean="0"/>
              <a:t>.</a:t>
            </a:r>
          </a:p>
          <a:p>
            <a:endParaRPr lang="cs-CZ" sz="7200" dirty="0"/>
          </a:p>
          <a:p>
            <a:pPr marL="0" indent="0">
              <a:buNone/>
            </a:pPr>
            <a:r>
              <a:rPr lang="cs-CZ" sz="7200" dirty="0"/>
              <a:t>Druh materiálu                       Vyjmenovaná slova po B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1. část:  PREZENTACE- lze využít jako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 výklad nebo zopakování učiva                                                   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2. část: PROCVIČENÍ – doplň i, í, y, ý  </a:t>
            </a:r>
          </a:p>
          <a:p>
            <a:pPr marL="0" indent="0">
              <a:buNone/>
            </a:pPr>
            <a:r>
              <a:rPr lang="cs-CZ" sz="7200" dirty="0"/>
              <a:t> </a:t>
            </a:r>
          </a:p>
          <a:p>
            <a:pPr marL="0" indent="0">
              <a:buNone/>
            </a:pPr>
            <a:r>
              <a:rPr lang="cs-CZ" sz="7200" dirty="0"/>
              <a:t> Cíl                                              Podporuje aktivní opakování a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procvičování učiva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 využitím   interaktivní tabule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marL="0" indent="0">
              <a:buNone/>
            </a:pPr>
            <a:r>
              <a:rPr lang="cs-CZ" sz="7200" dirty="0"/>
              <a:t>Metodické pokyny                  Snímek 3, 4, 5 prezentace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Snímek 6 doplňování i, í, </a:t>
            </a:r>
            <a:r>
              <a:rPr lang="cs-CZ" sz="7200"/>
              <a:t>y</a:t>
            </a:r>
            <a:r>
              <a:rPr lang="cs-CZ" sz="7200" smtClean="0"/>
              <a:t>, ý </a:t>
            </a:r>
            <a:r>
              <a:rPr lang="cs-CZ" sz="7200" dirty="0"/>
              <a:t>(interaktivní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 tabule, pracovní list)                              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Snímek 7 správné řešení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               být, bydlit, obyvatel, byt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příbytek, nábytek, dobytek,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obyčej, bystrý, bylina,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kobyla, býk, Přibyslav, 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               Bydžov, Zbyněk, babyka, zbytek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7794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 si: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b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 (budu)  - b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 doma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- b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 nemocný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- přib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 nový žák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- dob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 hrad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(bouchat, mlátit) - 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psa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- hodiny odb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- přib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hřebík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- dob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mobil, nab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pušku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0788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95536" y="1556792"/>
            <a:ext cx="4040188" cy="732974"/>
          </a:xfrm>
        </p:spPr>
        <p:txBody>
          <a:bodyPr/>
          <a:lstStyle/>
          <a:p>
            <a:r>
              <a:rPr lang="cs-CZ" dirty="0" smtClean="0"/>
              <a:t>           </a:t>
            </a:r>
            <a:r>
              <a:rPr lang="cs-CZ" dirty="0" smtClean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>
                <a:solidFill>
                  <a:schemeClr val="tx1"/>
                </a:solidFill>
              </a:rPr>
              <a:t>lá</a:t>
            </a:r>
            <a:r>
              <a:rPr lang="cs-CZ" dirty="0" smtClean="0"/>
              <a:t>  </a:t>
            </a:r>
            <a:r>
              <a:rPr lang="cs-CZ" dirty="0" smtClean="0">
                <a:solidFill>
                  <a:schemeClr val="tx1"/>
                </a:solidFill>
              </a:rPr>
              <a:t>barva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                      B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>
                <a:solidFill>
                  <a:schemeClr val="tx1"/>
                </a:solidFill>
              </a:rPr>
              <a:t>lí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lý sníh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lina, plevel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 si: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WZWKEKBK\MP9004075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84984"/>
            <a:ext cx="3888432" cy="258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ucitel\AppData\Local\Microsoft\Windows\Temporary Internet Files\Content.IE5\RV59JJRI\MC9003830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553198"/>
            <a:ext cx="3240360" cy="2312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4012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7" grpId="0" build="p"/>
      <p:bldP spid="9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i, í, y, 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56792"/>
            <a:ext cx="850392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B…t doma, </a:t>
            </a:r>
            <a:r>
              <a:rPr lang="cs-CZ" dirty="0" err="1" smtClean="0"/>
              <a:t>zb</a:t>
            </a:r>
            <a:r>
              <a:rPr lang="cs-CZ" dirty="0" smtClean="0"/>
              <a:t>…l mi chléb, </a:t>
            </a:r>
            <a:r>
              <a:rPr lang="cs-CZ" dirty="0" err="1" smtClean="0"/>
              <a:t>přib</a:t>
            </a:r>
            <a:r>
              <a:rPr lang="cs-CZ" dirty="0" smtClean="0"/>
              <a:t>…t prkno, b…</a:t>
            </a:r>
            <a:r>
              <a:rPr lang="cs-CZ" dirty="0" err="1" smtClean="0"/>
              <a:t>strý</a:t>
            </a:r>
            <a:r>
              <a:rPr lang="cs-CZ" dirty="0" smtClean="0"/>
              <a:t> žák,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tarob…</a:t>
            </a:r>
            <a:r>
              <a:rPr lang="cs-CZ" dirty="0" err="1" smtClean="0"/>
              <a:t>lý</a:t>
            </a:r>
            <a:r>
              <a:rPr lang="cs-CZ" dirty="0" smtClean="0"/>
              <a:t> </a:t>
            </a:r>
            <a:r>
              <a:rPr lang="cs-CZ" dirty="0" err="1" smtClean="0"/>
              <a:t>náb</a:t>
            </a:r>
            <a:r>
              <a:rPr lang="cs-CZ" dirty="0" smtClean="0"/>
              <a:t>…tek, šel b…ch, neb…t sám, b…</a:t>
            </a:r>
            <a:r>
              <a:rPr lang="cs-CZ" dirty="0" err="1" smtClean="0"/>
              <a:t>lý</a:t>
            </a:r>
            <a:r>
              <a:rPr lang="cs-CZ" dirty="0" smtClean="0"/>
              <a:t> sníh,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p</a:t>
            </a:r>
            <a:r>
              <a:rPr lang="cs-CZ" dirty="0" err="1" smtClean="0"/>
              <a:t>ob</a:t>
            </a:r>
            <a:r>
              <a:rPr lang="cs-CZ" dirty="0" smtClean="0"/>
              <a:t>…vat v b…tě, odpovídej </a:t>
            </a:r>
            <a:r>
              <a:rPr lang="cs-CZ" dirty="0" err="1" smtClean="0"/>
              <a:t>hb</a:t>
            </a:r>
            <a:r>
              <a:rPr lang="cs-CZ" dirty="0" smtClean="0"/>
              <a:t>…tě, dlouhé b…</a:t>
            </a:r>
            <a:r>
              <a:rPr lang="cs-CZ" dirty="0" err="1" smtClean="0"/>
              <a:t>dlo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ěsto Nový B…</a:t>
            </a:r>
            <a:r>
              <a:rPr lang="cs-CZ" dirty="0" err="1" smtClean="0"/>
              <a:t>džov</a:t>
            </a:r>
            <a:r>
              <a:rPr lang="cs-CZ" dirty="0" smtClean="0"/>
              <a:t> a </a:t>
            </a:r>
            <a:r>
              <a:rPr lang="cs-CZ" dirty="0" err="1" smtClean="0"/>
              <a:t>Přib</a:t>
            </a:r>
            <a:r>
              <a:rPr lang="cs-CZ" dirty="0" smtClean="0"/>
              <a:t>…slav, </a:t>
            </a:r>
            <a:r>
              <a:rPr lang="cs-CZ" dirty="0" err="1" smtClean="0"/>
              <a:t>rozb</a:t>
            </a:r>
            <a:r>
              <a:rPr lang="cs-CZ" dirty="0" smtClean="0"/>
              <a:t>…té sklo,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4049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doplnění i, í, y, 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 </a:t>
            </a:r>
            <a:r>
              <a:rPr lang="cs-CZ" dirty="0"/>
              <a:t>doma, </a:t>
            </a:r>
            <a:r>
              <a:rPr lang="cs-CZ" dirty="0" smtClean="0"/>
              <a:t>zb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 </a:t>
            </a:r>
            <a:r>
              <a:rPr lang="cs-CZ" dirty="0"/>
              <a:t>mi chléb, </a:t>
            </a:r>
            <a:r>
              <a:rPr lang="cs-CZ" dirty="0" smtClean="0"/>
              <a:t>přib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</a:t>
            </a:r>
            <a:r>
              <a:rPr lang="cs-CZ" dirty="0"/>
              <a:t>prkno,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strý </a:t>
            </a:r>
            <a:r>
              <a:rPr lang="cs-CZ" dirty="0"/>
              <a:t>žák,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starob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lý náb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tek</a:t>
            </a:r>
            <a:r>
              <a:rPr lang="cs-CZ" dirty="0"/>
              <a:t>, šel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ch</a:t>
            </a:r>
            <a:r>
              <a:rPr lang="cs-CZ" dirty="0"/>
              <a:t>, </a:t>
            </a:r>
            <a:r>
              <a:rPr lang="cs-CZ" dirty="0" smtClean="0"/>
              <a:t>neb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 </a:t>
            </a:r>
            <a:r>
              <a:rPr lang="cs-CZ" dirty="0"/>
              <a:t>sám,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lý </a:t>
            </a:r>
            <a:r>
              <a:rPr lang="cs-CZ" dirty="0"/>
              <a:t>sníh,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pob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vat </a:t>
            </a:r>
            <a:r>
              <a:rPr lang="cs-CZ" dirty="0"/>
              <a:t>v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tě</a:t>
            </a:r>
            <a:r>
              <a:rPr lang="cs-CZ" dirty="0"/>
              <a:t>, odpovídej </a:t>
            </a:r>
            <a:r>
              <a:rPr lang="cs-CZ" dirty="0" smtClean="0"/>
              <a:t>hb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tě</a:t>
            </a:r>
            <a:r>
              <a:rPr lang="cs-CZ" dirty="0"/>
              <a:t>, dlouhé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dlo</a:t>
            </a:r>
            <a:r>
              <a:rPr lang="cs-CZ" dirty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město Nový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džov </a:t>
            </a:r>
            <a:r>
              <a:rPr lang="cs-CZ" dirty="0"/>
              <a:t>a </a:t>
            </a:r>
            <a:r>
              <a:rPr lang="cs-CZ" dirty="0" smtClean="0"/>
              <a:t>Přib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slav</a:t>
            </a:r>
            <a:r>
              <a:rPr lang="cs-CZ" dirty="0"/>
              <a:t>, </a:t>
            </a:r>
            <a:r>
              <a:rPr lang="cs-CZ" dirty="0" smtClean="0"/>
              <a:t>rozb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té </a:t>
            </a:r>
            <a:r>
              <a:rPr lang="cs-CZ" dirty="0"/>
              <a:t>sklo,</a:t>
            </a:r>
          </a:p>
        </p:txBody>
      </p:sp>
    </p:spTree>
    <p:extLst>
      <p:ext uri="{BB962C8B-B14F-4D97-AF65-F5344CB8AC3E}">
        <p14:creationId xmlns:p14="http://schemas.microsoft.com/office/powerpoint/2010/main" val="365387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224</TotalTime>
  <Words>247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ANOTACE</vt:lpstr>
      <vt:lpstr>Vyjmenovaná slova po B</vt:lpstr>
      <vt:lpstr>Pamatuj si:</vt:lpstr>
      <vt:lpstr>Pamatuj si:</vt:lpstr>
      <vt:lpstr>Doplň i, í, y, ý</vt:lpstr>
      <vt:lpstr>Správné doplnění i, í, y, ý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37</cp:revision>
  <dcterms:created xsi:type="dcterms:W3CDTF">2011-06-20T10:40:08Z</dcterms:created>
  <dcterms:modified xsi:type="dcterms:W3CDTF">2012-06-20T17:27:35Z</dcterms:modified>
</cp:coreProperties>
</file>