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VY_32_INOVACE_5B35M4_Písemné sčítání čísel větších než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sčítání čísel větších než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A204F0-D61D-4AE2-87F5-094F66BF96AC}" type="presOf" srcId="{EBC41103-E2E5-4D48-9B4B-425520D3D098}" destId="{3BA01B75-849B-4716-8BCD-084A86FF328F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55C05C9-8EFA-48B5-A531-75EBBE3F4A28}" type="presOf" srcId="{019433A1-1324-4DE1-9E6F-32B851095F74}" destId="{E7297F21-D4FD-4A41-AE58-814D01A6B5E7}" srcOrd="1" destOrd="0" presId="urn:microsoft.com/office/officeart/2005/8/layout/target3"/>
    <dgm:cxn modelId="{F4F400A7-F6D2-479F-A295-1E63FD52A81E}" type="presOf" srcId="{445C7998-7549-48B0-BD68-D4F0167F02E5}" destId="{BC35EE03-4121-4EF9-923D-7CB6D30D358D}" srcOrd="0" destOrd="0" presId="urn:microsoft.com/office/officeart/2005/8/layout/target3"/>
    <dgm:cxn modelId="{75BABF9B-3B66-495C-B375-E14049191385}" type="presOf" srcId="{EBC41103-E2E5-4D48-9B4B-425520D3D098}" destId="{A27B6496-BF1B-4384-9217-9659064D5D6A}" srcOrd="1" destOrd="0" presId="urn:microsoft.com/office/officeart/2005/8/layout/target3"/>
    <dgm:cxn modelId="{5280EE77-A2EB-4E79-B505-0635EBF52349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11D3A42-0529-46CD-A147-85B97009A84E}" type="presOf" srcId="{FBBFC3EA-9D9D-4F3A-BEA6-9C2C0E46BF20}" destId="{832BF48F-0145-4429-9E02-8FCA946CCE9E}" srcOrd="1" destOrd="0" presId="urn:microsoft.com/office/officeart/2005/8/layout/target3"/>
    <dgm:cxn modelId="{8F6CBB52-DB76-42E5-A668-2734B3320CCC}" type="presOf" srcId="{FBBFC3EA-9D9D-4F3A-BEA6-9C2C0E46BF20}" destId="{643EA938-EDE0-4533-ACCC-D2BD6F3A527C}" srcOrd="0" destOrd="0" presId="urn:microsoft.com/office/officeart/2005/8/layout/target3"/>
    <dgm:cxn modelId="{B8E0E0EC-9CBF-4C48-9DBC-BE0044846140}" type="presOf" srcId="{C73C7642-F245-4585-8F88-243F9FAEF6CA}" destId="{59F530CB-4999-43B3-A00D-6AB53886BD77}" srcOrd="1" destOrd="0" presId="urn:microsoft.com/office/officeart/2005/8/layout/target3"/>
    <dgm:cxn modelId="{042D19EB-0C08-4BCE-9DED-B8A8ABE23121}" type="presOf" srcId="{019433A1-1324-4DE1-9E6F-32B851095F74}" destId="{A3817367-F2BC-482F-8832-FA00B51DCCF3}" srcOrd="0" destOrd="0" presId="urn:microsoft.com/office/officeart/2005/8/layout/target3"/>
    <dgm:cxn modelId="{AEC08B20-D576-4013-9D63-C503C7266FE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83175AE-1448-4F15-BD46-BC3001607CB7}" type="presOf" srcId="{C73C7642-F245-4585-8F88-243F9FAEF6CA}" destId="{9A9B6F4F-B6FF-4F2D-B640-A8473E58952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94AEB04-8607-46B4-B951-8E8D8FB31404}" type="presParOf" srcId="{71045F8C-00FA-488E-A7BD-E2E6753D979D}" destId="{3577EC6B-C980-4F34-8C69-4365E7B8FC8C}" srcOrd="0" destOrd="0" presId="urn:microsoft.com/office/officeart/2005/8/layout/target3"/>
    <dgm:cxn modelId="{16459115-38B9-428D-B56C-6FB77DB9C428}" type="presParOf" srcId="{71045F8C-00FA-488E-A7BD-E2E6753D979D}" destId="{6940EB87-DC1D-4BC3-9408-9AC2E1FFC039}" srcOrd="1" destOrd="0" presId="urn:microsoft.com/office/officeart/2005/8/layout/target3"/>
    <dgm:cxn modelId="{77728E49-01CE-4135-9F12-C6FFF0CCEC43}" type="presParOf" srcId="{71045F8C-00FA-488E-A7BD-E2E6753D979D}" destId="{BC35EE03-4121-4EF9-923D-7CB6D30D358D}" srcOrd="2" destOrd="0" presId="urn:microsoft.com/office/officeart/2005/8/layout/target3"/>
    <dgm:cxn modelId="{2297A5A9-1E36-47F3-ABFF-4C6AA897CFBE}" type="presParOf" srcId="{71045F8C-00FA-488E-A7BD-E2E6753D979D}" destId="{C95EEA27-3CBF-4645-A92D-9D8AF5C1CBFC}" srcOrd="3" destOrd="0" presId="urn:microsoft.com/office/officeart/2005/8/layout/target3"/>
    <dgm:cxn modelId="{3D17FD36-B38B-4AC1-9CE8-58DC02E4D9A0}" type="presParOf" srcId="{71045F8C-00FA-488E-A7BD-E2E6753D979D}" destId="{851BB866-B6AE-4566-893F-4C635BA974FC}" srcOrd="4" destOrd="0" presId="urn:microsoft.com/office/officeart/2005/8/layout/target3"/>
    <dgm:cxn modelId="{47FA35BB-0469-439B-B01F-D9DFA566686D}" type="presParOf" srcId="{71045F8C-00FA-488E-A7BD-E2E6753D979D}" destId="{643EA938-EDE0-4533-ACCC-D2BD6F3A527C}" srcOrd="5" destOrd="0" presId="urn:microsoft.com/office/officeart/2005/8/layout/target3"/>
    <dgm:cxn modelId="{AB82768E-4090-4AF7-A5B1-ECEEFA137F87}" type="presParOf" srcId="{71045F8C-00FA-488E-A7BD-E2E6753D979D}" destId="{92F31B18-D66D-4CC7-89B9-378928DE877D}" srcOrd="6" destOrd="0" presId="urn:microsoft.com/office/officeart/2005/8/layout/target3"/>
    <dgm:cxn modelId="{25AF0D7F-07D3-4D93-B4B1-60B9CBD1114D}" type="presParOf" srcId="{71045F8C-00FA-488E-A7BD-E2E6753D979D}" destId="{902074E1-B931-4618-97F1-FADBE82E9C3C}" srcOrd="7" destOrd="0" presId="urn:microsoft.com/office/officeart/2005/8/layout/target3"/>
    <dgm:cxn modelId="{37609A63-D4F0-40EF-8580-CCC890A05A40}" type="presParOf" srcId="{71045F8C-00FA-488E-A7BD-E2E6753D979D}" destId="{A3817367-F2BC-482F-8832-FA00B51DCCF3}" srcOrd="8" destOrd="0" presId="urn:microsoft.com/office/officeart/2005/8/layout/target3"/>
    <dgm:cxn modelId="{A7729F9D-8137-47FC-9578-F86125A693B7}" type="presParOf" srcId="{71045F8C-00FA-488E-A7BD-E2E6753D979D}" destId="{2DD79E57-A63E-47D4-A1AB-6DF333476AD4}" srcOrd="9" destOrd="0" presId="urn:microsoft.com/office/officeart/2005/8/layout/target3"/>
    <dgm:cxn modelId="{FF029465-4C91-454F-A859-E48574818788}" type="presParOf" srcId="{71045F8C-00FA-488E-A7BD-E2E6753D979D}" destId="{648967D3-ED80-4214-8D87-4E7012561E4A}" srcOrd="10" destOrd="0" presId="urn:microsoft.com/office/officeart/2005/8/layout/target3"/>
    <dgm:cxn modelId="{0DB992BA-7A11-42B7-A595-AF672B0A7ADD}" type="presParOf" srcId="{71045F8C-00FA-488E-A7BD-E2E6753D979D}" destId="{9A9B6F4F-B6FF-4F2D-B640-A8473E589523}" srcOrd="11" destOrd="0" presId="urn:microsoft.com/office/officeart/2005/8/layout/target3"/>
    <dgm:cxn modelId="{7116F381-1D56-43E4-A3A1-1BCF90F02817}" type="presParOf" srcId="{71045F8C-00FA-488E-A7BD-E2E6753D979D}" destId="{13BD0FAF-9F2C-4708-9E63-A8E8E5252943}" srcOrd="12" destOrd="0" presId="urn:microsoft.com/office/officeart/2005/8/layout/target3"/>
    <dgm:cxn modelId="{C63F7178-6BFA-4466-A0A9-8338018AEB4D}" type="presParOf" srcId="{71045F8C-00FA-488E-A7BD-E2E6753D979D}" destId="{6821E7C9-5E4B-45FA-8F82-01E6F26FAA25}" srcOrd="13" destOrd="0" presId="urn:microsoft.com/office/officeart/2005/8/layout/target3"/>
    <dgm:cxn modelId="{441BD169-2C00-4C31-8363-74E1DE76DE9B}" type="presParOf" srcId="{71045F8C-00FA-488E-A7BD-E2E6753D979D}" destId="{3BA01B75-849B-4716-8BCD-084A86FF328F}" srcOrd="14" destOrd="0" presId="urn:microsoft.com/office/officeart/2005/8/layout/target3"/>
    <dgm:cxn modelId="{07D12CE6-952E-4163-8D96-549BA4E827FE}" type="presParOf" srcId="{71045F8C-00FA-488E-A7BD-E2E6753D979D}" destId="{4D19AB04-24FA-40C2-B203-52AE3D15E171}" srcOrd="15" destOrd="0" presId="urn:microsoft.com/office/officeart/2005/8/layout/target3"/>
    <dgm:cxn modelId="{9D5B2AE0-1A2F-446D-9B49-02A23438DDD0}" type="presParOf" srcId="{71045F8C-00FA-488E-A7BD-E2E6753D979D}" destId="{832BF48F-0145-4429-9E02-8FCA946CCE9E}" srcOrd="16" destOrd="0" presId="urn:microsoft.com/office/officeart/2005/8/layout/target3"/>
    <dgm:cxn modelId="{8E440C21-417C-486A-A9E9-A492BB79C3C2}" type="presParOf" srcId="{71045F8C-00FA-488E-A7BD-E2E6753D979D}" destId="{E7297F21-D4FD-4A41-AE58-814D01A6B5E7}" srcOrd="17" destOrd="0" presId="urn:microsoft.com/office/officeart/2005/8/layout/target3"/>
    <dgm:cxn modelId="{A4A18FCB-9C18-4B0E-850F-C936A68D9F10}" type="presParOf" srcId="{71045F8C-00FA-488E-A7BD-E2E6753D979D}" destId="{59F530CB-4999-43B3-A00D-6AB53886BD77}" srcOrd="18" destOrd="0" presId="urn:microsoft.com/office/officeart/2005/8/layout/target3"/>
    <dgm:cxn modelId="{639C5B1E-1F6D-4B04-9603-F6A658248DF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VY_32_INOVACE_5B35M4_Písemné sčítání čísel větších než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sčítání čísel větších než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196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13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668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545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06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186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836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63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9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396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1089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037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B7415-5D62-40E1-9B89-43A9C7F1D1D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14B05-F280-4CDF-8F26-CAFFBC8405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372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emf"/><Relationship Id="rId9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869315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247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</a:t>
            </a:r>
            <a:r>
              <a:rPr lang="cs-CZ" dirty="0" smtClean="0"/>
              <a:t>ročníku,</a:t>
            </a:r>
            <a:endParaRPr lang="cs-CZ" dirty="0" smtClean="0"/>
          </a:p>
          <a:p>
            <a:r>
              <a:rPr lang="cs-CZ" dirty="0" smtClean="0"/>
              <a:t>cílem prezentace je motivovat žáky k aktivnímu osvojení nového </a:t>
            </a:r>
            <a:r>
              <a:rPr lang="cs-CZ" dirty="0" smtClean="0"/>
              <a:t>učiva,</a:t>
            </a:r>
            <a:endParaRPr lang="cs-CZ" dirty="0" smtClean="0"/>
          </a:p>
          <a:p>
            <a:r>
              <a:rPr lang="cs-CZ" dirty="0" smtClean="0"/>
              <a:t>pomůcky: mazací tabulky, fixy, při vytištění materiálu fólie, </a:t>
            </a:r>
            <a:r>
              <a:rPr lang="cs-CZ" dirty="0" smtClean="0"/>
              <a:t>tužky.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2737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Písemné sčítání čísel větších než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10 </a:t>
            </a:r>
            <a:r>
              <a:rPr lang="cs-CZ" dirty="0" smtClean="0">
                <a:solidFill>
                  <a:srgbClr val="FF0000"/>
                </a:solidFill>
              </a:rPr>
              <a:t>000: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čísla píšeme přesně pod </a:t>
            </a:r>
            <a:r>
              <a:rPr lang="cs-CZ" dirty="0" smtClean="0">
                <a:solidFill>
                  <a:schemeClr val="tx2"/>
                </a:solidFill>
              </a:rPr>
              <a:t>seb</a:t>
            </a:r>
            <a:r>
              <a:rPr lang="cs-CZ" dirty="0" smtClean="0">
                <a:solidFill>
                  <a:schemeClr val="tx2"/>
                </a:solidFill>
              </a:rPr>
              <a:t>e,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sčítáme zdola </a:t>
            </a:r>
            <a:r>
              <a:rPr lang="cs-CZ" dirty="0" smtClean="0">
                <a:solidFill>
                  <a:schemeClr val="tx2"/>
                </a:solidFill>
              </a:rPr>
              <a:t>nahoru,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sčítáme </a:t>
            </a:r>
            <a:r>
              <a:rPr lang="cs-CZ" b="1" dirty="0" smtClean="0">
                <a:solidFill>
                  <a:schemeClr val="tx2"/>
                </a:solidFill>
              </a:rPr>
              <a:t>vždy </a:t>
            </a:r>
            <a:r>
              <a:rPr lang="cs-CZ" dirty="0" smtClean="0">
                <a:solidFill>
                  <a:schemeClr val="tx2"/>
                </a:solidFill>
              </a:rPr>
              <a:t>jednotky s jednotkami, desítky s </a:t>
            </a:r>
            <a:r>
              <a:rPr lang="cs-CZ" dirty="0" smtClean="0">
                <a:solidFill>
                  <a:schemeClr val="tx2"/>
                </a:solidFill>
              </a:rPr>
              <a:t>desítkami,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zkoušku správnosti provedeme záměnou </a:t>
            </a:r>
            <a:r>
              <a:rPr lang="cs-CZ" dirty="0" smtClean="0">
                <a:solidFill>
                  <a:schemeClr val="tx2"/>
                </a:solidFill>
              </a:rPr>
              <a:t>sčítanců.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6271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Vyznač: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zakroužkuj všechna čísla, která mají na místě </a:t>
            </a:r>
            <a:r>
              <a:rPr lang="cs-CZ" b="1" dirty="0" smtClean="0"/>
              <a:t>jednotek</a:t>
            </a:r>
            <a:r>
              <a:rPr lang="cs-CZ" dirty="0" smtClean="0"/>
              <a:t> </a:t>
            </a:r>
            <a:r>
              <a:rPr lang="cs-CZ" dirty="0" smtClean="0"/>
              <a:t>2,  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spoj všechna čísla, která mají na místě </a:t>
            </a:r>
            <a:r>
              <a:rPr lang="cs-CZ" b="1" dirty="0" smtClean="0">
                <a:solidFill>
                  <a:schemeClr val="accent2"/>
                </a:solidFill>
              </a:rPr>
              <a:t>stovek </a:t>
            </a:r>
            <a:r>
              <a:rPr lang="cs-CZ" dirty="0" smtClean="0">
                <a:solidFill>
                  <a:schemeClr val="accent2"/>
                </a:solidFill>
              </a:rPr>
              <a:t>5	</a:t>
            </a:r>
            <a:r>
              <a:rPr lang="cs-CZ" dirty="0" smtClean="0">
                <a:solidFill>
                  <a:schemeClr val="accent2"/>
                </a:solidFill>
              </a:rPr>
              <a:t>,</a:t>
            </a:r>
            <a:r>
              <a:rPr lang="cs-CZ" dirty="0" smtClean="0">
                <a:solidFill>
                  <a:schemeClr val="accent2"/>
                </a:solidFill>
              </a:rPr>
              <a:t>	</a:t>
            </a:r>
            <a:endParaRPr lang="cs-CZ" dirty="0" smtClean="0"/>
          </a:p>
          <a:p>
            <a:r>
              <a:rPr lang="cs-CZ" dirty="0" smtClean="0"/>
              <a:t>podtrhni vlnovkou všechna čísla, která mají na místě </a:t>
            </a:r>
            <a:r>
              <a:rPr lang="cs-CZ" b="1" dirty="0" smtClean="0"/>
              <a:t>desetitisíců </a:t>
            </a:r>
            <a:r>
              <a:rPr lang="cs-CZ" dirty="0" smtClean="0"/>
              <a:t>1.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211 589		987 632	517 003	47 507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 </a:t>
            </a:r>
            <a:r>
              <a:rPr lang="cs-CZ" dirty="0" smtClean="0">
                <a:solidFill>
                  <a:srgbClr val="00B050"/>
                </a:solidFill>
              </a:rPr>
              <a:t>10 982		563		613 526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42	4 513		91 738 	918  571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21	2 589		614 342	12 690</a:t>
            </a:r>
            <a:r>
              <a:rPr lang="cs-CZ" dirty="0" smtClean="0">
                <a:solidFill>
                  <a:schemeClr val="accent2"/>
                </a:solidFill>
              </a:rPr>
              <a:t>		</a:t>
            </a:r>
            <a:r>
              <a:rPr lang="cs-CZ" dirty="0" smtClean="0">
                <a:solidFill>
                  <a:srgbClr val="00B050"/>
                </a:solidFill>
              </a:rPr>
              <a:t>682</a:t>
            </a:r>
            <a:r>
              <a:rPr lang="cs-CZ" dirty="0" smtClean="0">
                <a:solidFill>
                  <a:schemeClr val="accent2"/>
                </a:solidFill>
              </a:rPr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/>
                </a:solidFill>
              </a:rPr>
              <a:t>  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73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Sčítej </a:t>
            </a:r>
            <a:r>
              <a:rPr lang="cs-CZ" dirty="0" smtClean="0">
                <a:solidFill>
                  <a:srgbClr val="FF0000"/>
                </a:solidFill>
              </a:rPr>
              <a:t>písemně: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115 263		19 123		761 444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smtClean="0">
                <a:solidFill>
                  <a:srgbClr val="0070C0"/>
                </a:solidFill>
              </a:rPr>
              <a:t>  14 736</a:t>
            </a:r>
            <a:r>
              <a:rPr lang="cs-CZ" dirty="0" smtClean="0">
                <a:solidFill>
                  <a:srgbClr val="0070C0"/>
                </a:solidFill>
              </a:rPr>
              <a:t>	       </a:t>
            </a:r>
            <a:r>
              <a:rPr lang="cs-CZ" u="sng" dirty="0" smtClean="0">
                <a:solidFill>
                  <a:srgbClr val="0070C0"/>
                </a:solidFill>
              </a:rPr>
              <a:t>830 645</a:t>
            </a:r>
            <a:r>
              <a:rPr lang="cs-CZ" dirty="0" smtClean="0">
                <a:solidFill>
                  <a:srgbClr val="0070C0"/>
                </a:solidFill>
              </a:rPr>
              <a:t>		</a:t>
            </a:r>
            <a:r>
              <a:rPr lang="cs-CZ" u="sng" dirty="0" smtClean="0">
                <a:solidFill>
                  <a:srgbClr val="0070C0"/>
                </a:solidFill>
              </a:rPr>
              <a:t>122 611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652 132		782 820		564 823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smtClean="0">
                <a:solidFill>
                  <a:srgbClr val="0070C0"/>
                </a:solidFill>
              </a:rPr>
              <a:t>  49 765</a:t>
            </a:r>
            <a:r>
              <a:rPr lang="cs-CZ" dirty="0" smtClean="0">
                <a:solidFill>
                  <a:srgbClr val="0070C0"/>
                </a:solidFill>
              </a:rPr>
              <a:t>		</a:t>
            </a:r>
            <a:r>
              <a:rPr lang="cs-CZ" u="sng" dirty="0" smtClean="0">
                <a:solidFill>
                  <a:srgbClr val="0070C0"/>
                </a:solidFill>
              </a:rPr>
              <a:t>198 023</a:t>
            </a:r>
            <a:r>
              <a:rPr lang="cs-CZ" dirty="0" smtClean="0">
                <a:solidFill>
                  <a:srgbClr val="0070C0"/>
                </a:solidFill>
              </a:rPr>
              <a:t>		</a:t>
            </a:r>
            <a:r>
              <a:rPr lang="cs-CZ" u="sng" dirty="0" smtClean="0">
                <a:solidFill>
                  <a:srgbClr val="0070C0"/>
                </a:solidFill>
              </a:rPr>
              <a:t>285 095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753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Cena </a:t>
            </a:r>
            <a:r>
              <a:rPr lang="cs-CZ" dirty="0" smtClean="0">
                <a:solidFill>
                  <a:srgbClr val="FF0000"/>
                </a:solidFill>
              </a:rPr>
              <a:t>výrobků: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odhadni, která věc může stát ( přiřaď obrázek):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420 000 Kč		19 999 Kč		250 Kč      39 Kč</a:t>
            </a:r>
          </a:p>
          <a:p>
            <a:pPr marL="0" indent="0">
              <a:buNone/>
            </a:pPr>
            <a:endParaRPr lang="cs-CZ" dirty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980 000 Kč		55 000 Kč		4 000 Kč	3 Kč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	</a:t>
            </a:r>
            <a:r>
              <a:rPr lang="cs-CZ" dirty="0" smtClean="0">
                <a:solidFill>
                  <a:schemeClr val="accent4"/>
                </a:solidFill>
              </a:rPr>
              <a:t>15 000 Kč			7 999 Kč	</a:t>
            </a:r>
            <a:endParaRPr lang="cs-CZ" dirty="0">
              <a:solidFill>
                <a:schemeClr val="accent4"/>
              </a:solidFill>
            </a:endParaRPr>
          </a:p>
        </p:txBody>
      </p:sp>
      <p:pic>
        <p:nvPicPr>
          <p:cNvPr id="1026" name="Picture 2" descr="C:\Documents and Settings\monikahravova\Local Settings\Temporary Internet Files\Content.IE5\VCDLLE6D\MP9004331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02" y="2999474"/>
            <a:ext cx="193796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56549"/>
            <a:ext cx="1228725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681" y="3433762"/>
            <a:ext cx="1435263" cy="814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99474"/>
            <a:ext cx="1584176" cy="1805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433762"/>
            <a:ext cx="1152128" cy="1289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830" y="3737078"/>
            <a:ext cx="1340197" cy="985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052" y="2322451"/>
            <a:ext cx="1224136" cy="1111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793" y="2322451"/>
            <a:ext cx="1149834" cy="1094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36912"/>
            <a:ext cx="1152128" cy="90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58460"/>
            <a:ext cx="1124536" cy="1062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709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www.microsoft</a:t>
            </a:r>
            <a:r>
              <a:rPr lang="cs-CZ" dirty="0" smtClean="0"/>
              <a:t>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5607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156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Písemné sčítání čísel větších než 10 000:</vt:lpstr>
      <vt:lpstr>Vyznač:</vt:lpstr>
      <vt:lpstr>Sčítej písemně:</vt:lpstr>
      <vt:lpstr>Cena výrobků:</vt:lpstr>
      <vt:lpstr>Citace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45</cp:revision>
  <dcterms:created xsi:type="dcterms:W3CDTF">2012-01-17T17:09:19Z</dcterms:created>
  <dcterms:modified xsi:type="dcterms:W3CDTF">2012-03-09T14:12:28Z</dcterms:modified>
</cp:coreProperties>
</file>