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</a:t>
          </a:r>
          <a:r>
            <a:rPr lang="cs-CZ" dirty="0" smtClean="0"/>
            <a:t>Základní škola a Mateřská škola Studená, okres Jindřichův Hradec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Monika </a:t>
          </a:r>
          <a:r>
            <a:rPr lang="cs-CZ" dirty="0" err="1" smtClean="0"/>
            <a:t>Hřavová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VY_32_INOVACE_5B36M4_Písemné odčítání čísel větších než 10 000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Písemné odčítání čísel větších než 10 000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CZ.1.07/1.4.00/21.3136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E0F58F71-6525-4BA5-B74D-5E7E52F2E923}" type="presOf" srcId="{445C7998-7549-48B0-BD68-D4F0167F02E5}" destId="{4D19AB04-24FA-40C2-B203-52AE3D15E171}" srcOrd="1" destOrd="0" presId="urn:microsoft.com/office/officeart/2005/8/layout/target3"/>
    <dgm:cxn modelId="{B16709DF-29C6-431A-AA42-92ADAC821064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68674DE-663D-479D-804E-42DDAB4B4327}" type="presOf" srcId="{EBC41103-E2E5-4D48-9B4B-425520D3D098}" destId="{3BA01B75-849B-4716-8BCD-084A86FF328F}" srcOrd="0" destOrd="0" presId="urn:microsoft.com/office/officeart/2005/8/layout/target3"/>
    <dgm:cxn modelId="{FF3E4393-184F-4040-96F5-3C205DF4878A}" type="presOf" srcId="{C73C7642-F245-4585-8F88-243F9FAEF6CA}" destId="{59F530CB-4999-43B3-A00D-6AB53886BD77}" srcOrd="1" destOrd="0" presId="urn:microsoft.com/office/officeart/2005/8/layout/target3"/>
    <dgm:cxn modelId="{2A36E88B-8029-4759-98FD-97ED78E3519F}" type="presOf" srcId="{FBBFC3EA-9D9D-4F3A-BEA6-9C2C0E46BF20}" destId="{832BF48F-0145-4429-9E02-8FCA946CCE9E}" srcOrd="1" destOrd="0" presId="urn:microsoft.com/office/officeart/2005/8/layout/target3"/>
    <dgm:cxn modelId="{564C0880-3945-4E70-9380-6ED324426AC1}" type="presOf" srcId="{C73C7642-F245-4585-8F88-243F9FAEF6CA}" destId="{9A9B6F4F-B6FF-4F2D-B640-A8473E589523}" srcOrd="0" destOrd="0" presId="urn:microsoft.com/office/officeart/2005/8/layout/target3"/>
    <dgm:cxn modelId="{74C1D93D-4C63-4033-9B76-52B136D6AE51}" type="presOf" srcId="{019433A1-1324-4DE1-9E6F-32B851095F74}" destId="{A3817367-F2BC-482F-8832-FA00B51DCCF3}" srcOrd="0" destOrd="0" presId="urn:microsoft.com/office/officeart/2005/8/layout/target3"/>
    <dgm:cxn modelId="{FF31A565-58AD-4EB3-9BD3-746AF59910D5}" type="presOf" srcId="{FBBFC3EA-9D9D-4F3A-BEA6-9C2C0E46BF20}" destId="{643EA938-EDE0-4533-ACCC-D2BD6F3A527C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B46F0433-7763-4F03-AF7F-A59A49AC2349}" type="presOf" srcId="{445C7998-7549-48B0-BD68-D4F0167F02E5}" destId="{BC35EE03-4121-4EF9-923D-7CB6D30D358D}" srcOrd="0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B28D9E0B-706D-4AC3-893E-CC86591EACC8}" type="presOf" srcId="{019433A1-1324-4DE1-9E6F-32B851095F74}" destId="{E7297F21-D4FD-4A41-AE58-814D01A6B5E7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1BA3B7BA-85BA-4939-9EF6-EA03F8DE153C}" type="presOf" srcId="{EBC41103-E2E5-4D48-9B4B-425520D3D098}" destId="{A27B6496-BF1B-4384-9217-9659064D5D6A}" srcOrd="1" destOrd="0" presId="urn:microsoft.com/office/officeart/2005/8/layout/target3"/>
    <dgm:cxn modelId="{47F0D426-5DA2-4E31-B049-DAB22A0761F0}" type="presParOf" srcId="{71045F8C-00FA-488E-A7BD-E2E6753D979D}" destId="{3577EC6B-C980-4F34-8C69-4365E7B8FC8C}" srcOrd="0" destOrd="0" presId="urn:microsoft.com/office/officeart/2005/8/layout/target3"/>
    <dgm:cxn modelId="{FE306974-7B50-4DE4-B37F-2EC2EB0DC2A2}" type="presParOf" srcId="{71045F8C-00FA-488E-A7BD-E2E6753D979D}" destId="{6940EB87-DC1D-4BC3-9408-9AC2E1FFC039}" srcOrd="1" destOrd="0" presId="urn:microsoft.com/office/officeart/2005/8/layout/target3"/>
    <dgm:cxn modelId="{6248175E-A570-4EEF-B20D-FB1CA2A67EDF}" type="presParOf" srcId="{71045F8C-00FA-488E-A7BD-E2E6753D979D}" destId="{BC35EE03-4121-4EF9-923D-7CB6D30D358D}" srcOrd="2" destOrd="0" presId="urn:microsoft.com/office/officeart/2005/8/layout/target3"/>
    <dgm:cxn modelId="{E313A4C2-0E0F-4D3B-8BBC-99E81F97F1E7}" type="presParOf" srcId="{71045F8C-00FA-488E-A7BD-E2E6753D979D}" destId="{C95EEA27-3CBF-4645-A92D-9D8AF5C1CBFC}" srcOrd="3" destOrd="0" presId="urn:microsoft.com/office/officeart/2005/8/layout/target3"/>
    <dgm:cxn modelId="{270435B9-A15F-46B6-B878-724EB59C3C6E}" type="presParOf" srcId="{71045F8C-00FA-488E-A7BD-E2E6753D979D}" destId="{851BB866-B6AE-4566-893F-4C635BA974FC}" srcOrd="4" destOrd="0" presId="urn:microsoft.com/office/officeart/2005/8/layout/target3"/>
    <dgm:cxn modelId="{85AAA0BB-1409-48CC-8329-A08BEFA6A95D}" type="presParOf" srcId="{71045F8C-00FA-488E-A7BD-E2E6753D979D}" destId="{643EA938-EDE0-4533-ACCC-D2BD6F3A527C}" srcOrd="5" destOrd="0" presId="urn:microsoft.com/office/officeart/2005/8/layout/target3"/>
    <dgm:cxn modelId="{546FC278-5E4A-4749-AA16-5A76691EBAB2}" type="presParOf" srcId="{71045F8C-00FA-488E-A7BD-E2E6753D979D}" destId="{92F31B18-D66D-4CC7-89B9-378928DE877D}" srcOrd="6" destOrd="0" presId="urn:microsoft.com/office/officeart/2005/8/layout/target3"/>
    <dgm:cxn modelId="{7EEA5096-7F70-423E-ACAF-DCEB4217A1FF}" type="presParOf" srcId="{71045F8C-00FA-488E-A7BD-E2E6753D979D}" destId="{902074E1-B931-4618-97F1-FADBE82E9C3C}" srcOrd="7" destOrd="0" presId="urn:microsoft.com/office/officeart/2005/8/layout/target3"/>
    <dgm:cxn modelId="{486E1302-E519-4ACD-B99A-25335A6B98ED}" type="presParOf" srcId="{71045F8C-00FA-488E-A7BD-E2E6753D979D}" destId="{A3817367-F2BC-482F-8832-FA00B51DCCF3}" srcOrd="8" destOrd="0" presId="urn:microsoft.com/office/officeart/2005/8/layout/target3"/>
    <dgm:cxn modelId="{FCAF2945-2E1C-4960-B071-0C25094C96AB}" type="presParOf" srcId="{71045F8C-00FA-488E-A7BD-E2E6753D979D}" destId="{2DD79E57-A63E-47D4-A1AB-6DF333476AD4}" srcOrd="9" destOrd="0" presId="urn:microsoft.com/office/officeart/2005/8/layout/target3"/>
    <dgm:cxn modelId="{C407776F-9A76-4AAC-A08F-32139D6EB514}" type="presParOf" srcId="{71045F8C-00FA-488E-A7BD-E2E6753D979D}" destId="{648967D3-ED80-4214-8D87-4E7012561E4A}" srcOrd="10" destOrd="0" presId="urn:microsoft.com/office/officeart/2005/8/layout/target3"/>
    <dgm:cxn modelId="{E79683A5-348C-4210-976F-3138814A42A3}" type="presParOf" srcId="{71045F8C-00FA-488E-A7BD-E2E6753D979D}" destId="{9A9B6F4F-B6FF-4F2D-B640-A8473E589523}" srcOrd="11" destOrd="0" presId="urn:microsoft.com/office/officeart/2005/8/layout/target3"/>
    <dgm:cxn modelId="{C16E7DE9-F480-4CD5-AC4D-7EC0CF154E97}" type="presParOf" srcId="{71045F8C-00FA-488E-A7BD-E2E6753D979D}" destId="{13BD0FAF-9F2C-4708-9E63-A8E8E5252943}" srcOrd="12" destOrd="0" presId="urn:microsoft.com/office/officeart/2005/8/layout/target3"/>
    <dgm:cxn modelId="{CCCAB2DC-4163-480E-9FD8-FA82B911F619}" type="presParOf" srcId="{71045F8C-00FA-488E-A7BD-E2E6753D979D}" destId="{6821E7C9-5E4B-45FA-8F82-01E6F26FAA25}" srcOrd="13" destOrd="0" presId="urn:microsoft.com/office/officeart/2005/8/layout/target3"/>
    <dgm:cxn modelId="{4006A6FE-FF15-4ECE-ACE2-27354BBA0F3C}" type="presParOf" srcId="{71045F8C-00FA-488E-A7BD-E2E6753D979D}" destId="{3BA01B75-849B-4716-8BCD-084A86FF328F}" srcOrd="14" destOrd="0" presId="urn:microsoft.com/office/officeart/2005/8/layout/target3"/>
    <dgm:cxn modelId="{72EAEC70-73E1-4797-9881-8979EDD9B247}" type="presParOf" srcId="{71045F8C-00FA-488E-A7BD-E2E6753D979D}" destId="{4D19AB04-24FA-40C2-B203-52AE3D15E171}" srcOrd="15" destOrd="0" presId="urn:microsoft.com/office/officeart/2005/8/layout/target3"/>
    <dgm:cxn modelId="{ACDADD5C-16F5-4915-A8C4-A07B41F3C5F8}" type="presParOf" srcId="{71045F8C-00FA-488E-A7BD-E2E6753D979D}" destId="{832BF48F-0145-4429-9E02-8FCA946CCE9E}" srcOrd="16" destOrd="0" presId="urn:microsoft.com/office/officeart/2005/8/layout/target3"/>
    <dgm:cxn modelId="{2C7AE78E-9B44-4C1B-9C8D-141FF28460B5}" type="presParOf" srcId="{71045F8C-00FA-488E-A7BD-E2E6753D979D}" destId="{E7297F21-D4FD-4A41-AE58-814D01A6B5E7}" srcOrd="17" destOrd="0" presId="urn:microsoft.com/office/officeart/2005/8/layout/target3"/>
    <dgm:cxn modelId="{389EA0F5-4B20-4B1F-99D1-FB31FC0221CD}" type="presParOf" srcId="{71045F8C-00FA-488E-A7BD-E2E6753D979D}" destId="{59F530CB-4999-43B3-A00D-6AB53886BD77}" srcOrd="18" destOrd="0" presId="urn:microsoft.com/office/officeart/2005/8/layout/target3"/>
    <dgm:cxn modelId="{BC91051F-AB68-4E2E-B08D-2054617BF7CB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</a:t>
          </a:r>
          <a:r>
            <a:rPr lang="cs-CZ" sz="1800" kern="1200" dirty="0" smtClean="0"/>
            <a:t>Základní škola a Mateřská škola Studená, okres Jindřichův Hradec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Monika </a:t>
          </a:r>
          <a:r>
            <a:rPr lang="cs-CZ" sz="1800" kern="1200" dirty="0" err="1" smtClean="0"/>
            <a:t>Hřavová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VY_32_INOVACE_5B36M4_Písemné odčítání čísel větších než 10 000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Téma</a:t>
          </a:r>
          <a:r>
            <a:rPr lang="cs-CZ" sz="1800" kern="1200" dirty="0" smtClean="0"/>
            <a:t>: Písemné odčítání čísel větších než 10 000 </a:t>
          </a:r>
          <a:endParaRPr lang="cs-CZ" sz="1800" kern="1200" dirty="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Číslo projektu</a:t>
          </a:r>
          <a:r>
            <a:rPr lang="cs-CZ" sz="1800" kern="1200" dirty="0" smtClean="0"/>
            <a:t>: CZ.1.07/1.4.00/21.3136</a:t>
          </a:r>
          <a:endParaRPr lang="cs-CZ" sz="1800" kern="1200" dirty="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21928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92947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696954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8908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00887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79810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69959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780773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3758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6537909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722604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" preserve="1">
  <p:cSld name="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42868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4F8C07-A567-496F-9B34-B17EF94D7F37}" type="datetimeFigureOut">
              <a:rPr lang="cs-CZ" smtClean="0"/>
              <a:t>21.1.2012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21B3DF-397C-455F-98DE-9CE914603E1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647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Diagram 1"/>
          <p:cNvGraphicFramePr/>
          <p:nvPr>
            <p:extLst>
              <p:ext uri="{D42A27DB-BD31-4B8C-83A1-F6EECF244321}">
                <p14:modId xmlns:p14="http://schemas.microsoft.com/office/powerpoint/2010/main" val="158485676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128597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učivo je určeno žákům 4. ročníku</a:t>
            </a:r>
          </a:p>
          <a:p>
            <a:r>
              <a:rPr lang="cs-CZ" dirty="0" smtClean="0"/>
              <a:t>cílem prezentace je podpořit aktivitu žáků a motivovat je při získávání nových poznatků</a:t>
            </a:r>
          </a:p>
          <a:p>
            <a:r>
              <a:rPr lang="cs-CZ" dirty="0" smtClean="0"/>
              <a:t>metodický pokyn</a:t>
            </a:r>
            <a:r>
              <a:rPr lang="cs-CZ" dirty="0" smtClean="0"/>
              <a:t>: tuto prezentaci lze využít pro práci v menších skupinách, ostatní žáci zatím mohou pracovat samostatně nebo ve skupinách s učebnicí nebo s pracovním listem, atp., poté se </a:t>
            </a:r>
            <a:r>
              <a:rPr lang="cs-CZ" smtClean="0"/>
              <a:t>mohou vystřídat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2974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Písemné odčítání čísel větších než  </a:t>
            </a:r>
            <a:br>
              <a:rPr lang="cs-CZ" dirty="0" smtClean="0">
                <a:solidFill>
                  <a:schemeClr val="tx2"/>
                </a:solidFill>
              </a:rPr>
            </a:br>
            <a:r>
              <a:rPr lang="cs-CZ" dirty="0" smtClean="0">
                <a:solidFill>
                  <a:schemeClr val="tx2"/>
                </a:solidFill>
              </a:rPr>
              <a:t>10 000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6"/>
                </a:solidFill>
              </a:rPr>
              <a:t>čísla píšeme </a:t>
            </a:r>
            <a:r>
              <a:rPr lang="cs-CZ" b="1" dirty="0" smtClean="0">
                <a:solidFill>
                  <a:schemeClr val="accent6"/>
                </a:solidFill>
              </a:rPr>
              <a:t>přesně </a:t>
            </a:r>
            <a:r>
              <a:rPr lang="cs-CZ" dirty="0" smtClean="0">
                <a:solidFill>
                  <a:schemeClr val="accent6"/>
                </a:solidFill>
              </a:rPr>
              <a:t>pod sebe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odčítáme jednotky od jednotek, desítky od desítek ...</a:t>
            </a:r>
          </a:p>
          <a:p>
            <a:r>
              <a:rPr lang="cs-CZ" dirty="0" smtClean="0">
                <a:solidFill>
                  <a:schemeClr val="accent6"/>
                </a:solidFill>
              </a:rPr>
              <a:t>ptáme se  </a:t>
            </a:r>
            <a:r>
              <a:rPr lang="cs-CZ" dirty="0" smtClean="0">
                <a:solidFill>
                  <a:schemeClr val="accent1"/>
                </a:solidFill>
              </a:rPr>
              <a:t>„1 a kolik jsou 2?“  </a:t>
            </a:r>
            <a:endParaRPr lang="cs-CZ" dirty="0" smtClean="0">
              <a:solidFill>
                <a:schemeClr val="accent6"/>
              </a:solidFill>
            </a:endParaRPr>
          </a:p>
          <a:p>
            <a:r>
              <a:rPr lang="cs-CZ" dirty="0" smtClean="0">
                <a:solidFill>
                  <a:schemeClr val="accent6"/>
                </a:solidFill>
              </a:rPr>
              <a:t>zkoušku správnosti provedeme sečtením rozdílu a menšitele</a:t>
            </a:r>
            <a:endParaRPr lang="cs-CZ" dirty="0">
              <a:solidFill>
                <a:schemeClr val="accent6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9948233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Písemné odčítání bez přechodu přes základ 10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§"/>
            </a:pPr>
            <a:r>
              <a:rPr lang="cs-CZ" dirty="0" smtClean="0"/>
              <a:t>písemně odčítej, </a:t>
            </a:r>
            <a:r>
              <a:rPr lang="cs-CZ" dirty="0" smtClean="0">
                <a:solidFill>
                  <a:srgbClr val="FF0000"/>
                </a:solidFill>
              </a:rPr>
              <a:t>nejprve rozdíl odhadni a</a:t>
            </a:r>
            <a:r>
              <a:rPr lang="cs-CZ" dirty="0" smtClean="0"/>
              <a:t> pak porovnej s výpočtem</a:t>
            </a:r>
          </a:p>
          <a:p>
            <a:pPr>
              <a:buFont typeface="Wingdings" pitchFamily="2" charset="2"/>
              <a:buChar char="§"/>
            </a:pPr>
            <a:r>
              <a:rPr lang="cs-CZ" dirty="0" smtClean="0"/>
              <a:t>proveď zkoušku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795 684		498 675		863 564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C00000"/>
                </a:solidFill>
              </a:rPr>
              <a:t>-</a:t>
            </a:r>
            <a:r>
              <a:rPr lang="cs-CZ" u="sng" dirty="0" smtClean="0">
                <a:solidFill>
                  <a:srgbClr val="C00000"/>
                </a:solidFill>
              </a:rPr>
              <a:t>513 511</a:t>
            </a:r>
            <a:r>
              <a:rPr lang="cs-CZ" dirty="0" smtClean="0">
                <a:solidFill>
                  <a:srgbClr val="C00000"/>
                </a:solidFill>
              </a:rPr>
              <a:t>	         -</a:t>
            </a:r>
            <a:r>
              <a:rPr lang="cs-CZ" u="sng" dirty="0" smtClean="0">
                <a:solidFill>
                  <a:srgbClr val="C00000"/>
                </a:solidFill>
              </a:rPr>
              <a:t>273 564</a:t>
            </a:r>
            <a:r>
              <a:rPr lang="cs-CZ" dirty="0" smtClean="0">
                <a:solidFill>
                  <a:srgbClr val="C00000"/>
                </a:solidFill>
              </a:rPr>
              <a:t>              -</a:t>
            </a:r>
            <a:r>
              <a:rPr lang="cs-CZ" u="sng" dirty="0" smtClean="0">
                <a:solidFill>
                  <a:srgbClr val="C00000"/>
                </a:solidFill>
              </a:rPr>
              <a:t>152 143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74426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accent1"/>
                </a:solidFill>
              </a:rPr>
              <a:t>Písemné odčítání s přechodem přes základ 10 000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postup je stejný jako u čísel do 10 000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>
                <a:solidFill>
                  <a:srgbClr val="C00000"/>
                </a:solidFill>
              </a:rPr>
              <a:t> 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345 135		272 904		571 369</a:t>
            </a:r>
          </a:p>
          <a:p>
            <a:pPr marL="0" indent="0">
              <a:buNone/>
            </a:pPr>
            <a:r>
              <a:rPr lang="cs-CZ" dirty="0">
                <a:solidFill>
                  <a:srgbClr val="C00000"/>
                </a:solidFill>
              </a:rPr>
              <a:t> </a:t>
            </a:r>
            <a:r>
              <a:rPr lang="cs-CZ" dirty="0" smtClean="0">
                <a:solidFill>
                  <a:srgbClr val="C00000"/>
                </a:solidFill>
              </a:rPr>
              <a:t> -</a:t>
            </a:r>
            <a:r>
              <a:rPr lang="cs-CZ" u="sng" dirty="0" smtClean="0">
                <a:solidFill>
                  <a:srgbClr val="C00000"/>
                </a:solidFill>
              </a:rPr>
              <a:t>272 876</a:t>
            </a:r>
            <a:r>
              <a:rPr lang="cs-CZ" dirty="0" smtClean="0">
                <a:solidFill>
                  <a:srgbClr val="C00000"/>
                </a:solidFill>
              </a:rPr>
              <a:t>           -</a:t>
            </a:r>
            <a:r>
              <a:rPr lang="cs-CZ" u="sng" dirty="0" smtClean="0">
                <a:solidFill>
                  <a:srgbClr val="C00000"/>
                </a:solidFill>
              </a:rPr>
              <a:t>143 853</a:t>
            </a:r>
            <a:r>
              <a:rPr lang="cs-CZ" dirty="0" smtClean="0">
                <a:solidFill>
                  <a:srgbClr val="C00000"/>
                </a:solidFill>
              </a:rPr>
              <a:t>              -</a:t>
            </a:r>
            <a:r>
              <a:rPr lang="cs-CZ" u="sng" dirty="0" smtClean="0">
                <a:solidFill>
                  <a:srgbClr val="C00000"/>
                </a:solidFill>
              </a:rPr>
              <a:t>353 278</a:t>
            </a:r>
          </a:p>
          <a:p>
            <a:pPr marL="0" indent="0">
              <a:buNone/>
            </a:pPr>
            <a:endParaRPr lang="cs-CZ" u="sng" dirty="0" smtClean="0">
              <a:solidFill>
                <a:srgbClr val="C00000"/>
              </a:solidFill>
            </a:endParaRPr>
          </a:p>
          <a:p>
            <a:pPr marL="0" indent="0">
              <a:buNone/>
            </a:pPr>
            <a:endParaRPr lang="cs-CZ" u="sng" dirty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vyhledej správný výsledek po zaokrouhlení a přiřaď ho k příslušnému příkladu	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971600" y="5733256"/>
            <a:ext cx="1584176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130 000</a:t>
            </a:r>
            <a:endParaRPr lang="cs-CZ" sz="2000" b="1" dirty="0"/>
          </a:p>
        </p:txBody>
      </p:sp>
      <p:sp>
        <p:nvSpPr>
          <p:cNvPr id="6" name="Obdélník 5"/>
          <p:cNvSpPr/>
          <p:nvPr/>
        </p:nvSpPr>
        <p:spPr>
          <a:xfrm>
            <a:off x="3491880" y="5733256"/>
            <a:ext cx="1512168" cy="288032"/>
          </a:xfrm>
          <a:prstGeom prst="rect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220 000</a:t>
            </a:r>
            <a:endParaRPr lang="cs-CZ" sz="2000" b="1" dirty="0"/>
          </a:p>
        </p:txBody>
      </p:sp>
      <p:sp>
        <p:nvSpPr>
          <p:cNvPr id="7" name="Obdélník 6"/>
          <p:cNvSpPr/>
          <p:nvPr/>
        </p:nvSpPr>
        <p:spPr>
          <a:xfrm>
            <a:off x="6156176" y="5733256"/>
            <a:ext cx="1584176" cy="2880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b="1" dirty="0" smtClean="0"/>
              <a:t>70 000</a:t>
            </a:r>
            <a:endParaRPr lang="cs-CZ" sz="2000" b="1" dirty="0"/>
          </a:p>
        </p:txBody>
      </p:sp>
    </p:spTree>
    <p:extLst>
      <p:ext uri="{BB962C8B-B14F-4D97-AF65-F5344CB8AC3E}">
        <p14:creationId xmlns:p14="http://schemas.microsoft.com/office/powerpoint/2010/main" val="31309195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chemeClr val="tx2"/>
                </a:solidFill>
              </a:rPr>
              <a:t>Přiřaď čísla hned </a:t>
            </a:r>
            <a:r>
              <a:rPr lang="cs-CZ" b="1" dirty="0" smtClean="0">
                <a:solidFill>
                  <a:schemeClr val="tx2"/>
                </a:solidFill>
              </a:rPr>
              <a:t>před</a:t>
            </a:r>
            <a:r>
              <a:rPr lang="cs-CZ" dirty="0" smtClean="0">
                <a:solidFill>
                  <a:schemeClr val="tx2"/>
                </a:solidFill>
              </a:rPr>
              <a:t> a hned </a:t>
            </a:r>
            <a:r>
              <a:rPr lang="cs-CZ" b="1" dirty="0" smtClean="0">
                <a:solidFill>
                  <a:schemeClr val="tx2"/>
                </a:solidFill>
              </a:rPr>
              <a:t>za</a:t>
            </a:r>
            <a:r>
              <a:rPr lang="cs-CZ" dirty="0" smtClean="0">
                <a:solidFill>
                  <a:schemeClr val="tx2"/>
                </a:solidFill>
              </a:rPr>
              <a:t> daným číslem</a:t>
            </a:r>
            <a:endParaRPr lang="cs-CZ" dirty="0">
              <a:solidFill>
                <a:schemeClr val="tx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			 12 000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29 999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	 40 700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702 000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535 034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        997 642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683568" y="5229200"/>
            <a:ext cx="129614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997 643</a:t>
            </a:r>
            <a:endParaRPr lang="cs-CZ" b="1" dirty="0"/>
          </a:p>
        </p:txBody>
      </p:sp>
      <p:sp>
        <p:nvSpPr>
          <p:cNvPr id="5" name="Obdélník 4"/>
          <p:cNvSpPr/>
          <p:nvPr/>
        </p:nvSpPr>
        <p:spPr>
          <a:xfrm>
            <a:off x="683568" y="5733256"/>
            <a:ext cx="1296144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535 035</a:t>
            </a:r>
            <a:endParaRPr lang="cs-CZ" b="1" dirty="0"/>
          </a:p>
        </p:txBody>
      </p:sp>
      <p:sp>
        <p:nvSpPr>
          <p:cNvPr id="6" name="Obdélník 5"/>
          <p:cNvSpPr/>
          <p:nvPr/>
        </p:nvSpPr>
        <p:spPr>
          <a:xfrm>
            <a:off x="2051720" y="5229200"/>
            <a:ext cx="136815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12 001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2195736" y="5733256"/>
            <a:ext cx="1440160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40 701</a:t>
            </a:r>
            <a:endParaRPr lang="cs-CZ" b="1" dirty="0"/>
          </a:p>
        </p:txBody>
      </p:sp>
      <p:sp>
        <p:nvSpPr>
          <p:cNvPr id="8" name="Obdélník 7"/>
          <p:cNvSpPr/>
          <p:nvPr/>
        </p:nvSpPr>
        <p:spPr>
          <a:xfrm>
            <a:off x="3635896" y="5085184"/>
            <a:ext cx="136815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29 998</a:t>
            </a:r>
            <a:endParaRPr lang="cs-CZ" b="1" dirty="0"/>
          </a:p>
        </p:txBody>
      </p:sp>
      <p:sp>
        <p:nvSpPr>
          <p:cNvPr id="9" name="Obdélník 8"/>
          <p:cNvSpPr/>
          <p:nvPr/>
        </p:nvSpPr>
        <p:spPr>
          <a:xfrm>
            <a:off x="3635896" y="5517232"/>
            <a:ext cx="1368152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701 999</a:t>
            </a:r>
            <a:endParaRPr lang="cs-CZ" b="1" dirty="0"/>
          </a:p>
        </p:txBody>
      </p:sp>
      <p:sp>
        <p:nvSpPr>
          <p:cNvPr id="11" name="Obdélník 10"/>
          <p:cNvSpPr/>
          <p:nvPr/>
        </p:nvSpPr>
        <p:spPr>
          <a:xfrm>
            <a:off x="5148064" y="5085184"/>
            <a:ext cx="1368152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40 699</a:t>
            </a:r>
            <a:endParaRPr lang="cs-CZ" b="1" dirty="0"/>
          </a:p>
        </p:txBody>
      </p:sp>
      <p:sp>
        <p:nvSpPr>
          <p:cNvPr id="12" name="Obdélník 11"/>
          <p:cNvSpPr/>
          <p:nvPr/>
        </p:nvSpPr>
        <p:spPr>
          <a:xfrm>
            <a:off x="5148064" y="5553236"/>
            <a:ext cx="1368152" cy="324036"/>
          </a:xfrm>
          <a:prstGeom prst="rect">
            <a:avLst/>
          </a:prstGeom>
          <a:solidFill>
            <a:schemeClr val="accent5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11 999</a:t>
            </a:r>
            <a:endParaRPr lang="cs-CZ" b="1" dirty="0"/>
          </a:p>
        </p:txBody>
      </p:sp>
      <p:sp>
        <p:nvSpPr>
          <p:cNvPr id="14" name="Obdélník 13"/>
          <p:cNvSpPr/>
          <p:nvPr/>
        </p:nvSpPr>
        <p:spPr>
          <a:xfrm>
            <a:off x="6660232" y="5085184"/>
            <a:ext cx="1512168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997 641</a:t>
            </a:r>
            <a:endParaRPr lang="cs-CZ" b="1" dirty="0"/>
          </a:p>
        </p:txBody>
      </p:sp>
      <p:sp>
        <p:nvSpPr>
          <p:cNvPr id="15" name="Obdélník 14"/>
          <p:cNvSpPr/>
          <p:nvPr/>
        </p:nvSpPr>
        <p:spPr>
          <a:xfrm>
            <a:off x="6660232" y="5553236"/>
            <a:ext cx="1512168" cy="32403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30 000</a:t>
            </a:r>
            <a:endParaRPr lang="cs-CZ" b="1" dirty="0"/>
          </a:p>
        </p:txBody>
      </p:sp>
      <p:sp>
        <p:nvSpPr>
          <p:cNvPr id="16" name="Obdélník 15"/>
          <p:cNvSpPr/>
          <p:nvPr/>
        </p:nvSpPr>
        <p:spPr>
          <a:xfrm>
            <a:off x="6804248" y="4684235"/>
            <a:ext cx="1584176" cy="360040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702 001</a:t>
            </a:r>
            <a:endParaRPr lang="cs-CZ" b="1" dirty="0"/>
          </a:p>
        </p:txBody>
      </p:sp>
      <p:sp>
        <p:nvSpPr>
          <p:cNvPr id="17" name="Obdélník 16"/>
          <p:cNvSpPr/>
          <p:nvPr/>
        </p:nvSpPr>
        <p:spPr>
          <a:xfrm>
            <a:off x="6877655" y="5769380"/>
            <a:ext cx="1584176" cy="288032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/>
              <a:t>535 033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289188777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61</TotalTime>
  <Words>214</Words>
  <Application>Microsoft Office PowerPoint</Application>
  <PresentationFormat>Předvádění na obrazovce (4:3)</PresentationFormat>
  <Paragraphs>48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Písemné odčítání čísel větších než   10 000</vt:lpstr>
      <vt:lpstr>Písemné odčítání bez přechodu přes základ 10</vt:lpstr>
      <vt:lpstr>Písemné odčítání s přechodem přes základ 10 000</vt:lpstr>
      <vt:lpstr>Přiřaď čísla hned před a hned za daným číslem</vt:lpstr>
    </vt:vector>
  </TitlesOfParts>
  <Company>ZŠ Studená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Hřavová Monika</dc:creator>
  <cp:lastModifiedBy>Hřavová Monika</cp:lastModifiedBy>
  <cp:revision>48</cp:revision>
  <dcterms:created xsi:type="dcterms:W3CDTF">2012-01-20T18:15:41Z</dcterms:created>
  <dcterms:modified xsi:type="dcterms:W3CDTF">2012-01-21T12:43:24Z</dcterms:modified>
</cp:coreProperties>
</file>