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VY_32_INOVACE_5B38M4_Pamětné násobení  čísel větších než 10 000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Pamětné násobení  čísel větších než 10 000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AE0EE57-A81C-4F31-ABD3-9085AAE5DA9A}" type="presOf" srcId="{EBC41103-E2E5-4D48-9B4B-425520D3D098}" destId="{A27B6496-BF1B-4384-9217-9659064D5D6A}" srcOrd="1" destOrd="0" presId="urn:microsoft.com/office/officeart/2005/8/layout/target3"/>
    <dgm:cxn modelId="{07F0DCE9-4917-46F2-A7DE-702D3AFDC15F}" type="presOf" srcId="{EBC41103-E2E5-4D48-9B4B-425520D3D098}" destId="{3BA01B75-849B-4716-8BCD-084A86FF328F}" srcOrd="0" destOrd="0" presId="urn:microsoft.com/office/officeart/2005/8/layout/target3"/>
    <dgm:cxn modelId="{6AB3344B-AE7F-490A-8A3C-6B05587B3565}" type="presOf" srcId="{39F8B381-5807-488E-AC22-73DD4140ED4A}" destId="{71045F8C-00FA-488E-A7BD-E2E6753D979D}" srcOrd="0" destOrd="0" presId="urn:microsoft.com/office/officeart/2005/8/layout/target3"/>
    <dgm:cxn modelId="{8BD1E160-D480-4629-A5BF-8465A5492CB5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F4ED6A6-1982-4F4A-8661-529B31F6CE06}" type="presOf" srcId="{445C7998-7549-48B0-BD68-D4F0167F02E5}" destId="{4D19AB04-24FA-40C2-B203-52AE3D15E171}" srcOrd="1" destOrd="0" presId="urn:microsoft.com/office/officeart/2005/8/layout/target3"/>
    <dgm:cxn modelId="{B92C6F2C-73A9-4DDA-BD79-4E707318E84D}" type="presOf" srcId="{445C7998-7549-48B0-BD68-D4F0167F02E5}" destId="{BC35EE03-4121-4EF9-923D-7CB6D30D358D}" srcOrd="0" destOrd="0" presId="urn:microsoft.com/office/officeart/2005/8/layout/target3"/>
    <dgm:cxn modelId="{5E60AA01-80ED-42D1-B879-91D423677AC2}" type="presOf" srcId="{019433A1-1324-4DE1-9E6F-32B851095F74}" destId="{A3817367-F2BC-482F-8832-FA00B51DCCF3}" srcOrd="0" destOrd="0" presId="urn:microsoft.com/office/officeart/2005/8/layout/target3"/>
    <dgm:cxn modelId="{E4C0C873-2286-4851-A032-543B8182E7C1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6BA18FC-2F9D-4CB9-BC76-BCA05C28FF15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FFB3013-DECA-4022-AB4F-D94A11D949D6}" type="presOf" srcId="{019433A1-1324-4DE1-9E6F-32B851095F74}" destId="{E7297F21-D4FD-4A41-AE58-814D01A6B5E7}" srcOrd="1" destOrd="0" presId="urn:microsoft.com/office/officeart/2005/8/layout/target3"/>
    <dgm:cxn modelId="{2C629D3A-7579-4E69-B72A-9F9DE20E5A65}" type="presOf" srcId="{C73C7642-F245-4585-8F88-243F9FAEF6CA}" destId="{59F530CB-4999-43B3-A00D-6AB53886BD77}" srcOrd="1" destOrd="0" presId="urn:microsoft.com/office/officeart/2005/8/layout/target3"/>
    <dgm:cxn modelId="{77143148-D103-4F7A-BDCD-247FDFF66431}" type="presParOf" srcId="{71045F8C-00FA-488E-A7BD-E2E6753D979D}" destId="{3577EC6B-C980-4F34-8C69-4365E7B8FC8C}" srcOrd="0" destOrd="0" presId="urn:microsoft.com/office/officeart/2005/8/layout/target3"/>
    <dgm:cxn modelId="{197401EC-E02C-43DC-8EA3-27853FBA21A4}" type="presParOf" srcId="{71045F8C-00FA-488E-A7BD-E2E6753D979D}" destId="{6940EB87-DC1D-4BC3-9408-9AC2E1FFC039}" srcOrd="1" destOrd="0" presId="urn:microsoft.com/office/officeart/2005/8/layout/target3"/>
    <dgm:cxn modelId="{0A2E0E8F-5EA9-4B62-8522-D316F90626C9}" type="presParOf" srcId="{71045F8C-00FA-488E-A7BD-E2E6753D979D}" destId="{BC35EE03-4121-4EF9-923D-7CB6D30D358D}" srcOrd="2" destOrd="0" presId="urn:microsoft.com/office/officeart/2005/8/layout/target3"/>
    <dgm:cxn modelId="{C98F6502-B3D6-494E-87A1-880A98C182F6}" type="presParOf" srcId="{71045F8C-00FA-488E-A7BD-E2E6753D979D}" destId="{C95EEA27-3CBF-4645-A92D-9D8AF5C1CBFC}" srcOrd="3" destOrd="0" presId="urn:microsoft.com/office/officeart/2005/8/layout/target3"/>
    <dgm:cxn modelId="{BF380EE8-8CE5-4DA7-8058-03FE4FFD56C5}" type="presParOf" srcId="{71045F8C-00FA-488E-A7BD-E2E6753D979D}" destId="{851BB866-B6AE-4566-893F-4C635BA974FC}" srcOrd="4" destOrd="0" presId="urn:microsoft.com/office/officeart/2005/8/layout/target3"/>
    <dgm:cxn modelId="{5B7045DD-5F18-4E98-86F4-9192CABBCEE4}" type="presParOf" srcId="{71045F8C-00FA-488E-A7BD-E2E6753D979D}" destId="{643EA938-EDE0-4533-ACCC-D2BD6F3A527C}" srcOrd="5" destOrd="0" presId="urn:microsoft.com/office/officeart/2005/8/layout/target3"/>
    <dgm:cxn modelId="{FD2D72D9-7B50-4A78-95F5-099E5C613527}" type="presParOf" srcId="{71045F8C-00FA-488E-A7BD-E2E6753D979D}" destId="{92F31B18-D66D-4CC7-89B9-378928DE877D}" srcOrd="6" destOrd="0" presId="urn:microsoft.com/office/officeart/2005/8/layout/target3"/>
    <dgm:cxn modelId="{E031DB1A-8674-4F81-9A17-4F3B81B438A0}" type="presParOf" srcId="{71045F8C-00FA-488E-A7BD-E2E6753D979D}" destId="{902074E1-B931-4618-97F1-FADBE82E9C3C}" srcOrd="7" destOrd="0" presId="urn:microsoft.com/office/officeart/2005/8/layout/target3"/>
    <dgm:cxn modelId="{34BD8CAA-AF0C-4340-807D-D6A32713C3D6}" type="presParOf" srcId="{71045F8C-00FA-488E-A7BD-E2E6753D979D}" destId="{A3817367-F2BC-482F-8832-FA00B51DCCF3}" srcOrd="8" destOrd="0" presId="urn:microsoft.com/office/officeart/2005/8/layout/target3"/>
    <dgm:cxn modelId="{871593AC-B0D4-4248-AE74-22A98DF328B0}" type="presParOf" srcId="{71045F8C-00FA-488E-A7BD-E2E6753D979D}" destId="{2DD79E57-A63E-47D4-A1AB-6DF333476AD4}" srcOrd="9" destOrd="0" presId="urn:microsoft.com/office/officeart/2005/8/layout/target3"/>
    <dgm:cxn modelId="{EC0D7726-E07E-4762-92C6-A8431C13A3A0}" type="presParOf" srcId="{71045F8C-00FA-488E-A7BD-E2E6753D979D}" destId="{648967D3-ED80-4214-8D87-4E7012561E4A}" srcOrd="10" destOrd="0" presId="urn:microsoft.com/office/officeart/2005/8/layout/target3"/>
    <dgm:cxn modelId="{D85CCA43-BFD9-4555-BDC5-E4804300FB42}" type="presParOf" srcId="{71045F8C-00FA-488E-A7BD-E2E6753D979D}" destId="{9A9B6F4F-B6FF-4F2D-B640-A8473E589523}" srcOrd="11" destOrd="0" presId="urn:microsoft.com/office/officeart/2005/8/layout/target3"/>
    <dgm:cxn modelId="{04CCE758-00BD-42D3-814D-2771BA7533E5}" type="presParOf" srcId="{71045F8C-00FA-488E-A7BD-E2E6753D979D}" destId="{13BD0FAF-9F2C-4708-9E63-A8E8E5252943}" srcOrd="12" destOrd="0" presId="urn:microsoft.com/office/officeart/2005/8/layout/target3"/>
    <dgm:cxn modelId="{86765BB8-DF74-47BB-A576-9C1512A72D50}" type="presParOf" srcId="{71045F8C-00FA-488E-A7BD-E2E6753D979D}" destId="{6821E7C9-5E4B-45FA-8F82-01E6F26FAA25}" srcOrd="13" destOrd="0" presId="urn:microsoft.com/office/officeart/2005/8/layout/target3"/>
    <dgm:cxn modelId="{9C97E94C-5678-48C8-8A96-D74649FB398D}" type="presParOf" srcId="{71045F8C-00FA-488E-A7BD-E2E6753D979D}" destId="{3BA01B75-849B-4716-8BCD-084A86FF328F}" srcOrd="14" destOrd="0" presId="urn:microsoft.com/office/officeart/2005/8/layout/target3"/>
    <dgm:cxn modelId="{C890A040-AB65-4348-AEA3-AB99C8893CBD}" type="presParOf" srcId="{71045F8C-00FA-488E-A7BD-E2E6753D979D}" destId="{4D19AB04-24FA-40C2-B203-52AE3D15E171}" srcOrd="15" destOrd="0" presId="urn:microsoft.com/office/officeart/2005/8/layout/target3"/>
    <dgm:cxn modelId="{067F1FB6-9E56-4DB4-A6C2-AB07C4B8F6EE}" type="presParOf" srcId="{71045F8C-00FA-488E-A7BD-E2E6753D979D}" destId="{832BF48F-0145-4429-9E02-8FCA946CCE9E}" srcOrd="16" destOrd="0" presId="urn:microsoft.com/office/officeart/2005/8/layout/target3"/>
    <dgm:cxn modelId="{7F0BAA4C-BDD5-4119-AD18-F097527481E2}" type="presParOf" srcId="{71045F8C-00FA-488E-A7BD-E2E6753D979D}" destId="{E7297F21-D4FD-4A41-AE58-814D01A6B5E7}" srcOrd="17" destOrd="0" presId="urn:microsoft.com/office/officeart/2005/8/layout/target3"/>
    <dgm:cxn modelId="{B311B7B3-99BE-480F-9DC2-9D33FB4AF743}" type="presParOf" srcId="{71045F8C-00FA-488E-A7BD-E2E6753D979D}" destId="{59F530CB-4999-43B3-A00D-6AB53886BD77}" srcOrd="18" destOrd="0" presId="urn:microsoft.com/office/officeart/2005/8/layout/target3"/>
    <dgm:cxn modelId="{8AC95662-FE7D-4449-BA6A-1701EEB5EC3A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VY_32_INOVACE_5B38M4_Pamětné násobení  čísel větších než 10 000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Pamětné násobení  čísel větších než 10 000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177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876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170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229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734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915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487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737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236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27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9273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7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24DE4E-D6F2-4036-8EEC-CBDDD3AE30D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CA4294-9546-4C6E-B49F-CEEB78F63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257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0004564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3536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</a:t>
            </a:r>
            <a:r>
              <a:rPr lang="cs-CZ" dirty="0" smtClean="0"/>
              <a:t>ročníku,</a:t>
            </a:r>
            <a:endParaRPr lang="cs-CZ" dirty="0" smtClean="0"/>
          </a:p>
          <a:p>
            <a:r>
              <a:rPr lang="cs-CZ" dirty="0" smtClean="0"/>
              <a:t>cílem prezentace je podpora aktivity žáků a jejich motivace při následné práci ve </a:t>
            </a:r>
            <a:r>
              <a:rPr lang="cs-CZ" dirty="0" smtClean="0"/>
              <a:t>skupinách,</a:t>
            </a:r>
            <a:endParaRPr lang="cs-CZ" dirty="0" smtClean="0"/>
          </a:p>
          <a:p>
            <a:r>
              <a:rPr lang="cs-CZ" dirty="0" smtClean="0"/>
              <a:t>metodický pokyn: prezentace je vhodná pro práci ve skupinách, ostatní skupiny se zatím věnují práci v učebnici, pracovním sešitě, ... </a:t>
            </a:r>
            <a:r>
              <a:rPr lang="cs-CZ" dirty="0"/>
              <a:t>s</a:t>
            </a:r>
            <a:r>
              <a:rPr lang="cs-CZ" dirty="0" smtClean="0"/>
              <a:t>kupinky </a:t>
            </a:r>
            <a:r>
              <a:rPr lang="cs-CZ" dirty="0" smtClean="0"/>
              <a:t>střídáme.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22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Pamětné násobení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Připomeň si:   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při násobení </a:t>
            </a:r>
            <a:r>
              <a:rPr lang="cs-CZ" dirty="0" smtClean="0">
                <a:solidFill>
                  <a:schemeClr val="accent1"/>
                </a:solidFill>
              </a:rPr>
              <a:t>deseti </a:t>
            </a:r>
            <a:r>
              <a:rPr lang="cs-CZ" dirty="0" smtClean="0"/>
              <a:t>připíšeme k tomuto číslu </a:t>
            </a:r>
            <a:r>
              <a:rPr lang="cs-CZ" b="1" dirty="0" smtClean="0">
                <a:solidFill>
                  <a:schemeClr val="accent1"/>
                </a:solidFill>
              </a:rPr>
              <a:t>jednu </a:t>
            </a:r>
            <a:r>
              <a:rPr lang="cs-CZ" b="1" dirty="0" smtClean="0">
                <a:solidFill>
                  <a:schemeClr val="accent1"/>
                </a:solidFill>
              </a:rPr>
              <a:t>nulu,     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při násobení </a:t>
            </a:r>
            <a:r>
              <a:rPr lang="cs-CZ" dirty="0" smtClean="0">
                <a:solidFill>
                  <a:schemeClr val="accent1"/>
                </a:solidFill>
              </a:rPr>
              <a:t>stem </a:t>
            </a:r>
            <a:r>
              <a:rPr lang="cs-CZ" dirty="0" smtClean="0"/>
              <a:t>připíšeme k tomuto číslu </a:t>
            </a:r>
            <a:r>
              <a:rPr lang="cs-CZ" b="1" dirty="0" smtClean="0">
                <a:solidFill>
                  <a:schemeClr val="accent1"/>
                </a:solidFill>
              </a:rPr>
              <a:t>dvě </a:t>
            </a:r>
            <a:r>
              <a:rPr lang="cs-CZ" b="1" dirty="0" smtClean="0">
                <a:solidFill>
                  <a:schemeClr val="accent1"/>
                </a:solidFill>
              </a:rPr>
              <a:t>nuly,      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při násobení </a:t>
            </a:r>
            <a:r>
              <a:rPr lang="cs-CZ" dirty="0" smtClean="0">
                <a:solidFill>
                  <a:schemeClr val="accent1"/>
                </a:solidFill>
              </a:rPr>
              <a:t>tisícem </a:t>
            </a:r>
            <a:r>
              <a:rPr lang="cs-CZ" dirty="0" smtClean="0"/>
              <a:t>připíšeme k tomuto číslu </a:t>
            </a:r>
            <a:r>
              <a:rPr lang="cs-CZ" b="1" dirty="0" smtClean="0">
                <a:solidFill>
                  <a:schemeClr val="accent1"/>
                </a:solidFill>
              </a:rPr>
              <a:t>tři </a:t>
            </a:r>
            <a:r>
              <a:rPr lang="cs-CZ" b="1" dirty="0" smtClean="0">
                <a:solidFill>
                  <a:schemeClr val="accent1"/>
                </a:solidFill>
              </a:rPr>
              <a:t>nuly.</a:t>
            </a:r>
            <a:r>
              <a:rPr lang="cs-CZ" dirty="0" smtClean="0">
                <a:solidFill>
                  <a:schemeClr val="accent1"/>
                </a:solidFill>
              </a:rPr>
              <a:t>  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52 . 100		580 . 1 000		1 000 . 21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63 . 10		  17 . 100		     10 . 93</a:t>
            </a:r>
            <a:r>
              <a:rPr lang="cs-CZ" dirty="0" smtClean="0">
                <a:solidFill>
                  <a:schemeClr val="accent1"/>
                </a:solidFill>
              </a:rPr>
              <a:t>  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25 . 1000		410 . 10		   100 . 530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49 . 100		980 . 1 000		1 000 . 220</a:t>
            </a: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762459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</a:t>
            </a:r>
            <a:r>
              <a:rPr lang="cs-CZ" dirty="0" smtClean="0">
                <a:solidFill>
                  <a:srgbClr val="FF0000"/>
                </a:solidFill>
              </a:rPr>
              <a:t>činitele: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správného činitele a spoj s </a:t>
            </a:r>
            <a:r>
              <a:rPr lang="cs-CZ" dirty="0" smtClean="0"/>
              <a:t>příkladem.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>
                <a:solidFill>
                  <a:srgbClr val="00B0F0"/>
                </a:solidFill>
              </a:rPr>
              <a:t>10           		</a:t>
            </a:r>
            <a:r>
              <a:rPr lang="cs-CZ" dirty="0" smtClean="0">
                <a:solidFill>
                  <a:schemeClr val="accent2"/>
                </a:solidFill>
              </a:rPr>
              <a:t>100			</a:t>
            </a:r>
            <a:r>
              <a:rPr lang="cs-CZ" dirty="0" smtClean="0">
                <a:solidFill>
                  <a:srgbClr val="00B050"/>
                </a:solidFill>
              </a:rPr>
              <a:t>1 000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3573016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15 . _ = 1 500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771800" y="3933056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_ . 120 = 12000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956301" y="3765345"/>
            <a:ext cx="17281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 . _ = 9 000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6876256" y="3933056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470 . _ = 47000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971600" y="4393468"/>
            <a:ext cx="18002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_ . 7500= 75 000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3779912" y="4509120"/>
            <a:ext cx="1800200" cy="3960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85 . _ = 85 000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6012160" y="4725144"/>
            <a:ext cx="18002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63 . _ = 630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611560" y="5373216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360 . _ = 360 000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3131840" y="5409220"/>
            <a:ext cx="1872208" cy="3240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_ . 8400 = 84 000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5364088" y="5409220"/>
            <a:ext cx="1944216" cy="3240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1 400 . _ = 140000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1475656" y="4905164"/>
            <a:ext cx="2016224" cy="3240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_ . 47 000= 470 000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88436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Vypočítej: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vypočítej a přiřaď </a:t>
            </a:r>
            <a:r>
              <a:rPr lang="cs-CZ" smtClean="0"/>
              <a:t>správný </a:t>
            </a:r>
            <a:r>
              <a:rPr lang="cs-CZ" smtClean="0"/>
              <a:t>součin.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8 . 600		5 . 7 000		9 . 2 000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4 .   30		2 .    600		7 .    400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6 . 4 000 		3 .      90		4 . 9 000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283968" y="5490534"/>
            <a:ext cx="1512168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1 200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2555776" y="5642845"/>
            <a:ext cx="1584176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120</a:t>
            </a:r>
            <a:endParaRPr lang="cs-CZ" b="1" dirty="0"/>
          </a:p>
        </p:txBody>
      </p:sp>
      <p:sp>
        <p:nvSpPr>
          <p:cNvPr id="7" name="Ovál 6"/>
          <p:cNvSpPr/>
          <p:nvPr/>
        </p:nvSpPr>
        <p:spPr>
          <a:xfrm>
            <a:off x="4860032" y="5082048"/>
            <a:ext cx="1584176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35 000</a:t>
            </a:r>
            <a:endParaRPr lang="cs-CZ" b="1" dirty="0"/>
          </a:p>
        </p:txBody>
      </p:sp>
      <p:sp>
        <p:nvSpPr>
          <p:cNvPr id="8" name="Ovál 7"/>
          <p:cNvSpPr/>
          <p:nvPr/>
        </p:nvSpPr>
        <p:spPr>
          <a:xfrm>
            <a:off x="6012160" y="5462825"/>
            <a:ext cx="1656184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2 800</a:t>
            </a:r>
            <a:endParaRPr lang="cs-CZ" b="1" dirty="0"/>
          </a:p>
        </p:txBody>
      </p:sp>
      <p:sp>
        <p:nvSpPr>
          <p:cNvPr id="9" name="Ovál 8"/>
          <p:cNvSpPr/>
          <p:nvPr/>
        </p:nvSpPr>
        <p:spPr>
          <a:xfrm>
            <a:off x="1403648" y="4653136"/>
            <a:ext cx="1728192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18 000</a:t>
            </a:r>
            <a:endParaRPr lang="cs-CZ" b="1" dirty="0"/>
          </a:p>
        </p:txBody>
      </p:sp>
      <p:sp>
        <p:nvSpPr>
          <p:cNvPr id="10" name="Ovál 9"/>
          <p:cNvSpPr/>
          <p:nvPr/>
        </p:nvSpPr>
        <p:spPr>
          <a:xfrm>
            <a:off x="3851920" y="4653136"/>
            <a:ext cx="1656184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24 000</a:t>
            </a:r>
            <a:endParaRPr lang="cs-CZ" b="1" dirty="0"/>
          </a:p>
        </p:txBody>
      </p:sp>
      <p:sp>
        <p:nvSpPr>
          <p:cNvPr id="11" name="Ovál 10"/>
          <p:cNvSpPr/>
          <p:nvPr/>
        </p:nvSpPr>
        <p:spPr>
          <a:xfrm>
            <a:off x="6012160" y="4653136"/>
            <a:ext cx="1728192" cy="2880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4 800</a:t>
            </a:r>
            <a:endParaRPr lang="cs-CZ" b="1" dirty="0"/>
          </a:p>
        </p:txBody>
      </p:sp>
      <p:sp>
        <p:nvSpPr>
          <p:cNvPr id="12" name="Ovál 11"/>
          <p:cNvSpPr/>
          <p:nvPr/>
        </p:nvSpPr>
        <p:spPr>
          <a:xfrm>
            <a:off x="539552" y="5301208"/>
            <a:ext cx="1872208" cy="36004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36 000</a:t>
            </a:r>
            <a:endParaRPr lang="cs-CZ" b="1" dirty="0"/>
          </a:p>
        </p:txBody>
      </p:sp>
      <p:sp>
        <p:nvSpPr>
          <p:cNvPr id="13" name="Ovál 12"/>
          <p:cNvSpPr/>
          <p:nvPr/>
        </p:nvSpPr>
        <p:spPr>
          <a:xfrm>
            <a:off x="2771800" y="5157192"/>
            <a:ext cx="1728192" cy="32403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270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50210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233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Anotace:</vt:lpstr>
      <vt:lpstr>Pamětné násobení</vt:lpstr>
      <vt:lpstr>Doplň činitele:</vt:lpstr>
      <vt:lpstr>Vypočítej: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46</cp:revision>
  <dcterms:created xsi:type="dcterms:W3CDTF">2012-01-22T12:40:34Z</dcterms:created>
  <dcterms:modified xsi:type="dcterms:W3CDTF">2012-03-09T14:14:47Z</dcterms:modified>
</cp:coreProperties>
</file>