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B8257-8F85-4016-B123-77494D360579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0033A-CE52-44A2-AB56-E48C350863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73479-B786-402B-A6F4-2D6DD87E8275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77340-3B54-4F8D-81DC-5EC97168C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84536-1A39-4A9C-B0AF-D76375D17D23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DB151-2623-43F4-A2F4-E451293C5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0CDA1-8CED-4B80-AFF5-0B71B7A619CA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972B5-C82F-43DE-99D5-E89BFE47D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98372-84B7-4FE3-AA6A-0CE8541C4C58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EB58E-E6AD-4EB0-9F54-713B9CA3E5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8366-5124-4506-8058-4F9B1E8958F4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548CD-09E1-4E94-A2FA-473A46048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0D00B-19AA-442E-9950-51EAFC2CA18D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8AE26-5FCA-4FB3-9BCE-2E86D4E6D9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65927E-B61E-458E-96F0-2818878F07E0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6FA27-6BB5-4D2B-98C5-3541E8B00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C1565-BD64-4DAD-8C54-F04C96B91B3A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D0B98-F5C0-4874-8451-418D2537D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3C8E8-4963-4263-BEFB-6B4101F3743A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DBE35-393C-4CA1-B57A-849345E1A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C52C6-77B2-450C-A37E-9DA6B7794E96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7562D-CA45-49A4-BA88-C55C12492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3D8C1E-A994-4148-88B5-92FA74B953D3}" type="datetimeFigureOut">
              <a:rPr lang="cs-CZ"/>
              <a:pPr>
                <a:defRPr/>
              </a:pPr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A682692-8B14-4C0E-B9E9-31A53CABD5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Prag_Vladislav-Saal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Vladislav_Saal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ra%C5%BEsk%C3%BD_hrad,_Letohr%C3%A1dek_kr%C3%A1lovny_Anny_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Letohr%C3%A1dek_kr%C3%A1lovny_Anny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Zp%C3%ADvaj%C3%ADc%C3%AD_font%C3%A1na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Pra%C5%BEsk%C3%BD_hrad,_M%C3%AD%C4%8Dovna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g_-_Ballhaus_Arithmetik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Pra%C5%BEsk%C3%BD_hrad,_M%C3%AD%C4%8Dovna,_sloupov%C3%AD_01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,_obelisk_na_Hrad%C4%9B_(5)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cs.wikipedia.org/wiki/Soubor:Prague_Castle_Mathias_Gat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gue_-_Zlata_ulicka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Prague_Castle_Plecnik_Peristyle.jpg" TargetMode="External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ty%C3%A1%C5%A1ova_br%C3%A1na" TargetMode="External"/><Relationship Id="rId3" Type="http://schemas.openxmlformats.org/officeDocument/2006/relationships/hyperlink" Target="http://cs.wikipedia.org/wiki/Vladislavsk%C3%BD_s%C3%A1l" TargetMode="External"/><Relationship Id="rId7" Type="http://schemas.openxmlformats.org/officeDocument/2006/relationships/hyperlink" Target="http://cs.wikipedia.org/wiki/Zp%C3%ADvaj%C3%ADc%C3%AD_font%C3%A1na_(Praha)" TargetMode="External"/><Relationship Id="rId2" Type="http://schemas.openxmlformats.org/officeDocument/2006/relationships/hyperlink" Target="http://cs.wikipedia.org/wiki/Arcibiskupsk%C3%BD_pal%C3%A1c_v_Praz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%C3%AD%C4%8Dovna_(Pra%C5%BEsk%C3%BD_hrad)" TargetMode="External"/><Relationship Id="rId5" Type="http://schemas.openxmlformats.org/officeDocument/2006/relationships/hyperlink" Target="http://cs.wikipedia.org/wiki/Letohr%C3%A1dek_kr%C3%A1lovny_Anny" TargetMode="External"/><Relationship Id="rId10" Type="http://schemas.openxmlformats.org/officeDocument/2006/relationships/hyperlink" Target="http://cs.wikipedia.org/wiki/Sloupov%C3%A1_s%C3%AD%C5%88_Pra%C5%BEsk%C3%A9ho_hradu" TargetMode="External"/><Relationship Id="rId4" Type="http://schemas.openxmlformats.org/officeDocument/2006/relationships/hyperlink" Target="http://cs.wikipedia.org/wiki/Ji%C5%BEn%C3%AD_v%C4%9B%C5%BE_Pra%C5%BEsk%C3%A9ho_hradu" TargetMode="External"/><Relationship Id="rId9" Type="http://schemas.openxmlformats.org/officeDocument/2006/relationships/hyperlink" Target="http://cs.wikipedia.org/wiki/Pra%C5%BEsk%C3%BD_hra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belisk_(Pra%C5%BEsk%C3%BD_hrad)" TargetMode="External"/><Relationship Id="rId2" Type="http://schemas.openxmlformats.org/officeDocument/2006/relationships/hyperlink" Target="http://cs.wikipedia.org/wiki/Zlat%C3%A1_uli%C4%8D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%C5%A0pan%C4%9Blsk%C3%BD_s%C3%A1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357188"/>
            <a:ext cx="7772400" cy="1285875"/>
          </a:xfrm>
        </p:spPr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PRAHA – Pražský hrad</a:t>
            </a:r>
            <a:endParaRPr lang="cs-CZ" smtClean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714375" y="1571625"/>
            <a:ext cx="4572000" cy="4929188"/>
          </a:xfrm>
        </p:spPr>
        <p:txBody>
          <a:bodyPr/>
          <a:lstStyle/>
          <a:p>
            <a:pPr algn="l">
              <a:lnSpc>
                <a:spcPct val="90000"/>
              </a:lnSpc>
              <a:buFontTx/>
              <a:buChar char="-"/>
            </a:pPr>
            <a:r>
              <a:rPr lang="cs-CZ" sz="2000" smtClean="0">
                <a:solidFill>
                  <a:schemeClr val="tx1"/>
                </a:solidFill>
              </a:rPr>
              <a:t> </a:t>
            </a:r>
            <a:r>
              <a:rPr lang="cs-CZ" sz="2000" b="1" smtClean="0">
                <a:solidFill>
                  <a:schemeClr val="tx1"/>
                </a:solidFill>
              </a:rPr>
              <a:t>Vladislavský sál </a:t>
            </a:r>
            <a:r>
              <a:rPr lang="cs-CZ" sz="2000" smtClean="0">
                <a:solidFill>
                  <a:schemeClr val="tx1"/>
                </a:solidFill>
              </a:rPr>
              <a:t>– největší slavnostní </a:t>
            </a:r>
          </a:p>
          <a:p>
            <a:pPr algn="l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</a:rPr>
              <a:t>  prostor středověké části Pražského     </a:t>
            </a:r>
          </a:p>
          <a:p>
            <a:pPr algn="l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</a:rPr>
              <a:t>  hradu</a:t>
            </a:r>
          </a:p>
          <a:p>
            <a:pPr algn="l">
              <a:lnSpc>
                <a:spcPct val="90000"/>
              </a:lnSpc>
              <a:buFontTx/>
              <a:buChar char="-"/>
            </a:pPr>
            <a:r>
              <a:rPr lang="cs-CZ" sz="2000" smtClean="0">
                <a:solidFill>
                  <a:schemeClr val="tx1"/>
                </a:solidFill>
              </a:rPr>
              <a:t> postaven za Vladislava Jagellonského </a:t>
            </a:r>
          </a:p>
          <a:p>
            <a:pPr algn="l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</a:rPr>
              <a:t>  B. Rejtem v letech 1490-1502</a:t>
            </a:r>
          </a:p>
          <a:p>
            <a:pPr algn="l">
              <a:lnSpc>
                <a:spcPct val="90000"/>
              </a:lnSpc>
              <a:buFontTx/>
              <a:buChar char="-"/>
            </a:pPr>
            <a:r>
              <a:rPr lang="cs-CZ" sz="2000" smtClean="0">
                <a:solidFill>
                  <a:schemeClr val="tx1"/>
                </a:solidFill>
              </a:rPr>
              <a:t> ostění obdélníkových oken je z konce </a:t>
            </a: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   </a:t>
            </a:r>
          </a:p>
          <a:p>
            <a:pPr algn="l">
              <a:lnSpc>
                <a:spcPct val="90000"/>
              </a:lnSpc>
              <a:buFontTx/>
              <a:buNone/>
            </a:pPr>
            <a:r>
              <a:rPr lang="cs-CZ" sz="2000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z="2000" smtClean="0">
                <a:solidFill>
                  <a:schemeClr val="tx1"/>
                </a:solidFill>
              </a:rPr>
              <a:t>15. století jako první projev renesančního </a:t>
            </a:r>
          </a:p>
          <a:p>
            <a:pPr algn="l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</a:rPr>
              <a:t>  slohu u nás</a:t>
            </a:r>
          </a:p>
          <a:p>
            <a:pPr algn="l">
              <a:lnSpc>
                <a:spcPct val="90000"/>
              </a:lnSpc>
              <a:buFontTx/>
              <a:buChar char="-"/>
            </a:pPr>
            <a:r>
              <a:rPr lang="cs-CZ" sz="2000" smtClean="0">
                <a:solidFill>
                  <a:schemeClr val="tx1"/>
                </a:solidFill>
              </a:rPr>
              <a:t> klenba sálu je kroužená, nejkrásnější </a:t>
            </a:r>
          </a:p>
          <a:p>
            <a:pPr algn="l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</a:rPr>
              <a:t>  z pozdně gotických staveb</a:t>
            </a:r>
          </a:p>
          <a:p>
            <a:pPr algn="l">
              <a:lnSpc>
                <a:spcPct val="90000"/>
              </a:lnSpc>
              <a:buFontTx/>
              <a:buChar char="-"/>
            </a:pPr>
            <a:r>
              <a:rPr lang="cs-CZ" sz="2000" smtClean="0">
                <a:solidFill>
                  <a:schemeClr val="tx1"/>
                </a:solidFill>
              </a:rPr>
              <a:t> ze sálu je přístup do České kanceláře </a:t>
            </a:r>
          </a:p>
          <a:p>
            <a:pPr algn="l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</a:rPr>
              <a:t>  (Ludvíkova křídla), Staré sněmovny </a:t>
            </a:r>
          </a:p>
          <a:p>
            <a:pPr algn="l">
              <a:lnSpc>
                <a:spcPct val="90000"/>
              </a:lnSpc>
            </a:pPr>
            <a:r>
              <a:rPr lang="cs-CZ" sz="2000" smtClean="0">
                <a:solidFill>
                  <a:schemeClr val="tx1"/>
                </a:solidFill>
              </a:rPr>
              <a:t>  a k Jezdeckým schodům</a:t>
            </a:r>
          </a:p>
          <a:p>
            <a:pPr algn="l">
              <a:lnSpc>
                <a:spcPct val="90000"/>
              </a:lnSpc>
            </a:pPr>
            <a:endParaRPr lang="cs-CZ" sz="2000" smtClean="0">
              <a:solidFill>
                <a:schemeClr val="tx1"/>
              </a:solidFill>
            </a:endParaRPr>
          </a:p>
        </p:txBody>
      </p:sp>
      <p:pic>
        <p:nvPicPr>
          <p:cNvPr id="13315" name="Picture 4" descr="http://upload.wikimedia.org/wikipedia/commons/thumb/b/ba/Prag_Vladislav-Saal.jpg/260px-Prag_Vladislav-Saa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75" y="3929063"/>
            <a:ext cx="1928813" cy="257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 descr="http://upload.wikimedia.org/wikipedia/commons/thumb/6/6b/Vladislav_Saal.jpg/330px-Vladislav_Saal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38" y="1500188"/>
            <a:ext cx="3305175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PRAHA – Pražský hrad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6125"/>
            <a:ext cx="8229600" cy="321468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</a:t>
            </a:r>
            <a:r>
              <a:rPr lang="cs-CZ" sz="2000" b="1" dirty="0" smtClean="0"/>
              <a:t>Letohrádek královny Anny (Belveder) </a:t>
            </a:r>
            <a:r>
              <a:rPr lang="cs-CZ" sz="2000" dirty="0" smtClean="0"/>
              <a:t>-  dal 1538 – 1565 podle </a:t>
            </a:r>
            <a:r>
              <a:rPr lang="cs-CZ" sz="2000" dirty="0" err="1" smtClean="0"/>
              <a:t>Paola</a:t>
            </a:r>
            <a:r>
              <a:rPr lang="cs-CZ" sz="2000" dirty="0" smtClean="0"/>
              <a:t> </a:t>
            </a:r>
            <a:r>
              <a:rPr lang="cs-CZ" sz="2000" dirty="0" err="1" smtClean="0"/>
              <a:t>della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Stelly vystavět  Ferdinand I. jako reprezentativní  a rekreační stavbu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stojí v Královské zahradě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jedná se o nejčistší renesanční stavbu mimo Itálii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na stavbě se podílel i Bonifác </a:t>
            </a:r>
            <a:r>
              <a:rPr lang="cs-CZ" sz="2000" dirty="0" err="1" smtClean="0"/>
              <a:t>Wohlmut</a:t>
            </a:r>
            <a:r>
              <a:rPr lang="cs-CZ" sz="2000" dirty="0" smtClean="0"/>
              <a:t>, který navázal přestavbou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ze všech stran kolem budovy je arkádový ochoz nesený iónskými sloupy,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první patro má volné niky, krov stavby tvoří tesařská konstrukce připomínající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obrácený trup lodi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ve </a:t>
            </a:r>
            <a:r>
              <a:rPr lang="cs-CZ" sz="2000" dirty="0" err="1" smtClean="0"/>
              <a:t>cviklech</a:t>
            </a:r>
            <a:r>
              <a:rPr lang="cs-CZ" sz="2000" dirty="0" smtClean="0"/>
              <a:t> arkády jsou mytologické reliéfy</a:t>
            </a:r>
            <a:endParaRPr lang="cs-CZ" sz="2000" dirty="0"/>
          </a:p>
        </p:txBody>
      </p:sp>
      <p:pic>
        <p:nvPicPr>
          <p:cNvPr id="14339" name="Picture 2" descr="Pohled z Královské zahrady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9688" y="1220788"/>
            <a:ext cx="2976562" cy="199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http://upload.wikimedia.org/wikipedia/commons/thumb/c/c1/Letohr%C3%A1dek_kr%C3%A1lovny_Anny.jpg/220px-Letohr%C3%A1dek_kr%C3%A1lovny_Anny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37088" y="1204913"/>
            <a:ext cx="300672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PRAHA – Pražský hrad</a:t>
            </a:r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757863" cy="45259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- Zpívající fontána </a:t>
            </a:r>
            <a:r>
              <a:rPr lang="cs-CZ" sz="2000" smtClean="0"/>
              <a:t>– je postavena v Královské zahradě</a:t>
            </a:r>
          </a:p>
          <a:p>
            <a:pPr>
              <a:buFont typeface="Arial" charset="0"/>
              <a:buNone/>
            </a:pPr>
            <a:r>
              <a:rPr lang="cs-CZ" sz="2000" smtClean="0"/>
              <a:t>  v giardinettu před Letohrádkem královny Anny</a:t>
            </a:r>
          </a:p>
          <a:p>
            <a:pPr>
              <a:buFont typeface="Arial" charset="0"/>
              <a:buNone/>
            </a:pPr>
            <a:r>
              <a:rPr lang="cs-CZ" sz="2000" smtClean="0"/>
              <a:t>- fontánu vytvořil pražský kovolijec a zvonař Tomáš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Jaroš z Brna na objednávku císaře Ferdinanda I.</a:t>
            </a:r>
          </a:p>
          <a:p>
            <a:pPr>
              <a:buFont typeface="Arial" charset="0"/>
              <a:buNone/>
            </a:pPr>
            <a:r>
              <a:rPr lang="cs-CZ" sz="2000" smtClean="0"/>
              <a:t>  Habsburského v roce 1562 </a:t>
            </a:r>
          </a:p>
          <a:p>
            <a:pPr>
              <a:buFont typeface="Arial" charset="0"/>
              <a:buNone/>
            </a:pPr>
            <a:r>
              <a:rPr lang="cs-CZ" sz="2000" smtClean="0"/>
              <a:t>- váží 5121kg, odlita byla roku 1564, je z bronzu</a:t>
            </a:r>
          </a:p>
          <a:p>
            <a:pPr>
              <a:buFont typeface="Arial" charset="0"/>
              <a:buNone/>
            </a:pPr>
            <a:r>
              <a:rPr lang="cs-CZ" sz="2000" smtClean="0"/>
              <a:t>- siný sloup je zdoben figurálními motivy </a:t>
            </a:r>
          </a:p>
          <a:p>
            <a:pPr>
              <a:buFont typeface="Arial" charset="0"/>
              <a:buNone/>
            </a:pPr>
            <a:r>
              <a:rPr lang="cs-CZ" sz="2000" smtClean="0"/>
              <a:t>- má dvě mušlové nádrže , vrchol je zakončen</a:t>
            </a:r>
          </a:p>
          <a:p>
            <a:pPr>
              <a:buFont typeface="Arial" charset="0"/>
              <a:buNone/>
            </a:pPr>
            <a:r>
              <a:rPr lang="cs-CZ" sz="2000" smtClean="0"/>
              <a:t>  postavou dudáčka</a:t>
            </a:r>
          </a:p>
          <a:p>
            <a:pPr>
              <a:buFont typeface="Arial" charset="0"/>
              <a:buNone/>
            </a:pPr>
            <a:endParaRPr lang="cs-CZ" sz="2000" smtClean="0"/>
          </a:p>
        </p:txBody>
      </p:sp>
      <p:pic>
        <p:nvPicPr>
          <p:cNvPr id="15363" name="Picture 2" descr="http://upload.wikimedia.org/wikipedia/commons/thumb/2/2e/Zp%C3%ADvaj%C3%ADc%C3%AD_font%C3%A1na.jpg/220px-Zp%C3%ADvaj%C3%ADc%C3%AD_font%C3%A1n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00" y="2000250"/>
            <a:ext cx="228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PRAHA – Pražský hrad</a:t>
            </a:r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3643313"/>
            <a:ext cx="8329613" cy="30003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/>
              <a:t>- Míčovna </a:t>
            </a:r>
            <a:r>
              <a:rPr lang="cs-CZ" sz="2000" smtClean="0"/>
              <a:t>– budova v Královské zahradě Pražského hradu postavená v letech</a:t>
            </a:r>
          </a:p>
          <a:p>
            <a:pPr>
              <a:buFont typeface="Arial" charset="0"/>
              <a:buNone/>
            </a:pPr>
            <a:r>
              <a:rPr lang="cs-CZ" sz="2000" smtClean="0"/>
              <a:t>  1568 – 1569 B. Wohlmutem</a:t>
            </a:r>
          </a:p>
          <a:p>
            <a:pPr>
              <a:buFont typeface="Arial" charset="0"/>
              <a:buNone/>
            </a:pPr>
            <a:r>
              <a:rPr lang="cs-CZ" sz="2000" smtClean="0"/>
              <a:t>- sloužit měla ke hraní míčových her, stavba prodělala opravy, požár roku 1757, </a:t>
            </a:r>
          </a:p>
          <a:p>
            <a:pPr>
              <a:buFont typeface="Arial" charset="0"/>
              <a:buNone/>
            </a:pPr>
            <a:r>
              <a:rPr lang="cs-CZ" sz="2000" smtClean="0"/>
              <a:t>  1945 zásah granátem a opět požár</a:t>
            </a:r>
          </a:p>
          <a:p>
            <a:pPr>
              <a:buFont typeface="Arial" charset="0"/>
              <a:buNone/>
            </a:pPr>
            <a:r>
              <a:rPr lang="cs-CZ" sz="2000" smtClean="0"/>
              <a:t>- 1952 proběhla velká rekonstrukce</a:t>
            </a:r>
          </a:p>
          <a:p>
            <a:pPr>
              <a:buFont typeface="Arial" charset="0"/>
              <a:buNone/>
            </a:pPr>
            <a:r>
              <a:rPr lang="cs-CZ" sz="2000" smtClean="0"/>
              <a:t>- stavba má vzácná ornamentální a figurální sgrafita představující alegorie</a:t>
            </a:r>
          </a:p>
          <a:p>
            <a:pPr>
              <a:buFont typeface="Arial" charset="0"/>
              <a:buNone/>
            </a:pPr>
            <a:r>
              <a:rPr lang="cs-CZ" sz="2000" smtClean="0"/>
              <a:t>  ctností a 7 svobodných umění, polosloupy s iónskými hlavicemi a 6 velikých</a:t>
            </a:r>
          </a:p>
          <a:p>
            <a:pPr>
              <a:buFont typeface="Arial" charset="0"/>
              <a:buNone/>
            </a:pPr>
            <a:r>
              <a:rPr lang="cs-CZ" sz="2000" smtClean="0"/>
              <a:t>  oken</a:t>
            </a:r>
          </a:p>
        </p:txBody>
      </p:sp>
      <p:pic>
        <p:nvPicPr>
          <p:cNvPr id="16387" name="Picture 2" descr="http://upload.wikimedia.org/wikipedia/commons/thumb/2/22/Pra%C5%BEsk%C3%BD_hrad%2C_M%C3%AD%C4%8Dovna_01.jpg/260px-Pra%C5%BEsk%C3%BD_hrad%2C_M%C3%AD%C4%8Dovna_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25" y="1285875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http://upload.wikimedia.org/wikipedia/commons/thumb/e/e6/Pra%C5%BEsk%C3%BD_hrad%2C_M%C3%AD%C4%8Dovna%2C_sloupov%C3%AD_01.jpg/180px-Pra%C5%BEsk%C3%BD_hrad%2C_M%C3%AD%C4%8Dovna%2C_sloupov%C3%AD_0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285875"/>
            <a:ext cx="152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http://upload.wikimedia.org/wikipedia/commons/thumb/5/58/Prag_-_Ballhaus_Arithmetik.jpg/130px-Prag_-_Ballhaus_Arithmetik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43688" y="1285875"/>
            <a:ext cx="1530350" cy="228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PRAHA – Pražský hrad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4688"/>
            <a:ext cx="8401050" cy="32861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- Matyášova brána </a:t>
            </a:r>
            <a:r>
              <a:rPr lang="cs-CZ" sz="2000" dirty="0" smtClean="0"/>
              <a:t>– slavnostní vstupní brána z I. do II. nádvoří dokončena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roku 1614 za císaře Matyáše I., původně stojící volně, za tereziánských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přestaveb zakomponována do nového křídla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- Sloupová síň </a:t>
            </a:r>
            <a:r>
              <a:rPr lang="cs-CZ" sz="2000" dirty="0" smtClean="0"/>
              <a:t>– vybudovaná J. </a:t>
            </a:r>
            <a:r>
              <a:rPr lang="cs-CZ" sz="2000" dirty="0" err="1" smtClean="0"/>
              <a:t>Plečnikem</a:t>
            </a:r>
            <a:r>
              <a:rPr lang="cs-CZ" sz="2000" dirty="0" smtClean="0"/>
              <a:t> v letech 1927 – 1930, tvoří slavnostní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vstupní prostor se schodištěm do galerie a Španělského sálu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- </a:t>
            </a:r>
            <a:r>
              <a:rPr lang="cs-CZ" sz="2000" b="1" dirty="0" smtClean="0"/>
              <a:t>Obelisk na Hradě – </a:t>
            </a:r>
            <a:r>
              <a:rPr lang="cs-CZ" sz="2000" dirty="0" smtClean="0"/>
              <a:t>na III. nádvoří podle J. </a:t>
            </a:r>
            <a:r>
              <a:rPr lang="cs-CZ" sz="2000" dirty="0" err="1" smtClean="0"/>
              <a:t>Plečnika</a:t>
            </a:r>
            <a:r>
              <a:rPr lang="cs-CZ" sz="2000" dirty="0" smtClean="0"/>
              <a:t> monolitický komolý jehlan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k 10. výročí vzniku Československa na popud prezidenta T. G. Masaryka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- Zlatá ulička u Daliborky </a:t>
            </a:r>
            <a:r>
              <a:rPr lang="cs-CZ" sz="2000" dirty="0" smtClean="0"/>
              <a:t>-  byla vybudována do hradních oblouků obranné zdi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po opevnění Hradu z 16. století jako nouzová obydlí, patrně zde bydleli zlatníci</a:t>
            </a:r>
            <a:endParaRPr lang="cs-CZ" sz="2000" dirty="0"/>
          </a:p>
        </p:txBody>
      </p:sp>
      <p:pic>
        <p:nvPicPr>
          <p:cNvPr id="17411" name="Picture 2" descr="http://upload.wikimedia.org/wikipedia/commons/thumb/1/13/Prague_Castle_Mathias_Gate.jpg/220px-Prague_Castle_Mathias_Gat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63" y="1428750"/>
            <a:ext cx="1214437" cy="161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7413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7414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7415" name="Picture 7" descr="http://upload.wikimedia.org/wikipedia/commons/thumb/3/3c/Prague_Castle_Plecnik_Peristyle.jpg/300px-Prague_Castle_Plecnik_Peristyl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14625" y="1428750"/>
            <a:ext cx="1214438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9" descr="http://upload.wikimedia.org/wikipedia/commons/thumb/1/10/Prague_-_Zlata_ulicka.jpg/290px-Prague_-_Zlata_ulick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88" y="1428750"/>
            <a:ext cx="2119312" cy="159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2" descr="http://upload.wikimedia.org/wikipedia/commons/thumb/9/90/Praha%2C_obelisk_na_Hrad%C4%9B_%285%29.jpg/220px-Praha%2C_obelisk_na_Hrad%C4%9B_%285%29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429125" y="1428750"/>
            <a:ext cx="1214438" cy="1617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Muk, Jan; </a:t>
            </a:r>
            <a:r>
              <a:rPr lang="cs-CZ" sz="2000" dirty="0" err="1" smtClean="0">
                <a:latin typeface="Times New Roman" pitchFamily="18" charset="0"/>
              </a:rPr>
              <a:t>Šamánková</a:t>
            </a:r>
            <a:r>
              <a:rPr lang="cs-CZ" sz="2000" dirty="0" smtClean="0">
                <a:latin typeface="Times New Roman" pitchFamily="18" charset="0"/>
              </a:rPr>
              <a:t>, Eva: ABC kulturních památek Československa,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dirty="0" smtClean="0"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3"/>
              </a:rPr>
              <a:t>http://cs.wikipedia.org/wiki/Vladislavsk%C3%BD_s%C3%A1l</a:t>
            </a:r>
            <a:endParaRPr lang="cs-CZ" sz="20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4"/>
              </a:rPr>
              <a:t>http://cs.wikipedia.org/wiki/Ji%C5%BEn%C3%AD_v%C4%9B%C5%BE_Pra%C5%BEsk%C3%A9ho_hradu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5"/>
              </a:rPr>
              <a:t>http://cs.wikipedia.org/wiki/Letohr%C3%A1dek_kr%C3%A1lovny_Anny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6"/>
              </a:rPr>
              <a:t>http://cs.wikipedia.org/wiki/M%C3%AD%C4%8Dovna_(Pra%C5%BEsk%C3%BD_hrad)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7"/>
              </a:rPr>
              <a:t>http://cs.wikipedia.org/wiki/Zp%C3%ADvaj%C3%ADc%C3%AD_font%C3%A1na_(Praha)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8"/>
              </a:rPr>
              <a:t>http://cs.wikipedia.org/wiki/Maty%C3%A1%C5%A1ova_br%C3%A1na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9"/>
              </a:rPr>
              <a:t>http://cs.wikipedia.org/wiki/Pra%C5%BEsk%C3%BD_hrad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10"/>
              </a:rPr>
              <a:t>http://cs.wikipedia.org/wiki/Sloupov%C3%A1_s%C3%AD%C5%88_Pra%C5%BEsk%C3%A9ho_hradu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u="sng" smtClean="0">
                <a:hlinkClick r:id="rId2"/>
              </a:rPr>
              <a:t>http://cs.wikipedia.org/wiki/Zlat%C3%A1_uli%C4%8Dka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3"/>
              </a:rPr>
              <a:t>http://cs.wikipedia.org/wiki/Obelisk_(Pra%C5%BEsk%C3%BD_hrad)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4"/>
              </a:rPr>
              <a:t>http://cs.wikipedia.org/wiki/%C5%A0pan%C4%9Blsk%C3%BD_s%C3%A1l</a:t>
            </a:r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398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sady Office</vt:lpstr>
      <vt:lpstr>PRAHA – Pražský hrad</vt:lpstr>
      <vt:lpstr>PRAHA – Pražský hrad</vt:lpstr>
      <vt:lpstr>PRAHA – Pražský hrad</vt:lpstr>
      <vt:lpstr>PRAHA – Pražský hrad</vt:lpstr>
      <vt:lpstr>PRAHA – Pražský hrad</vt:lpstr>
      <vt:lpstr>Použitá literatura a zdroje: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Miluška</cp:lastModifiedBy>
  <cp:revision>35</cp:revision>
  <dcterms:created xsi:type="dcterms:W3CDTF">2012-11-11T16:08:34Z</dcterms:created>
  <dcterms:modified xsi:type="dcterms:W3CDTF">2012-11-14T10:31:36Z</dcterms:modified>
</cp:coreProperties>
</file>