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0" r:id="rId4"/>
    <p:sldId id="261" r:id="rId5"/>
    <p:sldId id="259" r:id="rId6"/>
    <p:sldId id="262" r:id="rId7"/>
    <p:sldId id="263" r:id="rId8"/>
    <p:sldId id="264" r:id="rId9"/>
    <p:sldId id="25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679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398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691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035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434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03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678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78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578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426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5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07CAE8-64B5-492F-96BE-179CDBBB19AA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F2198-98D4-409A-BB35-F2E77CC04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841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76538818"/>
              </p:ext>
            </p:extLst>
          </p:nvPr>
        </p:nvGraphicFramePr>
        <p:xfrm>
          <a:off x="2411760" y="412695"/>
          <a:ext cx="4248472" cy="6134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087644" imgH="8787752" progId="Word.Document.8">
                  <p:embed/>
                </p:oleObj>
              </mc:Choice>
              <mc:Fallback>
                <p:oleObj name="Document" r:id="rId3" imgW="6087644" imgH="8787752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412695"/>
                        <a:ext cx="4248472" cy="61342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3843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15212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Hydrosféra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628800"/>
            <a:ext cx="6400800" cy="792088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Vodní obal Země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223" y="2628509"/>
            <a:ext cx="2922460" cy="199882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352" y="4627335"/>
            <a:ext cx="2712871" cy="201485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222" y="4647131"/>
            <a:ext cx="2922459" cy="199505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7681" y="2628509"/>
            <a:ext cx="2619173" cy="201862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7683" y="4647131"/>
            <a:ext cx="2629398" cy="199505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070" y="2628509"/>
            <a:ext cx="2706153" cy="199510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46084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85000" lnSpcReduction="20000"/>
          </a:bodyPr>
          <a:lstStyle/>
          <a:p>
            <a:r>
              <a:rPr lang="cs-CZ" sz="3300" b="1" dirty="0" smtClean="0"/>
              <a:t>Dvě třetiny </a:t>
            </a:r>
            <a:r>
              <a:rPr lang="cs-CZ" sz="3300" dirty="0" smtClean="0"/>
              <a:t>zemského povrchu </a:t>
            </a:r>
            <a:r>
              <a:rPr lang="cs-CZ" sz="3300" b="1" dirty="0" smtClean="0"/>
              <a:t>pokrývá voda</a:t>
            </a:r>
            <a:r>
              <a:rPr lang="cs-CZ" sz="3300" dirty="0" smtClean="0"/>
              <a:t>.</a:t>
            </a:r>
          </a:p>
          <a:p>
            <a:r>
              <a:rPr lang="cs-CZ" sz="3300" dirty="0" smtClean="0"/>
              <a:t>Většinou se jedná o vodu slanou v oceánech a mořích.</a:t>
            </a:r>
          </a:p>
          <a:p>
            <a:r>
              <a:rPr lang="cs-CZ" sz="3300" dirty="0" smtClean="0"/>
              <a:t>Chemický vzorec </a:t>
            </a:r>
            <a:r>
              <a:rPr lang="cs-CZ" sz="3300" b="1" dirty="0" smtClean="0"/>
              <a:t>H</a:t>
            </a:r>
            <a:r>
              <a:rPr lang="cs-CZ" sz="3300" b="1" baseline="-25000" dirty="0" smtClean="0"/>
              <a:t>2</a:t>
            </a:r>
            <a:r>
              <a:rPr lang="cs-CZ" sz="3300" b="1" dirty="0" smtClean="0"/>
              <a:t>O</a:t>
            </a:r>
            <a:r>
              <a:rPr lang="cs-CZ" sz="3300" dirty="0" smtClean="0"/>
              <a:t> vyjadřuje, že se voda skládá z vodíku a kyslíku.</a:t>
            </a:r>
          </a:p>
          <a:p>
            <a:r>
              <a:rPr lang="cs-CZ" sz="3300" dirty="0" smtClean="0"/>
              <a:t>Jaká znáš skupenství vody?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3300" dirty="0" smtClean="0"/>
              <a:t>Důležitou součástí vzduchu je </a:t>
            </a:r>
            <a:r>
              <a:rPr lang="cs-CZ" sz="3300" b="1" dirty="0" smtClean="0"/>
              <a:t>vodní pára</a:t>
            </a:r>
            <a:r>
              <a:rPr lang="cs-CZ" sz="3300" dirty="0" smtClean="0"/>
              <a:t>.</a:t>
            </a:r>
          </a:p>
          <a:p>
            <a:r>
              <a:rPr lang="cs-CZ" sz="3300" dirty="0" smtClean="0"/>
              <a:t>Vodní pára se v oblacích sráží a potom padá na povrch v podobě sněhu nebo deště. Tento jev nazýváme</a:t>
            </a:r>
            <a:r>
              <a:rPr lang="cs-CZ" sz="3300" b="1" dirty="0" smtClean="0"/>
              <a:t> srážky</a:t>
            </a:r>
            <a:r>
              <a:rPr lang="cs-CZ" sz="3300" dirty="0" smtClean="0"/>
              <a:t>. Srážky jsou zdrojem vody pro rostliny a živočichy.</a:t>
            </a:r>
            <a:endParaRPr lang="cs-CZ" sz="3300" dirty="0"/>
          </a:p>
        </p:txBody>
      </p:sp>
      <p:sp>
        <p:nvSpPr>
          <p:cNvPr id="2" name="Ovál 1"/>
          <p:cNvSpPr/>
          <p:nvPr/>
        </p:nvSpPr>
        <p:spPr>
          <a:xfrm>
            <a:off x="1164254" y="2996952"/>
            <a:ext cx="14401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plynné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781547" y="3029031"/>
            <a:ext cx="132129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kapalné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266097" y="3029031"/>
            <a:ext cx="1368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pevné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490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20688"/>
            <a:ext cx="2664296" cy="266429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914" y="476672"/>
            <a:ext cx="4353508" cy="37444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717031"/>
            <a:ext cx="2592288" cy="276510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468224" y="4890959"/>
            <a:ext cx="377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Sněhové vločky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3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sz="2800" b="1" dirty="0" smtClean="0"/>
              <a:t>Život na Zemi </a:t>
            </a:r>
            <a:r>
              <a:rPr lang="cs-CZ" sz="2800" dirty="0" smtClean="0"/>
              <a:t>vznikl před 4 miliardami let v </a:t>
            </a:r>
            <a:r>
              <a:rPr lang="cs-CZ" sz="2800" b="1" dirty="0" smtClean="0"/>
              <a:t>oceánech</a:t>
            </a:r>
            <a:r>
              <a:rPr lang="cs-CZ" sz="2800" dirty="0" smtClean="0"/>
              <a:t>. Oceány jsou velmi rozsáhlé a obsahují velké množství vody.</a:t>
            </a:r>
          </a:p>
          <a:p>
            <a:r>
              <a:rPr lang="cs-CZ" sz="2800" dirty="0" smtClean="0"/>
              <a:t>Na mapě světa ukaž oceány.</a:t>
            </a:r>
          </a:p>
          <a:p>
            <a:r>
              <a:rPr lang="cs-CZ" sz="2800" dirty="0" smtClean="0"/>
              <a:t>Které mořské organismy znáš?</a:t>
            </a:r>
          </a:p>
          <a:p>
            <a:r>
              <a:rPr lang="cs-CZ" sz="2800" dirty="0" smtClean="0"/>
              <a:t>Nejčastěji dosahuje hloubka oceánů kolem 4 km.</a:t>
            </a:r>
          </a:p>
          <a:p>
            <a:r>
              <a:rPr lang="cs-CZ" sz="2800" dirty="0" smtClean="0"/>
              <a:t>Najdi v atlasu nejhlubší místo.</a:t>
            </a:r>
          </a:p>
          <a:p>
            <a:r>
              <a:rPr lang="cs-CZ" sz="2800" dirty="0" smtClean="0"/>
              <a:t>Části oceánů označujeme jako </a:t>
            </a:r>
            <a:r>
              <a:rPr lang="cs-CZ" sz="2800" b="1" dirty="0" smtClean="0"/>
              <a:t>moře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372194"/>
            <a:ext cx="3240360" cy="21528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372194"/>
            <a:ext cx="2987824" cy="224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62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Autofit/>
          </a:bodyPr>
          <a:lstStyle/>
          <a:p>
            <a:r>
              <a:rPr lang="cs-CZ" sz="2400" dirty="0" smtClean="0"/>
              <a:t>Na pevnině se voda nachází v mnoha podobách a skupenstvích.</a:t>
            </a:r>
          </a:p>
          <a:p>
            <a:r>
              <a:rPr lang="cs-CZ" sz="2400" dirty="0" smtClean="0"/>
              <a:t>Kapalná voda je nejen na povrchu v </a:t>
            </a:r>
            <a:r>
              <a:rPr lang="cs-CZ" sz="2400" b="1" dirty="0" smtClean="0"/>
              <a:t>řekách</a:t>
            </a:r>
            <a:r>
              <a:rPr lang="cs-CZ" sz="2400" dirty="0" smtClean="0"/>
              <a:t>, </a:t>
            </a:r>
            <a:r>
              <a:rPr lang="cs-CZ" sz="2400" b="1" dirty="0" smtClean="0"/>
              <a:t>potocích </a:t>
            </a:r>
            <a:r>
              <a:rPr lang="cs-CZ" sz="2400" dirty="0" smtClean="0"/>
              <a:t>a </a:t>
            </a:r>
            <a:r>
              <a:rPr lang="cs-CZ" sz="2400" b="1" dirty="0" smtClean="0"/>
              <a:t>jezerech</a:t>
            </a:r>
            <a:r>
              <a:rPr lang="cs-CZ" sz="2400" dirty="0" smtClean="0"/>
              <a:t>, ale i pod povrchem jako </a:t>
            </a:r>
            <a:r>
              <a:rPr lang="cs-CZ" sz="2400" b="1" dirty="0" smtClean="0"/>
              <a:t>podzemní voda </a:t>
            </a:r>
            <a:r>
              <a:rPr lang="cs-CZ" sz="2400" dirty="0" smtClean="0"/>
              <a:t>a </a:t>
            </a:r>
            <a:r>
              <a:rPr lang="cs-CZ" sz="2400" b="1" dirty="0" smtClean="0"/>
              <a:t>půdní voda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Nejvíce vody na pevninách je v pevném skupenství v podobě </a:t>
            </a:r>
            <a:r>
              <a:rPr lang="cs-CZ" sz="2400" b="1" dirty="0" smtClean="0"/>
              <a:t>ledovců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Každá řeka má</a:t>
            </a:r>
            <a:r>
              <a:rPr lang="cs-CZ" sz="2400" b="1" dirty="0" smtClean="0"/>
              <a:t> pramen </a:t>
            </a:r>
            <a:r>
              <a:rPr lang="cs-CZ" sz="2400" dirty="0" smtClean="0"/>
              <a:t>a </a:t>
            </a:r>
            <a:r>
              <a:rPr lang="cs-CZ" sz="2400" b="1" dirty="0" smtClean="0"/>
              <a:t>ústí</a:t>
            </a:r>
            <a:r>
              <a:rPr lang="cs-CZ" sz="2400" dirty="0" smtClean="0"/>
              <a:t>. Směr toku je od pramene k ústí. Zpravidla má řeka i přítoky. Zprava ve směru toku pravé přítoky, zleva levé přítoky. </a:t>
            </a:r>
          </a:p>
          <a:p>
            <a:r>
              <a:rPr lang="cs-CZ" sz="2400" dirty="0" smtClean="0"/>
              <a:t>Území, ze kterého je voda odváděna do určité řeky, nazýváme </a:t>
            </a:r>
            <a:r>
              <a:rPr lang="cs-CZ" sz="2400" b="1" dirty="0" smtClean="0"/>
              <a:t>povodí. </a:t>
            </a:r>
            <a:r>
              <a:rPr lang="cs-CZ" sz="2400" dirty="0" smtClean="0"/>
              <a:t>Hranice mezi povodími tvoří </a:t>
            </a:r>
            <a:r>
              <a:rPr lang="cs-CZ" sz="2400" b="1" dirty="0" smtClean="0"/>
              <a:t>rozvodí</a:t>
            </a:r>
            <a:r>
              <a:rPr lang="cs-CZ" sz="2400" dirty="0" smtClean="0"/>
              <a:t>.</a:t>
            </a:r>
            <a:r>
              <a:rPr lang="cs-CZ" sz="2400" b="1" dirty="0" smtClean="0"/>
              <a:t> </a:t>
            </a:r>
            <a:r>
              <a:rPr lang="cs-CZ" sz="2400" dirty="0" smtClean="0"/>
              <a:t>Území, ze kterého voda odtéká do moře nebo oceánu, nazýváme </a:t>
            </a:r>
            <a:r>
              <a:rPr lang="cs-CZ" sz="2400" b="1" dirty="0" smtClean="0"/>
              <a:t>úmoří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23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Voda na Zemi je v neustálém pohybu, kterému říkáme </a:t>
            </a:r>
            <a:r>
              <a:rPr lang="cs-CZ" sz="2800" b="1" dirty="0" smtClean="0"/>
              <a:t>koloběh vody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Do obrázku doplň chybějící údaje a stručně popiš tento jev.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8156" y="2708920"/>
            <a:ext cx="6638096" cy="332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6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904656"/>
          </a:xfrm>
        </p:spPr>
        <p:txBody>
          <a:bodyPr/>
          <a:lstStyle/>
          <a:p>
            <a:r>
              <a:rPr lang="cs-CZ" sz="2800" dirty="0" smtClean="0"/>
              <a:t>Vyjmenuj velké řeky, kolem kterých vznikly starověké civilizace. Ukaž na mapě. Jak tehdy využívali lidé řeky?</a:t>
            </a:r>
          </a:p>
          <a:p>
            <a:r>
              <a:rPr lang="cs-CZ" sz="2800" dirty="0" smtClean="0"/>
              <a:t>Která řeka je největší řekou světa?</a:t>
            </a:r>
          </a:p>
          <a:p>
            <a:r>
              <a:rPr lang="cs-CZ" sz="2800" dirty="0" smtClean="0"/>
              <a:t>Které jezero je na světě největší? Které nejhlubší?</a:t>
            </a:r>
          </a:p>
          <a:p>
            <a:r>
              <a:rPr lang="cs-CZ" sz="2800" dirty="0" smtClean="0"/>
              <a:t>Které rostliny si vystačí jen s malým množstvím vody? </a:t>
            </a:r>
          </a:p>
          <a:p>
            <a:r>
              <a:rPr lang="cs-CZ" sz="2800" dirty="0" smtClean="0"/>
              <a:t>Které české řeky znáš, k jakému patří úmoří?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72023"/>
            <a:ext cx="3309677" cy="2222557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999777"/>
            <a:ext cx="3145166" cy="2367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904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Autofit/>
          </a:bodyPr>
          <a:lstStyle/>
          <a:p>
            <a:r>
              <a:rPr lang="cs-CZ" sz="1800" dirty="0" smtClean="0"/>
              <a:t>http://www.google.cz/imgres?q=sn%C4%9Bhov%C3%A9+vlo%C4%8Dky&amp;hl=cs&amp;sa=X&amp;gbv=2&amp;rlz=1W1ADRA_csCZ451&amp;biw=1366&amp;bih=603&amp;tbm=isch&amp;prmd=imvns&amp;tbnid=Kl8BCWzDxLaCIM:&amp;imgrefurl=http://plajzka.blog.cz/0812/snehova-vlocka&amp;docid=RqXY4dBs23WUXM&amp;imgurl=http://nd01.jxs.cz/109/977/db4d4b366f_38148446_o2.jpg&amp;w=180&amp;h=192&amp;ei=yvfUTtngNcOO4gStnqWaAQ&amp;zoom=1&amp;iact=hc&amp;vpx=202&amp;vpy=334&amp;dur=557&amp;hovh=153&amp;hovw=144&amp;tx=72&amp;ty=76&amp;sig=108509691898886102911&amp;page=2&amp;tbnh=121&amp;tbnw=113&amp;start=19&amp;ndsp=23&amp;ved=1t:429,r:8,s:19</a:t>
            </a:r>
          </a:p>
          <a:p>
            <a:r>
              <a:rPr lang="cs-CZ" sz="1800" dirty="0" smtClean="0"/>
              <a:t>http://www.google.cz/imgres?q=sn%C4%9Bhov%C3%A9+vlo%C4%8Dky&amp;hl=cs&amp;sa=X&amp;gbv=2&amp;rlz=1W1ADRA_csCZ451&amp;biw=1366&amp;bih=603&amp;tbm=isch&amp;prmd=imvns&amp;tbnid=Aws6Q4N9ePbDwM:&amp;imgrefurl=http://oroniel15.blog.cz/1001/uzasne-snehove-vlocky&amp;docid=AvheK4F5L9bzfM&amp;imgurl=http://nd02.jxs.cz/908/579/b92c824f03_59488175_o2.jpg&amp;w=436&amp;h=375&amp;ei=yvfUTtngNcOO4gStnqWaAQ&amp;zoom=1&amp;iact=hc&amp;vpx=439&amp;vpy=279&amp;dur=1135&amp;hovh=208&amp;hovw=242&amp;tx=151&amp;ty=153&amp;sig=108509691898886102911&amp;page=2&amp;tbnh=109&amp;tbnw=127&amp;start=19&amp;ndsp=23&amp;ved=1t:429,r:10,s:19</a:t>
            </a:r>
          </a:p>
        </p:txBody>
      </p:sp>
    </p:spTree>
    <p:extLst>
      <p:ext uri="{BB962C8B-B14F-4D97-AF65-F5344CB8AC3E}">
        <p14:creationId xmlns:p14="http://schemas.microsoft.com/office/powerpoint/2010/main" val="301578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1800" dirty="0"/>
              <a:t>http://www.google.cz/imgres?q=sn%C4%9Bhov%C3%A9+vlo%C4%8Dky&amp;hl=cs&amp;sa=X&amp;gbv=2&amp;rlz=1W1ADRA_csCZ451&amp;biw=1366&amp;bih=603&amp;tbm=isch&amp;prmd=imvns&amp;tbnid=D8X3C6hSe_IqbM:&amp;imgrefurl=http://rimanka.blog.cz/0811/snehove-vlocky&amp;docid=ukalR7CyQBXupM&amp;imgurl=http://www.isifa.com/data/dispatches/ed/167/_</a:t>
            </a:r>
            <a:r>
              <a:rPr lang="cs-CZ" sz="1800" dirty="0" smtClean="0"/>
              <a:t>main.jpg&amp;w=250&amp;h=250&amp;ei=yvfUTtngNcOO4gStnqWaAQ&amp;zoom=1&amp;iact=hc&amp;vpx=1016&amp;vpy=209&amp;dur=2499&amp;hovh=200&amp;hovw=200&amp;tx=107&amp;ty=123&amp;sig=108509691898886102911&amp;page=2&amp;tbnh=121&amp;tbnw=121&amp;start=19&amp;ndsp=23&amp;ved=1t:429,r:6,s:19</a:t>
            </a:r>
            <a:endParaRPr lang="cs-CZ" sz="1800" dirty="0"/>
          </a:p>
          <a:p>
            <a:r>
              <a:rPr lang="cs-CZ" sz="1800" dirty="0" smtClean="0"/>
              <a:t>Fotografie z osobního archivu autora.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3528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368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 aplikace Microsoft Word 97–2003</vt:lpstr>
      <vt:lpstr>Prezentace aplikace PowerPoint</vt:lpstr>
      <vt:lpstr>Hydrosféra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</dc:title>
  <dc:creator>07YN</dc:creator>
  <cp:lastModifiedBy>07YN</cp:lastModifiedBy>
  <cp:revision>15</cp:revision>
  <dcterms:created xsi:type="dcterms:W3CDTF">2011-11-29T15:07:32Z</dcterms:created>
  <dcterms:modified xsi:type="dcterms:W3CDTF">2011-12-06T19:17:44Z</dcterms:modified>
</cp:coreProperties>
</file>