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660066"/>
    <a:srgbClr val="000066"/>
    <a:srgbClr val="000099"/>
    <a:srgbClr val="008000"/>
    <a:srgbClr val="003300"/>
    <a:srgbClr val="660033"/>
    <a:srgbClr val="CCFFFF"/>
    <a:srgbClr val="0033CC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964EB2D-7F04-4737-8A76-B370656FCFE1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E020875-D498-42C0-87AD-7B3F734DEE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latatretra.cz/images/illos/powell-gs2005_l.jpg" TargetMode="External"/><Relationship Id="rId3" Type="http://schemas.openxmlformats.org/officeDocument/2006/relationships/hyperlink" Target="http://mozektevidi.net/up/rychlost.jpg" TargetMode="External"/><Relationship Id="rId7" Type="http://schemas.openxmlformats.org/officeDocument/2006/relationships/hyperlink" Target="http://mtbs.cz/media/clanky/26120/titulka/1_alltraining-rychlost-mtbs-pv.jpg" TargetMode="External"/><Relationship Id="rId12" Type="http://schemas.openxmlformats.org/officeDocument/2006/relationships/hyperlink" Target="http://i.lidovky.cz/10/113/lngal/TSH3750ce_peregrine_falcon.jpg" TargetMode="External"/><Relationship Id="rId2" Type="http://schemas.openxmlformats.org/officeDocument/2006/relationships/hyperlink" Target="http://racingsports.mfstatic.cz/assets/images/news_gp/2011_05/Max%20rychlost%20Estori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mimibazar.cz/h/bc/6/080921/20/f1335253.jpg" TargetMode="External"/><Relationship Id="rId11" Type="http://schemas.openxmlformats.org/officeDocument/2006/relationships/hyperlink" Target="http://nd01.jxs.cz/375/488/c681b1110b_35560743_o2.jpg" TargetMode="External"/><Relationship Id="rId5" Type="http://schemas.openxmlformats.org/officeDocument/2006/relationships/hyperlink" Target="http://i.idnes.cz/12/073/cl6/BMA44ce70_profimedia_0035305001.jpg" TargetMode="External"/><Relationship Id="rId10" Type="http://schemas.openxmlformats.org/officeDocument/2006/relationships/hyperlink" Target="http://nd01.jxs.cz/516/668/b2ecd7eaa5_34467481_o2.jpg" TargetMode="External"/><Relationship Id="rId4" Type="http://schemas.openxmlformats.org/officeDocument/2006/relationships/hyperlink" Target="http://files.skolakov.webnode.cz/200000514-9cb139dab4/rychlost%201.gif" TargetMode="External"/><Relationship Id="rId9" Type="http://schemas.openxmlformats.org/officeDocument/2006/relationships/hyperlink" Target="http://nd04.jxs.cz/127/574/195cb270bb_68307457_o2.j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403078" y="4286256"/>
            <a:ext cx="6624736" cy="121444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 naučení nového učiva</a:t>
            </a:r>
            <a:r>
              <a:rPr lang="cs-CZ" sz="1600" b="1" dirty="0" smtClean="0">
                <a:solidFill>
                  <a:srgbClr val="00B0F0"/>
                </a:solidFill>
              </a:rPr>
              <a:t>. </a:t>
            </a:r>
            <a:r>
              <a:rPr lang="cs-CZ" sz="1600" b="1" dirty="0" smtClean="0">
                <a:solidFill>
                  <a:srgbClr val="00B0F0"/>
                </a:solidFill>
              </a:rPr>
              <a:t>Žák zná jednotky rychlosti.</a:t>
            </a:r>
            <a:r>
              <a:rPr lang="cs-CZ" sz="1600" b="1" dirty="0" smtClean="0">
                <a:solidFill>
                  <a:srgbClr val="00B0F0"/>
                </a:solidFill>
              </a:rPr>
              <a:t> Žák umí použít vzorec pro výpočet rychlosti.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071670" y="3357562"/>
            <a:ext cx="4714908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Výpočet rychlosti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00298" y="332656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10/2012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VY_32_INOVACE_FY.7.A.10_vypocet_rychlosti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7030A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7030A0"/>
                </a:solidFill>
                <a:effectLst/>
              </a:rPr>
            </a:br>
            <a:r>
              <a:rPr lang="cs-CZ" sz="3200" dirty="0" smtClean="0">
                <a:solidFill>
                  <a:srgbClr val="7030A0"/>
                </a:solidFill>
                <a:effectLst/>
              </a:rPr>
              <a:t>Jaká je hlavní jednotka rychlosti?</a:t>
            </a:r>
            <a:br>
              <a:rPr lang="cs-CZ" sz="3200" dirty="0" smtClean="0">
                <a:solidFill>
                  <a:srgbClr val="7030A0"/>
                </a:solidFill>
                <a:effectLst/>
              </a:rPr>
            </a:br>
            <a:r>
              <a:rPr lang="cs-CZ" sz="3200" dirty="0" smtClean="0">
                <a:solidFill>
                  <a:srgbClr val="7030A0"/>
                </a:solidFill>
                <a:effectLst/>
              </a:rPr>
              <a:t>Vyberte správnou odpověď:</a:t>
            </a:r>
            <a:br>
              <a:rPr lang="cs-CZ" sz="3200" dirty="0" smtClean="0">
                <a:solidFill>
                  <a:srgbClr val="7030A0"/>
                </a:solidFill>
                <a:effectLst/>
              </a:rPr>
            </a:br>
            <a:endParaRPr lang="cs-CZ" sz="3200" dirty="0">
              <a:solidFill>
                <a:srgbClr val="7030A0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428596" y="2000240"/>
            <a:ext cx="3000396" cy="1857388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800080"/>
                </a:solidFill>
              </a:rPr>
              <a:t>k</a:t>
            </a:r>
            <a:r>
              <a:rPr lang="cs-CZ" sz="2400" b="1" dirty="0" smtClean="0">
                <a:solidFill>
                  <a:srgbClr val="800080"/>
                </a:solidFill>
              </a:rPr>
              <a:t>ilometr za minutu km/min</a:t>
            </a:r>
            <a:endParaRPr lang="cs-CZ" sz="2400" b="1" dirty="0">
              <a:solidFill>
                <a:srgbClr val="80008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928794" y="4357694"/>
            <a:ext cx="3000396" cy="1857388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800080"/>
                </a:solidFill>
              </a:rPr>
              <a:t>m</a:t>
            </a:r>
            <a:r>
              <a:rPr lang="cs-CZ" sz="2400" b="1" dirty="0" smtClean="0">
                <a:solidFill>
                  <a:srgbClr val="800080"/>
                </a:solidFill>
              </a:rPr>
              <a:t>etr za sekundu m/s</a:t>
            </a:r>
            <a:endParaRPr lang="cs-CZ" sz="2400" b="1" dirty="0">
              <a:solidFill>
                <a:srgbClr val="80008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714744" y="2428868"/>
            <a:ext cx="3000396" cy="1857388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800080"/>
                </a:solidFill>
              </a:rPr>
              <a:t>k</a:t>
            </a:r>
            <a:r>
              <a:rPr lang="cs-CZ" sz="2400" b="1" dirty="0" smtClean="0">
                <a:solidFill>
                  <a:srgbClr val="800080"/>
                </a:solidFill>
              </a:rPr>
              <a:t>ilometr za hodinu  km/h</a:t>
            </a:r>
            <a:endParaRPr lang="cs-CZ" sz="2400" b="1" dirty="0">
              <a:solidFill>
                <a:srgbClr val="80008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429256" y="4714884"/>
            <a:ext cx="3000396" cy="1857388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800080"/>
                </a:solidFill>
              </a:rPr>
              <a:t>kilometr za sekundu km/s</a:t>
            </a:r>
            <a:endParaRPr lang="cs-CZ" sz="2400" b="1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57162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effectLst/>
              </a:rPr>
              <a:t>Odpovězte na otázku:</a:t>
            </a:r>
            <a:br>
              <a:rPr lang="cs-CZ" sz="3200" dirty="0" smtClean="0">
                <a:solidFill>
                  <a:srgbClr val="006600"/>
                </a:solidFill>
                <a:effectLst/>
              </a:rPr>
            </a:br>
            <a:r>
              <a:rPr lang="cs-CZ" sz="3200" dirty="0" smtClean="0">
                <a:solidFill>
                  <a:srgbClr val="006600"/>
                </a:solidFill>
                <a:effectLst/>
              </a:rPr>
              <a:t>Jaké další jednotky rychlosti se používají v praxi?</a:t>
            </a:r>
            <a:endParaRPr lang="cs-CZ" sz="3200" dirty="0">
              <a:solidFill>
                <a:srgbClr val="006600"/>
              </a:solidFill>
              <a:effectLst/>
            </a:endParaRPr>
          </a:p>
        </p:txBody>
      </p:sp>
      <p:pic>
        <p:nvPicPr>
          <p:cNvPr id="4" name="Obrázek 3" descr="Max rychlost Estor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143248"/>
            <a:ext cx="3690404" cy="2460269"/>
          </a:xfrm>
          <a:prstGeom prst="rect">
            <a:avLst/>
          </a:prstGeom>
        </p:spPr>
      </p:pic>
      <p:pic>
        <p:nvPicPr>
          <p:cNvPr id="5" name="Obrázek 4" descr="IPR10-vase_rychlost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357694"/>
            <a:ext cx="2743200" cy="2048256"/>
          </a:xfrm>
          <a:prstGeom prst="rect">
            <a:avLst/>
          </a:prstGeom>
        </p:spPr>
      </p:pic>
      <p:pic>
        <p:nvPicPr>
          <p:cNvPr id="6" name="Obrázek 5" descr="rychlos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214554"/>
            <a:ext cx="1928826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2828916" cy="23763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2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5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10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150 km/h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Vyjádřete v m/s: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7620" y="1571612"/>
            <a:ext cx="435771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Řešení: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		Přibližně: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2 km/h = 0,55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5 km/h = 1,39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10 km/h = 2,77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150 km/h = 41,55m/s</a:t>
            </a:r>
          </a:p>
          <a:p>
            <a:endParaRPr lang="cs-CZ" dirty="0"/>
          </a:p>
        </p:txBody>
      </p:sp>
      <p:pic>
        <p:nvPicPr>
          <p:cNvPr id="5" name="Obrázek 4" descr="rychlost 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4000504"/>
            <a:ext cx="1619250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2543164" cy="2519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3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10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18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50 m/s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0552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Vyjádřete v km/h:</a:t>
            </a:r>
            <a:endParaRPr lang="cs-CZ" sz="3200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7686" y="214290"/>
            <a:ext cx="442915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Řešení:</a:t>
            </a:r>
            <a:endParaRPr lang="cs-CZ" sz="28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3 m/s = 10,8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10 m/s = 36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18 m/s = 64,8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50 m/s = 180 km/h</a:t>
            </a:r>
          </a:p>
          <a:p>
            <a:endParaRPr lang="cs-CZ" dirty="0"/>
          </a:p>
        </p:txBody>
      </p:sp>
      <p:pic>
        <p:nvPicPr>
          <p:cNvPr id="6" name="Obrázek 5" descr="TSH3750ce_peregrine_falc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3214686"/>
            <a:ext cx="4381500" cy="3267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92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0099"/>
                </a:solidFill>
                <a:effectLst/>
              </a:rPr>
              <a:t>Vyřešte úlohu:</a:t>
            </a:r>
            <a:br>
              <a:rPr lang="cs-CZ" sz="3200" dirty="0" smtClean="0">
                <a:solidFill>
                  <a:srgbClr val="990099"/>
                </a:solidFill>
                <a:effectLst/>
              </a:rPr>
            </a:br>
            <a:r>
              <a:rPr lang="cs-CZ" sz="3200" dirty="0" smtClean="0">
                <a:solidFill>
                  <a:srgbClr val="990099"/>
                </a:solidFill>
                <a:effectLst/>
              </a:rPr>
              <a:t>Chlapec uběhl vzdálenost 60 m za 9 sekund. </a:t>
            </a:r>
            <a:br>
              <a:rPr lang="cs-CZ" sz="3200" dirty="0" smtClean="0">
                <a:solidFill>
                  <a:srgbClr val="990099"/>
                </a:solidFill>
                <a:effectLst/>
              </a:rPr>
            </a:br>
            <a:r>
              <a:rPr lang="cs-CZ" sz="3200" dirty="0" smtClean="0">
                <a:solidFill>
                  <a:srgbClr val="990099"/>
                </a:solidFill>
                <a:effectLst/>
              </a:rPr>
              <a:t>Jakou rychlostí se pohyboval?</a:t>
            </a:r>
            <a:br>
              <a:rPr lang="cs-CZ" sz="3200" dirty="0" smtClean="0">
                <a:solidFill>
                  <a:srgbClr val="990099"/>
                </a:solidFill>
                <a:effectLst/>
              </a:rPr>
            </a:br>
            <a:r>
              <a:rPr lang="cs-CZ" sz="3200" dirty="0" smtClean="0">
                <a:solidFill>
                  <a:srgbClr val="990099"/>
                </a:solidFill>
                <a:effectLst/>
              </a:rPr>
              <a:t>Rychlost vyjádřete také v km/h.</a:t>
            </a:r>
            <a:br>
              <a:rPr lang="cs-CZ" sz="3200" dirty="0" smtClean="0">
                <a:solidFill>
                  <a:srgbClr val="990099"/>
                </a:solidFill>
                <a:effectLst/>
              </a:rPr>
            </a:br>
            <a:r>
              <a:rPr lang="cs-CZ" sz="3200" dirty="0" smtClean="0">
                <a:solidFill>
                  <a:srgbClr val="990099"/>
                </a:solidFill>
                <a:effectLst/>
              </a:rPr>
              <a:t>Stačili byste mu na kole?</a:t>
            </a:r>
            <a:endParaRPr lang="cs-CZ" sz="3200" dirty="0">
              <a:solidFill>
                <a:srgbClr val="990099"/>
              </a:solidFill>
              <a:effectLst/>
            </a:endParaRPr>
          </a:p>
        </p:txBody>
      </p:sp>
      <p:pic>
        <p:nvPicPr>
          <p:cNvPr id="4" name="Obrázek 3" descr="f1335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446858"/>
            <a:ext cx="4357718" cy="3268289"/>
          </a:xfrm>
          <a:prstGeom prst="rect">
            <a:avLst/>
          </a:prstGeom>
        </p:spPr>
      </p:pic>
      <p:sp>
        <p:nvSpPr>
          <p:cNvPr id="5" name="Šipka doprava 4"/>
          <p:cNvSpPr/>
          <p:nvPr/>
        </p:nvSpPr>
        <p:spPr>
          <a:xfrm>
            <a:off x="5286380" y="3643314"/>
            <a:ext cx="3429024" cy="2643206"/>
          </a:xfrm>
          <a:prstGeom prst="rightArrow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Řešení</a:t>
            </a:r>
            <a:endParaRPr lang="cs-CZ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5190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Rychlost běžce je 6,7 m/s = 24 km/h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Na kole bychom mu stačili.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Řešení úlohy: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  <p:pic>
        <p:nvPicPr>
          <p:cNvPr id="4" name="Obrázek 3" descr="1_alltraining-rychlost-mtbs-p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3429000"/>
            <a:ext cx="6096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251142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Vyřešte úlohu: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Sprinteři uběhnou dráhu 100 m přibližně za 10 sekund.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Jakou průměrnou rychlostí se pohybují?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Vyberte správné odpovědi: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429388" y="2643182"/>
            <a:ext cx="2500330" cy="121444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99"/>
                </a:solidFill>
              </a:rPr>
              <a:t>100 m/s</a:t>
            </a:r>
            <a:endParaRPr lang="cs-CZ" sz="2400" b="1" dirty="0">
              <a:solidFill>
                <a:srgbClr val="000099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786182" y="3071810"/>
            <a:ext cx="2500330" cy="121444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99"/>
                </a:solidFill>
              </a:rPr>
              <a:t>36 km/h</a:t>
            </a:r>
            <a:endParaRPr lang="cs-CZ" sz="2400" b="1" dirty="0">
              <a:solidFill>
                <a:srgbClr val="000099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86182" y="4643446"/>
            <a:ext cx="2500330" cy="121444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99"/>
                </a:solidFill>
              </a:rPr>
              <a:t>10 m/s</a:t>
            </a:r>
            <a:endParaRPr lang="cs-CZ" sz="2400" b="1" dirty="0">
              <a:solidFill>
                <a:srgbClr val="000099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429388" y="4071942"/>
            <a:ext cx="2500330" cy="121444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99"/>
                </a:solidFill>
              </a:rPr>
              <a:t>24 km/h</a:t>
            </a:r>
            <a:endParaRPr lang="cs-CZ" sz="2400" b="1" dirty="0">
              <a:solidFill>
                <a:srgbClr val="000099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429388" y="5429264"/>
            <a:ext cx="2500330" cy="121444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99"/>
                </a:solidFill>
              </a:rPr>
              <a:t>5 m/s</a:t>
            </a:r>
            <a:endParaRPr lang="cs-CZ" sz="2400" b="1" dirty="0">
              <a:solidFill>
                <a:srgbClr val="000099"/>
              </a:solidFill>
            </a:endParaRPr>
          </a:p>
        </p:txBody>
      </p:sp>
      <p:pic>
        <p:nvPicPr>
          <p:cNvPr id="9" name="Obrázek 8" descr="powell-gs2005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286124"/>
            <a:ext cx="3444352" cy="2266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7163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33"/>
                </a:solidFill>
                <a:effectLst/>
              </a:rPr>
              <a:t>Vyhledejte nejrychlejší a nejpomalejší zvíře:</a:t>
            </a:r>
            <a:endParaRPr lang="cs-CZ" sz="3200" dirty="0">
              <a:solidFill>
                <a:srgbClr val="660033"/>
              </a:solidFill>
              <a:effectLst/>
            </a:endParaRPr>
          </a:p>
        </p:txBody>
      </p:sp>
      <p:pic>
        <p:nvPicPr>
          <p:cNvPr id="4" name="Obrázek 3" descr="195cb270bb_68307457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536005"/>
            <a:ext cx="4214842" cy="3161132"/>
          </a:xfrm>
          <a:prstGeom prst="rect">
            <a:avLst/>
          </a:prstGeom>
        </p:spPr>
      </p:pic>
      <p:pic>
        <p:nvPicPr>
          <p:cNvPr id="5" name="Obrázek 4" descr="b2ecd7eaa5_34467481_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3429000"/>
            <a:ext cx="3598176" cy="30064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928934"/>
            <a:ext cx="8229600" cy="2447738"/>
          </a:xfrm>
          <a:ln w="57150">
            <a:solidFill>
              <a:srgbClr val="008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rgbClr val="003300"/>
                </a:solidFill>
              </a:rPr>
              <a:t>v=s/t</a:t>
            </a:r>
          </a:p>
          <a:p>
            <a:pPr>
              <a:buNone/>
            </a:pPr>
            <a:r>
              <a:rPr lang="cs-CZ" sz="5400" b="1" dirty="0" smtClean="0">
                <a:solidFill>
                  <a:srgbClr val="003300"/>
                </a:solidFill>
              </a:rPr>
              <a:t>rychlost=dráha/čas</a:t>
            </a:r>
            <a:endParaRPr lang="cs-CZ" sz="5400" b="1" dirty="0">
              <a:solidFill>
                <a:srgbClr val="0033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u="sng" dirty="0" smtClean="0">
                <a:solidFill>
                  <a:srgbClr val="008000"/>
                </a:solidFill>
                <a:effectLst/>
              </a:rPr>
              <a:t>Vzorec pro výpočet rychlosti:</a:t>
            </a:r>
            <a:endParaRPr lang="cs-CZ" sz="4000" u="sng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786058"/>
            <a:ext cx="8229600" cy="30069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66"/>
                </a:solidFill>
              </a:rPr>
              <a:t>Řešení: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66"/>
                </a:solidFill>
              </a:rPr>
              <a:t>s=100 m				v=s/t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66"/>
                </a:solidFill>
              </a:rPr>
              <a:t>t=2 min = 120 s		v=100/120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000066"/>
                </a:solidFill>
              </a:rPr>
              <a:t>v=? </a:t>
            </a:r>
            <a:r>
              <a:rPr lang="en-US" sz="2800" b="1" u="sng" dirty="0" smtClean="0">
                <a:solidFill>
                  <a:srgbClr val="000066"/>
                </a:solidFill>
              </a:rPr>
              <a:t>[</a:t>
            </a:r>
            <a:r>
              <a:rPr lang="cs-CZ" sz="2800" b="1" u="sng" dirty="0" smtClean="0">
                <a:solidFill>
                  <a:srgbClr val="000066"/>
                </a:solidFill>
              </a:rPr>
              <a:t>m/s</a:t>
            </a:r>
            <a:r>
              <a:rPr lang="en-US" sz="2800" b="1" u="sng" dirty="0" smtClean="0">
                <a:solidFill>
                  <a:srgbClr val="000066"/>
                </a:solidFill>
              </a:rPr>
              <a:t>]</a:t>
            </a:r>
            <a:r>
              <a:rPr lang="cs-CZ" sz="2800" b="1" u="sng" dirty="0" smtClean="0">
                <a:solidFill>
                  <a:srgbClr val="000066"/>
                </a:solidFill>
              </a:rPr>
              <a:t>	</a:t>
            </a:r>
            <a:r>
              <a:rPr lang="cs-CZ" sz="2800" b="1" dirty="0" smtClean="0">
                <a:solidFill>
                  <a:srgbClr val="000066"/>
                </a:solidFill>
              </a:rPr>
              <a:t>			</a:t>
            </a:r>
            <a:r>
              <a:rPr lang="cs-CZ" sz="2800" b="1" u="sng" dirty="0" smtClean="0">
                <a:solidFill>
                  <a:srgbClr val="000066"/>
                </a:solidFill>
              </a:rPr>
              <a:t>v=0,83m/s</a:t>
            </a:r>
          </a:p>
          <a:p>
            <a:pPr>
              <a:buNone/>
            </a:pPr>
            <a:endParaRPr lang="cs-CZ" sz="2800" b="1" dirty="0" smtClean="0">
              <a:solidFill>
                <a:srgbClr val="000066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0066"/>
                </a:solidFill>
              </a:rPr>
              <a:t>Plavec se pohybuje rychlostí 0,83 m/s.</a:t>
            </a:r>
            <a:endParaRPr lang="en-US" sz="2800" b="1" dirty="0" smtClean="0">
              <a:solidFill>
                <a:srgbClr val="000066"/>
              </a:solidFill>
            </a:endParaRPr>
          </a:p>
          <a:p>
            <a:pPr>
              <a:buNone/>
            </a:pPr>
            <a:endParaRPr lang="cs-CZ" sz="2800" b="1" u="sng" dirty="0">
              <a:solidFill>
                <a:srgbClr val="00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Vypočítejte: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Jakou rychlostí se pohybuje plavec, jestliže dráhu 100 m urazí za 2 minuty?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 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143116"/>
            <a:ext cx="8229600" cy="25717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Řešení: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s=3 cm=0,03m		v=s/t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t=4 min = 240 s		v=0,03/240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CC00CC"/>
                </a:solidFill>
              </a:rPr>
              <a:t>v=? </a:t>
            </a:r>
            <a:r>
              <a:rPr lang="en-US" sz="2800" b="1" u="sng" dirty="0" smtClean="0">
                <a:solidFill>
                  <a:srgbClr val="CC00CC"/>
                </a:solidFill>
              </a:rPr>
              <a:t>[</a:t>
            </a:r>
            <a:r>
              <a:rPr lang="cs-CZ" sz="2800" b="1" u="sng" dirty="0" smtClean="0">
                <a:solidFill>
                  <a:srgbClr val="CC00CC"/>
                </a:solidFill>
              </a:rPr>
              <a:t>m/s</a:t>
            </a:r>
            <a:r>
              <a:rPr lang="en-US" sz="2800" b="1" u="sng" dirty="0" smtClean="0">
                <a:solidFill>
                  <a:srgbClr val="CC00CC"/>
                </a:solidFill>
              </a:rPr>
              <a:t>]</a:t>
            </a:r>
            <a:r>
              <a:rPr lang="cs-CZ" sz="2800" b="1" u="sng" dirty="0" smtClean="0">
                <a:solidFill>
                  <a:srgbClr val="CC00CC"/>
                </a:solidFill>
              </a:rPr>
              <a:t>	</a:t>
            </a:r>
            <a:r>
              <a:rPr lang="cs-CZ" sz="2800" b="1" dirty="0" smtClean="0">
                <a:solidFill>
                  <a:srgbClr val="CC00CC"/>
                </a:solidFill>
              </a:rPr>
              <a:t>			</a:t>
            </a:r>
            <a:r>
              <a:rPr lang="cs-CZ" sz="2800" b="1" u="sng" dirty="0" smtClean="0">
                <a:solidFill>
                  <a:srgbClr val="CC00CC"/>
                </a:solidFill>
              </a:rPr>
              <a:t>v=0,000 125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						</a:t>
            </a:r>
            <a:r>
              <a:rPr lang="cs-CZ" sz="2800" b="1" u="sng" dirty="0" smtClean="0">
                <a:solidFill>
                  <a:srgbClr val="CC00CC"/>
                </a:solidFill>
              </a:rPr>
              <a:t>v=0,125 mm/s</a:t>
            </a:r>
          </a:p>
          <a:p>
            <a:pPr>
              <a:buNone/>
            </a:pPr>
            <a:endParaRPr lang="cs-CZ" sz="2800" b="1" u="sng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>Vypočítejte: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Jakou rychlostí se pohybuje hlemýžď, jestliže dráhu 3 cm urazí za 4 minuty?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Obrázek 3" descr="c681b1110b_35560743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3643314"/>
            <a:ext cx="2614617" cy="26146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2 pro ZŠ, Síla a její účinky-Pohyb těles, pedagogické nakladatelství, a.s., SPN 2008.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galerie office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http://www.</a:t>
            </a:r>
            <a:r>
              <a:rPr lang="cs-CZ" sz="1200" b="1" dirty="0" err="1" smtClean="0">
                <a:solidFill>
                  <a:srgbClr val="00CC00"/>
                </a:solidFill>
              </a:rPr>
              <a:t>efg.cz</a:t>
            </a:r>
            <a:r>
              <a:rPr lang="cs-CZ" sz="1200" b="1" dirty="0" smtClean="0">
                <a:solidFill>
                  <a:srgbClr val="00CC00"/>
                </a:solidFill>
              </a:rPr>
              <a:t>/images/content/pictures/IPR10-</a:t>
            </a:r>
            <a:r>
              <a:rPr lang="cs-CZ" sz="1200" b="1" dirty="0" err="1" smtClean="0">
                <a:solidFill>
                  <a:srgbClr val="00CC00"/>
                </a:solidFill>
              </a:rPr>
              <a:t>vase</a:t>
            </a:r>
            <a:r>
              <a:rPr lang="cs-CZ" sz="1200" b="1" dirty="0" smtClean="0">
                <a:solidFill>
                  <a:srgbClr val="00CC00"/>
                </a:solidFill>
              </a:rPr>
              <a:t>_rychlost_</a:t>
            </a:r>
            <a:r>
              <a:rPr lang="cs-CZ" sz="1200" b="1" dirty="0" err="1" smtClean="0">
                <a:solidFill>
                  <a:srgbClr val="00CC00"/>
                </a:solidFill>
              </a:rPr>
              <a:t>big.jpg</a:t>
            </a:r>
            <a:r>
              <a:rPr lang="cs-CZ" sz="1200" b="1" dirty="0" smtClean="0">
                <a:solidFill>
                  <a:srgbClr val="00CC00"/>
                </a:solidFill>
              </a:rPr>
              <a:t> 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2"/>
              </a:rPr>
              <a:t>http://racingsports.mfstatic.cz/assets/images/news_gp/2011_05/Max%20rychlost%20Estoril.jpg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3"/>
              </a:rPr>
              <a:t>http://mozektevidi.net/up/rychlost.jpg</a:t>
            </a:r>
            <a:r>
              <a:rPr lang="cs-CZ" sz="1200" b="1" dirty="0" smtClean="0">
                <a:solidFill>
                  <a:srgbClr val="00CC00"/>
                </a:solidFill>
              </a:rPr>
              <a:t> 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4"/>
              </a:rPr>
              <a:t>http://files.skolakov.webnode.cz/200000514-9cb139dab4/rychlost%201.gif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5"/>
              </a:rPr>
              <a:t>http://i.idnes.cz/12/073/cl6/BMA44ce70_profimedia_0035305001.jpg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6"/>
              </a:rPr>
              <a:t>http://i.mimibazar.cz/h/bc/6/080921/20/f1335253.jpg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7"/>
              </a:rPr>
              <a:t>http://mtbs.cz/media/clanky/26120/titulka/1_alltraining-rychlost-mtbs-pv.jpg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8"/>
              </a:rPr>
              <a:t>http://www.zlatatretra.cz/images/illos/powell-gs2005_l.jpg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9"/>
              </a:rPr>
              <a:t>http://nd04.jxs.cz/127/574/195cb270bb_68307457_o2.jpg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0"/>
              </a:rPr>
              <a:t>http://nd01.jxs.cz/516/668/b2ecd7eaa5_34467481_o2.jpg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1"/>
              </a:rPr>
              <a:t>http://nd01.jxs.cz/375/488/c681b1110b_35560743_o2.jpg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  <a:hlinkClick r:id="rId12"/>
              </a:rPr>
              <a:t>http://i.lidovky.cz/10/113/</a:t>
            </a:r>
            <a:r>
              <a:rPr lang="cs-CZ" sz="1200" b="1" dirty="0" err="1" smtClean="0">
                <a:solidFill>
                  <a:srgbClr val="00CC00"/>
                </a:solidFill>
                <a:hlinkClick r:id="rId12"/>
              </a:rPr>
              <a:t>lngal</a:t>
            </a:r>
            <a:r>
              <a:rPr lang="cs-CZ" sz="1200" b="1" dirty="0" smtClean="0">
                <a:solidFill>
                  <a:srgbClr val="00CC00"/>
                </a:solidFill>
                <a:hlinkClick r:id="rId12"/>
              </a:rPr>
              <a:t>/TSH3750ce_</a:t>
            </a:r>
            <a:r>
              <a:rPr lang="cs-CZ" sz="1200" b="1" dirty="0" err="1" smtClean="0">
                <a:solidFill>
                  <a:srgbClr val="00CC00"/>
                </a:solidFill>
                <a:hlinkClick r:id="rId12"/>
              </a:rPr>
              <a:t>peregrine</a:t>
            </a:r>
            <a:r>
              <a:rPr lang="cs-CZ" sz="1200" b="1" dirty="0" smtClean="0">
                <a:solidFill>
                  <a:srgbClr val="00CC00"/>
                </a:solidFill>
                <a:hlinkClick r:id="rId12"/>
              </a:rPr>
              <a:t>_</a:t>
            </a:r>
            <a:r>
              <a:rPr lang="cs-CZ" sz="1200" b="1" dirty="0" err="1" smtClean="0">
                <a:solidFill>
                  <a:srgbClr val="00CC00"/>
                </a:solidFill>
                <a:hlinkClick r:id="rId12"/>
              </a:rPr>
              <a:t>falcon.jpg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:2012-10-12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</a:p>
          <a:p>
            <a:pPr>
              <a:buNone/>
            </a:pPr>
            <a:endParaRPr lang="cs-CZ" sz="12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582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457200" indent="-457200">
              <a:buFont typeface="Wingdings 3"/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využije znalostí ze šestého ročníku a ovládá převod jednotek délkových a jednotek času.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Opakování  jednotek rychlosti.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vybere hlavní jednotku rychlosti.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zná další jednotky rychlosti a zná jejich použití.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umí převádět jednotky rychlosti.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řeší úlohy na výpočet rychlosti.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vyhledá nejrychlejší a nejpomalejší zvíře.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zná vzorec pro výpočet rychlosti.</a:t>
            </a:r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0070C0"/>
                </a:solidFill>
              </a:rPr>
              <a:t>Žák použije vzorec pro výpočet rychlosti.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14998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122</TotalTime>
  <Words>433</Words>
  <Application>Microsoft Office PowerPoint</Application>
  <PresentationFormat>Předvádění na obrazovce (4:3)</PresentationFormat>
  <Paragraphs>91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Snímek 1</vt:lpstr>
      <vt:lpstr> Jaká je hlavní jednotka rychlosti? Vyberte správnou odpověď: </vt:lpstr>
      <vt:lpstr>Odpovězte na otázku: Jaké další jednotky rychlosti se používají v praxi?</vt:lpstr>
      <vt:lpstr>Vyjádřete v m/s:</vt:lpstr>
      <vt:lpstr>Vyjádřete v km/h:</vt:lpstr>
      <vt:lpstr>Vyřešte úlohu: Chlapec uběhl vzdálenost 60 m za 9 sekund.  Jakou rychlostí se pohyboval? Rychlost vyjádřete také v km/h. Stačili byste mu na kole?</vt:lpstr>
      <vt:lpstr>Řešení úlohy:</vt:lpstr>
      <vt:lpstr>Vyřešte úlohu: Sprinteři uběhnou dráhu 100 m přibližně za 10 sekund. Jakou průměrnou rychlostí se pohybují? Vyberte správné odpovědi:</vt:lpstr>
      <vt:lpstr>Vyhledejte nejrychlejší a nejpomalejší zvíře:</vt:lpstr>
      <vt:lpstr>Vzorec pro výpočet rychlosti:</vt:lpstr>
      <vt:lpstr> Vypočítejte: Jakou rychlostí se pohybuje plavec, jestliže dráhu 100 m urazí za 2 minuty?  </vt:lpstr>
      <vt:lpstr>Vypočítejte: Jakou rychlostí se pohybuje hlemýžď, jestliže dráhu 3 cm urazí za 4 minuty?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16</cp:revision>
  <dcterms:created xsi:type="dcterms:W3CDTF">2012-10-09T18:32:52Z</dcterms:created>
  <dcterms:modified xsi:type="dcterms:W3CDTF">2012-10-13T14:57:19Z</dcterms:modified>
</cp:coreProperties>
</file>