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6" r:id="rId9"/>
    <p:sldId id="267" r:id="rId10"/>
    <p:sldId id="268" r:id="rId11"/>
    <p:sldId id="269" r:id="rId12"/>
    <p:sldId id="257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00"/>
    <a:srgbClr val="CCFFCC"/>
    <a:srgbClr val="009900"/>
    <a:srgbClr val="000066"/>
    <a:srgbClr val="3333FF"/>
    <a:srgbClr val="660066"/>
    <a:srgbClr val="800080"/>
    <a:srgbClr val="800000"/>
    <a:srgbClr val="FF0000"/>
    <a:srgbClr val="008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EC0A944-1AA8-4404-8CDC-CDF6BE1F66A2}" type="datetimeFigureOut">
              <a:rPr lang="cs-CZ" smtClean="0"/>
              <a:pPr/>
              <a:t>13.10.2012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DC23754-A846-4772-8803-F431954E770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C0A944-1AA8-4404-8CDC-CDF6BE1F66A2}" type="datetimeFigureOut">
              <a:rPr lang="cs-CZ" smtClean="0"/>
              <a:pPr/>
              <a:t>13.10.2012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C23754-A846-4772-8803-F431954E770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C0A944-1AA8-4404-8CDC-CDF6BE1F66A2}" type="datetimeFigureOut">
              <a:rPr lang="cs-CZ" smtClean="0"/>
              <a:pPr/>
              <a:t>13.10.2012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C23754-A846-4772-8803-F431954E770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C0A944-1AA8-4404-8CDC-CDF6BE1F66A2}" type="datetimeFigureOut">
              <a:rPr lang="cs-CZ" smtClean="0"/>
              <a:pPr/>
              <a:t>13.10.2012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C23754-A846-4772-8803-F431954E770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C0A944-1AA8-4404-8CDC-CDF6BE1F66A2}" type="datetimeFigureOut">
              <a:rPr lang="cs-CZ" smtClean="0"/>
              <a:pPr/>
              <a:t>13.10.2012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C23754-A846-4772-8803-F431954E770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C0A944-1AA8-4404-8CDC-CDF6BE1F66A2}" type="datetimeFigureOut">
              <a:rPr lang="cs-CZ" smtClean="0"/>
              <a:pPr/>
              <a:t>13.10.2012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C23754-A846-4772-8803-F431954E770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C0A944-1AA8-4404-8CDC-CDF6BE1F66A2}" type="datetimeFigureOut">
              <a:rPr lang="cs-CZ" smtClean="0"/>
              <a:pPr/>
              <a:t>13.10.2012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C23754-A846-4772-8803-F431954E770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EC0A944-1AA8-4404-8CDC-CDF6BE1F66A2}" type="datetimeFigureOut">
              <a:rPr lang="cs-CZ" smtClean="0"/>
              <a:pPr/>
              <a:t>13.10.2012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C23754-A846-4772-8803-F431954E770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EC0A944-1AA8-4404-8CDC-CDF6BE1F66A2}" type="datetimeFigureOut">
              <a:rPr lang="cs-CZ" smtClean="0"/>
              <a:pPr/>
              <a:t>13.10.2012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DC23754-A846-4772-8803-F431954E770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C0A944-1AA8-4404-8CDC-CDF6BE1F66A2}" type="datetimeFigureOut">
              <a:rPr lang="cs-CZ" smtClean="0"/>
              <a:pPr/>
              <a:t>13.10.2012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C23754-A846-4772-8803-F431954E770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C0A944-1AA8-4404-8CDC-CDF6BE1F66A2}" type="datetimeFigureOut">
              <a:rPr lang="cs-CZ" smtClean="0"/>
              <a:pPr/>
              <a:t>13.10.2012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C23754-A846-4772-8803-F431954E770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EC0A944-1AA8-4404-8CDC-CDF6BE1F66A2}" type="datetimeFigureOut">
              <a:rPr lang="cs-CZ" smtClean="0"/>
              <a:pPr/>
              <a:t>13.10.2012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5DC23754-A846-4772-8803-F431954E770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4.bp.blogspot.com/_xHYEdUroQc8/TEfwuyRXXTI/AAAAAAAABQA/j8X7LxrtW4A/s1600/BLOG+LETADLO3.JPG" TargetMode="External"/><Relationship Id="rId3" Type="http://schemas.openxmlformats.org/officeDocument/2006/relationships/hyperlink" Target="http://brnosim.wz.cz/foto/971012a.jpg" TargetMode="External"/><Relationship Id="rId7" Type="http://schemas.openxmlformats.org/officeDocument/2006/relationships/hyperlink" Target="http://www.blesk.kx.cz/images/blesk1b.jpg" TargetMode="External"/><Relationship Id="rId2" Type="http://schemas.openxmlformats.org/officeDocument/2006/relationships/hyperlink" Target="http://www.navodarsekim.wz.cz/testy/fyzika/7/pictures/1_pohyb_a_sila/1_1/klid_a_pohyb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lantour.cz/foto/full/840-formule-05-.jpg" TargetMode="External"/><Relationship Id="rId5" Type="http://schemas.openxmlformats.org/officeDocument/2006/relationships/hyperlink" Target="http://upload.wikimedia.org/wikipedia/commons/thumb/7/75/Odakyu_Conductor.jpg/250px-Odakyu_Conductor.jpg" TargetMode="External"/><Relationship Id="rId4" Type="http://schemas.openxmlformats.org/officeDocument/2006/relationships/hyperlink" Target="http://www.eikongraphia.com/wordpress/wp-content/de_ice_t2_lichtenfels01_xxl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403078" y="4286256"/>
            <a:ext cx="6624736" cy="178595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</a:t>
            </a:r>
            <a:r>
              <a:rPr lang="cs-CZ" sz="1600" b="1" dirty="0" smtClean="0">
                <a:solidFill>
                  <a:srgbClr val="00B0F0"/>
                </a:solidFill>
              </a:rPr>
              <a:t>7. ročníku. Slouží k  naučení nového učiva. Žák odpovídá na otázky řešící pohyb tělesa. Žák zná vzorec pro výpočet rychlosti. Vysvětlení odvození výpočtu dráhy ze vzorce pro rychlost.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2357422" y="3214686"/>
            <a:ext cx="3714776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Výpočet dráhy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00298" y="332656"/>
            <a:ext cx="63910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10/2012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VY_32_INOVACE_FY.7.A.11_vypocet_drahy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214290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1148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66"/>
                </a:solidFill>
                <a:effectLst/>
              </a:rPr>
              <a:t>Odpovězte na otázku: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Jakými třemi základními veličinami popisujeme pohyb těles?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Vyberte správné odpovědi: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14282" y="4071942"/>
            <a:ext cx="2571768" cy="100013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80"/>
                </a:solidFill>
              </a:rPr>
              <a:t>hmotností</a:t>
            </a:r>
            <a:endParaRPr lang="cs-CZ" sz="2400" b="1" dirty="0">
              <a:solidFill>
                <a:srgbClr val="80008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071802" y="3500438"/>
            <a:ext cx="2571768" cy="100013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80"/>
                </a:solidFill>
              </a:rPr>
              <a:t>dráhou</a:t>
            </a:r>
            <a:endParaRPr lang="cs-CZ" sz="2400" b="1" dirty="0">
              <a:solidFill>
                <a:srgbClr val="80008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071802" y="4929198"/>
            <a:ext cx="2571768" cy="100013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80"/>
                </a:solidFill>
              </a:rPr>
              <a:t>obsahem</a:t>
            </a:r>
            <a:endParaRPr lang="cs-CZ" sz="2400" b="1" dirty="0">
              <a:solidFill>
                <a:srgbClr val="80008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072198" y="4214818"/>
            <a:ext cx="2571768" cy="100013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80"/>
                </a:solidFill>
              </a:rPr>
              <a:t>časem</a:t>
            </a:r>
            <a:endParaRPr lang="cs-CZ" sz="2400" b="1" dirty="0">
              <a:solidFill>
                <a:srgbClr val="80008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072198" y="5429264"/>
            <a:ext cx="2571768" cy="100013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80"/>
                </a:solidFill>
              </a:rPr>
              <a:t>rychlostí</a:t>
            </a:r>
            <a:endParaRPr lang="cs-CZ" sz="2400" b="1" dirty="0">
              <a:solidFill>
                <a:srgbClr val="80008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072198" y="3000372"/>
            <a:ext cx="2571768" cy="100013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80"/>
                </a:solidFill>
              </a:rPr>
              <a:t>hustotou</a:t>
            </a:r>
            <a:endParaRPr lang="cs-CZ" sz="2400" b="1" dirty="0">
              <a:solidFill>
                <a:srgbClr val="80008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CC"/>
                </a:solidFill>
                <a:effectLst/>
              </a:rPr>
              <a:t>Podle jakého vzorce umíte vypočítat rychlost pohybu?</a:t>
            </a:r>
            <a:br>
              <a:rPr lang="cs-CZ" sz="3200" dirty="0" smtClean="0">
                <a:solidFill>
                  <a:srgbClr val="0000CC"/>
                </a:solidFill>
                <a:effectLst/>
              </a:rPr>
            </a:br>
            <a:r>
              <a:rPr lang="cs-CZ" sz="3200" dirty="0" smtClean="0">
                <a:solidFill>
                  <a:srgbClr val="0000CC"/>
                </a:solidFill>
                <a:effectLst/>
              </a:rPr>
              <a:t>Vyberte správnou odpověď:</a:t>
            </a:r>
            <a:endParaRPr lang="cs-CZ" sz="3200" dirty="0">
              <a:solidFill>
                <a:srgbClr val="0000CC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285720" y="2428868"/>
            <a:ext cx="2143140" cy="1928826"/>
          </a:xfrm>
          <a:prstGeom prst="ellipse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99"/>
                </a:solidFill>
              </a:rPr>
              <a:t>v=m</a:t>
            </a:r>
            <a:r>
              <a:rPr lang="cs-CZ" sz="3200" b="1" dirty="0" smtClean="0">
                <a:solidFill>
                  <a:srgbClr val="000099"/>
                </a:solidFill>
                <a:latin typeface="Arial"/>
                <a:cs typeface="Arial"/>
              </a:rPr>
              <a:t>∙t</a:t>
            </a:r>
            <a:endParaRPr lang="cs-CZ" sz="3200" b="1" dirty="0">
              <a:solidFill>
                <a:srgbClr val="000099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1643042" y="4429132"/>
            <a:ext cx="2143140" cy="1928826"/>
          </a:xfrm>
          <a:prstGeom prst="ellipse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99"/>
                </a:solidFill>
              </a:rPr>
              <a:t>v=h/F</a:t>
            </a:r>
            <a:endParaRPr lang="cs-CZ" sz="3200" b="1" dirty="0">
              <a:solidFill>
                <a:srgbClr val="000099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6500826" y="1714488"/>
            <a:ext cx="2143140" cy="1928826"/>
          </a:xfrm>
          <a:prstGeom prst="ellipse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99"/>
                </a:solidFill>
              </a:rPr>
              <a:t>v=s/t</a:t>
            </a:r>
            <a:endParaRPr lang="cs-CZ" sz="3200" b="1" dirty="0">
              <a:solidFill>
                <a:srgbClr val="000099"/>
              </a:solidFill>
            </a:endParaRPr>
          </a:p>
        </p:txBody>
      </p:sp>
      <p:pic>
        <p:nvPicPr>
          <p:cNvPr id="8" name="Obrázek 7" descr="klid_a_pohyb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3372" y="3857628"/>
            <a:ext cx="4448175" cy="26384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Nejčastěji používané jednotky při řešení úloh o pohybu těles: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071539" y="2071676"/>
          <a:ext cx="7000923" cy="35004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3641"/>
                <a:gridCol w="2333641"/>
                <a:gridCol w="2333641"/>
              </a:tblGrid>
              <a:tr h="875116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8000"/>
                          </a:solidFill>
                        </a:rPr>
                        <a:t>dráha</a:t>
                      </a:r>
                      <a:endParaRPr lang="cs-CZ" sz="3200" b="1" dirty="0">
                        <a:solidFill>
                          <a:srgbClr val="008000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8000"/>
                          </a:solidFill>
                        </a:rPr>
                        <a:t>rychlost</a:t>
                      </a:r>
                      <a:endParaRPr lang="cs-CZ" sz="3200" b="1" dirty="0">
                        <a:solidFill>
                          <a:srgbClr val="008000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8000"/>
                          </a:solidFill>
                        </a:rPr>
                        <a:t>čas</a:t>
                      </a:r>
                      <a:endParaRPr lang="cs-CZ" sz="3200" b="1" dirty="0">
                        <a:solidFill>
                          <a:srgbClr val="008000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</a:tr>
              <a:tr h="875116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8000"/>
                          </a:solidFill>
                        </a:rPr>
                        <a:t>m</a:t>
                      </a:r>
                      <a:endParaRPr lang="cs-CZ" sz="3200" b="1" dirty="0">
                        <a:solidFill>
                          <a:srgbClr val="008000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8000"/>
                          </a:solidFill>
                        </a:rPr>
                        <a:t>m/s</a:t>
                      </a:r>
                      <a:endParaRPr lang="cs-CZ" sz="3200" b="1" dirty="0">
                        <a:solidFill>
                          <a:srgbClr val="008000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8000"/>
                          </a:solidFill>
                        </a:rPr>
                        <a:t>s</a:t>
                      </a:r>
                      <a:endParaRPr lang="cs-CZ" sz="3200" b="1" dirty="0">
                        <a:solidFill>
                          <a:srgbClr val="008000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</a:tr>
              <a:tr h="875116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8000"/>
                          </a:solidFill>
                        </a:rPr>
                        <a:t>km</a:t>
                      </a:r>
                      <a:endParaRPr lang="cs-CZ" sz="3200" b="1" dirty="0">
                        <a:solidFill>
                          <a:srgbClr val="008000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8000"/>
                          </a:solidFill>
                        </a:rPr>
                        <a:t>km/h</a:t>
                      </a:r>
                      <a:endParaRPr lang="cs-CZ" sz="3200" b="1" dirty="0">
                        <a:solidFill>
                          <a:srgbClr val="008000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8000"/>
                          </a:solidFill>
                        </a:rPr>
                        <a:t>h</a:t>
                      </a:r>
                      <a:endParaRPr lang="cs-CZ" sz="3200" b="1" dirty="0">
                        <a:solidFill>
                          <a:srgbClr val="008000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</a:tr>
              <a:tr h="875116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8000"/>
                          </a:solidFill>
                        </a:rPr>
                        <a:t>km</a:t>
                      </a:r>
                      <a:endParaRPr lang="cs-CZ" sz="3200" b="1" dirty="0">
                        <a:solidFill>
                          <a:srgbClr val="008000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8000"/>
                          </a:solidFill>
                        </a:rPr>
                        <a:t>km/s</a:t>
                      </a:r>
                      <a:endParaRPr lang="cs-CZ" sz="3200" b="1" dirty="0">
                        <a:solidFill>
                          <a:srgbClr val="008000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8000"/>
                          </a:solidFill>
                        </a:rPr>
                        <a:t>s</a:t>
                      </a:r>
                      <a:endParaRPr lang="cs-CZ" sz="3200" b="1" dirty="0">
                        <a:solidFill>
                          <a:srgbClr val="008000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214422"/>
            <a:ext cx="8229600" cy="273349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660066"/>
                </a:solidFill>
              </a:rPr>
              <a:t>Zapamatujte si: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660066"/>
                </a:solidFill>
              </a:rPr>
              <a:t>Dráhu rovnoměrného pohybu vypočítáme, jestliže rychlost násobíme časem: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660066"/>
                </a:solidFill>
              </a:rPr>
              <a:t>s=v</a:t>
            </a:r>
            <a:r>
              <a:rPr lang="cs-CZ" sz="3200" b="1" dirty="0" smtClean="0">
                <a:solidFill>
                  <a:srgbClr val="660066"/>
                </a:solidFill>
                <a:latin typeface="Arial"/>
                <a:cs typeface="Arial"/>
              </a:rPr>
              <a:t>∙t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99"/>
                </a:solidFill>
                <a:effectLst/>
              </a:rPr>
              <a:t>Výpočet dráhy:</a:t>
            </a:r>
            <a:endParaRPr lang="cs-CZ" sz="3200" dirty="0">
              <a:solidFill>
                <a:srgbClr val="CC0099"/>
              </a:solidFill>
              <a:effectLst/>
            </a:endParaRPr>
          </a:p>
        </p:txBody>
      </p:sp>
      <p:pic>
        <p:nvPicPr>
          <p:cNvPr id="4" name="Obrázek 3" descr="fire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4876" y="3703464"/>
            <a:ext cx="4000528" cy="295769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143116"/>
            <a:ext cx="8329642" cy="386417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0000CC"/>
                </a:solidFill>
              </a:rPr>
              <a:t>Řešení: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CC"/>
                </a:solidFill>
              </a:rPr>
              <a:t>v=40 km/h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CC"/>
                </a:solidFill>
              </a:rPr>
              <a:t>t=3 h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0000CC"/>
                </a:solidFill>
              </a:rPr>
              <a:t>s=? </a:t>
            </a:r>
            <a:r>
              <a:rPr lang="en-US" sz="2800" b="1" u="sng" dirty="0" smtClean="0">
                <a:solidFill>
                  <a:srgbClr val="0000CC"/>
                </a:solidFill>
              </a:rPr>
              <a:t>[km]</a:t>
            </a:r>
            <a:endParaRPr lang="cs-CZ" sz="2800" b="1" u="sng" dirty="0" smtClean="0">
              <a:solidFill>
                <a:srgbClr val="0000CC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00CC"/>
                </a:solidFill>
              </a:rPr>
              <a:t>s=v</a:t>
            </a:r>
            <a:r>
              <a:rPr lang="cs-CZ" sz="2800" b="1" dirty="0" smtClean="0">
                <a:solidFill>
                  <a:srgbClr val="0000CC"/>
                </a:solidFill>
                <a:latin typeface="Arial"/>
                <a:cs typeface="Arial"/>
              </a:rPr>
              <a:t>∙t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CC"/>
                </a:solidFill>
                <a:latin typeface="Arial"/>
                <a:cs typeface="Arial"/>
              </a:rPr>
              <a:t>s=40∙3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0000CC"/>
                </a:solidFill>
                <a:latin typeface="Arial"/>
                <a:cs typeface="Arial"/>
              </a:rPr>
              <a:t>s=120 km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CC"/>
                </a:solidFill>
                <a:latin typeface="Arial"/>
                <a:cs typeface="Arial"/>
              </a:rPr>
              <a:t>Za 3 hodiny urazí nákladní vlak dráhu 120 km.</a:t>
            </a:r>
            <a:endParaRPr lang="cs-CZ" sz="2800" b="1" dirty="0" smtClean="0">
              <a:solidFill>
                <a:srgbClr val="0000CC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0099"/>
                </a:solidFill>
                <a:effectLst/>
              </a:rPr>
              <a:t>Osobní vlak se na určitém úseku dráhy pohybuje rovnoměrně rychlostí v=40 km/h. Jak dlouhý je daný úsek, jestliže ho projel za čas t= 3 hodiny?</a:t>
            </a:r>
            <a:endParaRPr lang="cs-CZ" sz="2800" dirty="0">
              <a:solidFill>
                <a:srgbClr val="000099"/>
              </a:solidFill>
              <a:effectLst/>
            </a:endParaRPr>
          </a:p>
        </p:txBody>
      </p:sp>
      <p:pic>
        <p:nvPicPr>
          <p:cNvPr id="4" name="Obrázek 3" descr="971012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3438" y="2428868"/>
            <a:ext cx="3571868" cy="267890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714488"/>
            <a:ext cx="8229600" cy="429280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800000"/>
                </a:solidFill>
              </a:rPr>
              <a:t>Řešení: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800000"/>
                </a:solidFill>
              </a:rPr>
              <a:t>v=65 km/h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800000"/>
                </a:solidFill>
              </a:rPr>
              <a:t>t=2 h 30 min=2,5 h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800000"/>
                </a:solidFill>
              </a:rPr>
              <a:t>s=? </a:t>
            </a:r>
            <a:r>
              <a:rPr lang="en-US" sz="2800" b="1" u="sng" dirty="0" smtClean="0">
                <a:solidFill>
                  <a:srgbClr val="800000"/>
                </a:solidFill>
              </a:rPr>
              <a:t>[km]</a:t>
            </a:r>
            <a:endParaRPr lang="cs-CZ" sz="2800" b="1" u="sng" dirty="0" smtClean="0">
              <a:solidFill>
                <a:srgbClr val="800000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800000"/>
                </a:solidFill>
              </a:rPr>
              <a:t>s=v</a:t>
            </a:r>
            <a:r>
              <a:rPr lang="cs-CZ" sz="2800" b="1" dirty="0" smtClean="0">
                <a:solidFill>
                  <a:srgbClr val="800000"/>
                </a:solidFill>
                <a:latin typeface="Arial"/>
                <a:cs typeface="Arial"/>
              </a:rPr>
              <a:t>∙t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800000"/>
                </a:solidFill>
                <a:latin typeface="Arial"/>
                <a:cs typeface="Arial"/>
              </a:rPr>
              <a:t>s=65∙2,5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800000"/>
                </a:solidFill>
                <a:latin typeface="Arial"/>
                <a:cs typeface="Arial"/>
              </a:rPr>
              <a:t>s=162,5 km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800000"/>
                </a:solidFill>
                <a:latin typeface="Arial"/>
                <a:cs typeface="Arial"/>
              </a:rPr>
              <a:t>Rychlík urazí za 2 h a 30 min dráhu 162,5 km</a:t>
            </a:r>
          </a:p>
          <a:p>
            <a:pPr>
              <a:buNone/>
            </a:pPr>
            <a:endParaRPr lang="cs-CZ" sz="2800" b="1" dirty="0">
              <a:solidFill>
                <a:srgbClr val="8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28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effectLst/>
              </a:rPr>
              <a:t>Vyřešte úlohu:</a:t>
            </a:r>
            <a:br>
              <a:rPr lang="cs-CZ" sz="2800" dirty="0" smtClean="0">
                <a:solidFill>
                  <a:srgbClr val="FF0000"/>
                </a:solidFill>
                <a:effectLst/>
              </a:rPr>
            </a:br>
            <a:r>
              <a:rPr lang="cs-CZ" sz="2800" dirty="0" smtClean="0">
                <a:solidFill>
                  <a:srgbClr val="FF0000"/>
                </a:solidFill>
                <a:effectLst/>
              </a:rPr>
              <a:t>Jakou dráhu urazí rychlík jedoucí rychlostí 65km/h za 2 h a 30 min?</a:t>
            </a:r>
            <a:endParaRPr lang="cs-CZ" sz="2800" dirty="0">
              <a:solidFill>
                <a:srgbClr val="FF0000"/>
              </a:solidFill>
              <a:effectLst/>
            </a:endParaRPr>
          </a:p>
        </p:txBody>
      </p:sp>
      <p:pic>
        <p:nvPicPr>
          <p:cNvPr id="4" name="Obrázek 3" descr="de_ice_t2_lichtenfels01_xx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57818" y="2143116"/>
            <a:ext cx="2697468" cy="264014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214554"/>
            <a:ext cx="8229600" cy="3792737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3300"/>
                </a:solidFill>
              </a:rPr>
              <a:t>Řešení: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00"/>
                </a:solidFill>
              </a:rPr>
              <a:t>v=54 km/h=15 m/s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00"/>
                </a:solidFill>
              </a:rPr>
              <a:t>t=4 s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003300"/>
                </a:solidFill>
              </a:rPr>
              <a:t>s=? </a:t>
            </a:r>
            <a:r>
              <a:rPr lang="en-US" sz="2800" b="1" u="sng" dirty="0" smtClean="0">
                <a:solidFill>
                  <a:srgbClr val="003300"/>
                </a:solidFill>
              </a:rPr>
              <a:t>[m]</a:t>
            </a:r>
            <a:endParaRPr lang="cs-CZ" sz="2800" b="1" u="sng" dirty="0" smtClean="0">
              <a:solidFill>
                <a:srgbClr val="003300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3300"/>
                </a:solidFill>
              </a:rPr>
              <a:t>s=v</a:t>
            </a:r>
            <a:r>
              <a:rPr lang="cs-CZ" sz="2800" b="1" dirty="0" smtClean="0">
                <a:solidFill>
                  <a:srgbClr val="003300"/>
                </a:solidFill>
                <a:latin typeface="Arial"/>
                <a:cs typeface="Arial"/>
              </a:rPr>
              <a:t>∙t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00"/>
                </a:solidFill>
                <a:latin typeface="Arial"/>
                <a:cs typeface="Arial"/>
              </a:rPr>
              <a:t>s=15 ∙4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003300"/>
                </a:solidFill>
                <a:latin typeface="Arial"/>
                <a:cs typeface="Arial"/>
              </a:rPr>
              <a:t>s=60 m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00"/>
                </a:solidFill>
                <a:latin typeface="Arial"/>
                <a:cs typeface="Arial"/>
              </a:rPr>
              <a:t>Rychlíkový vlak je dlouhý 60 metrů.</a:t>
            </a:r>
          </a:p>
          <a:p>
            <a:pPr>
              <a:buNone/>
            </a:pPr>
            <a:endParaRPr lang="cs-CZ" sz="2800" b="1" dirty="0" smtClean="0">
              <a:solidFill>
                <a:srgbClr val="003300"/>
              </a:solidFill>
            </a:endParaRPr>
          </a:p>
          <a:p>
            <a:pPr>
              <a:buNone/>
            </a:pPr>
            <a:endParaRPr lang="cs-CZ" sz="2800" b="1" u="sng" dirty="0">
              <a:solidFill>
                <a:srgbClr val="0033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9900"/>
                </a:solidFill>
                <a:effectLst/>
              </a:rPr>
              <a:t>Vyřešte úlohu:</a:t>
            </a:r>
            <a:br>
              <a:rPr lang="cs-CZ" sz="2800" dirty="0" smtClean="0">
                <a:solidFill>
                  <a:srgbClr val="009900"/>
                </a:solidFill>
                <a:effectLst/>
              </a:rPr>
            </a:br>
            <a:r>
              <a:rPr lang="cs-CZ" sz="2800" dirty="0" smtClean="0">
                <a:solidFill>
                  <a:srgbClr val="009900"/>
                </a:solidFill>
                <a:effectLst/>
              </a:rPr>
              <a:t>Jak dlouhý je rychlíkový vlak, jestliže projíždí stanicí kolem výpravčího rychlostí 54 km/h po dobu 4 sekund?</a:t>
            </a:r>
            <a:endParaRPr lang="cs-CZ" sz="2800" dirty="0">
              <a:solidFill>
                <a:srgbClr val="009900"/>
              </a:solidFill>
              <a:effectLst/>
            </a:endParaRPr>
          </a:p>
        </p:txBody>
      </p:sp>
      <p:pic>
        <p:nvPicPr>
          <p:cNvPr id="4" name="Obrázek 3" descr="250px-Odakyu_Conducto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4876" y="2254987"/>
            <a:ext cx="3786214" cy="284723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71678"/>
            <a:ext cx="8229600" cy="435771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660066"/>
                </a:solidFill>
              </a:rPr>
              <a:t>Řešení: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660066"/>
                </a:solidFill>
              </a:rPr>
              <a:t>v=160 km/h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660066"/>
                </a:solidFill>
              </a:rPr>
              <a:t>t=2 h 15 min=2,25 h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660066"/>
                </a:solidFill>
              </a:rPr>
              <a:t>s=? </a:t>
            </a:r>
            <a:r>
              <a:rPr lang="en-US" sz="2800" b="1" u="sng" dirty="0" smtClean="0">
                <a:solidFill>
                  <a:srgbClr val="660066"/>
                </a:solidFill>
              </a:rPr>
              <a:t>[</a:t>
            </a:r>
            <a:r>
              <a:rPr lang="cs-CZ" sz="2800" b="1" u="sng" dirty="0" smtClean="0">
                <a:solidFill>
                  <a:srgbClr val="660066"/>
                </a:solidFill>
              </a:rPr>
              <a:t>km</a:t>
            </a:r>
            <a:r>
              <a:rPr lang="en-US" sz="2800" b="1" u="sng" dirty="0" smtClean="0">
                <a:solidFill>
                  <a:srgbClr val="660066"/>
                </a:solidFill>
              </a:rPr>
              <a:t>]</a:t>
            </a:r>
            <a:endParaRPr lang="cs-CZ" sz="2800" b="1" u="sng" dirty="0" smtClean="0">
              <a:solidFill>
                <a:srgbClr val="660066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660066"/>
                </a:solidFill>
              </a:rPr>
              <a:t>s=v</a:t>
            </a:r>
            <a:r>
              <a:rPr lang="cs-CZ" sz="2800" b="1" dirty="0" smtClean="0">
                <a:solidFill>
                  <a:srgbClr val="660066"/>
                </a:solidFill>
                <a:latin typeface="Arial"/>
                <a:cs typeface="Arial"/>
              </a:rPr>
              <a:t>∙t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660066"/>
                </a:solidFill>
                <a:latin typeface="Arial"/>
                <a:cs typeface="Arial"/>
              </a:rPr>
              <a:t>s=160∙2,25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660066"/>
                </a:solidFill>
                <a:latin typeface="Arial"/>
                <a:cs typeface="Arial"/>
              </a:rPr>
              <a:t>s=360 km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660066"/>
                </a:solidFill>
                <a:latin typeface="Arial"/>
                <a:cs typeface="Arial"/>
              </a:rPr>
              <a:t>Vůz Formule 1 ujede za 2 hodiny a 15 minut 360 km.</a:t>
            </a:r>
            <a:endParaRPr lang="cs-CZ" sz="2800" b="1" dirty="0" smtClean="0">
              <a:solidFill>
                <a:srgbClr val="660066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800080"/>
                </a:solidFill>
                <a:effectLst/>
              </a:rPr>
              <a:t>Vyřešte úlohu:</a:t>
            </a:r>
            <a:br>
              <a:rPr lang="cs-CZ" sz="2400" dirty="0" smtClean="0">
                <a:solidFill>
                  <a:srgbClr val="800080"/>
                </a:solidFill>
                <a:effectLst/>
              </a:rPr>
            </a:br>
            <a:r>
              <a:rPr lang="cs-CZ" sz="2400" dirty="0" smtClean="0">
                <a:solidFill>
                  <a:srgbClr val="800080"/>
                </a:solidFill>
                <a:effectLst/>
              </a:rPr>
              <a:t>Kolik km ujede během závodu vůz Formule 1, jestliže se pohybuje průměrnou rychlostí 160 km/h a krouží po okruhu 2 hodiny 15 minut.</a:t>
            </a:r>
            <a:endParaRPr lang="cs-CZ" sz="2400" dirty="0">
              <a:solidFill>
                <a:srgbClr val="800080"/>
              </a:solidFill>
              <a:effectLst/>
            </a:endParaRPr>
          </a:p>
        </p:txBody>
      </p:sp>
      <p:pic>
        <p:nvPicPr>
          <p:cNvPr id="4" name="Obrázek 3" descr="840-formule-05-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3438" y="2285992"/>
            <a:ext cx="4002221" cy="300166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36867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3333FF"/>
                </a:solidFill>
                <a:effectLst/>
              </a:rPr>
              <a:t>V jaké vzdálenosti udeřil blesk, jestliže Jirka u okna od záblesku až do uslyšení hromu naměřil čas 15 sekund? </a:t>
            </a:r>
            <a:br>
              <a:rPr lang="cs-CZ" sz="2800" dirty="0" smtClean="0">
                <a:solidFill>
                  <a:srgbClr val="3333FF"/>
                </a:solidFill>
                <a:effectLst/>
              </a:rPr>
            </a:br>
            <a:r>
              <a:rPr lang="cs-CZ" sz="2800" dirty="0" smtClean="0">
                <a:solidFill>
                  <a:srgbClr val="3333FF"/>
                </a:solidFill>
                <a:effectLst/>
              </a:rPr>
              <a:t>Uvažujeme, že záblesk vidíme okamžitě a zvuk se šíří rychlostí 340 m/s.</a:t>
            </a:r>
            <a:br>
              <a:rPr lang="cs-CZ" sz="2800" dirty="0" smtClean="0">
                <a:solidFill>
                  <a:srgbClr val="3333FF"/>
                </a:solidFill>
                <a:effectLst/>
              </a:rPr>
            </a:br>
            <a:r>
              <a:rPr lang="cs-CZ" sz="2800" dirty="0" smtClean="0">
                <a:solidFill>
                  <a:srgbClr val="3333FF"/>
                </a:solidFill>
                <a:effectLst/>
              </a:rPr>
              <a:t>Úlohu vyřešte a vyberte správnou odpověď:</a:t>
            </a:r>
            <a:endParaRPr lang="cs-CZ" sz="2800" dirty="0">
              <a:solidFill>
                <a:srgbClr val="3333FF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142844" y="3500438"/>
            <a:ext cx="2214578" cy="142876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5,1 km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2786050" y="3357562"/>
            <a:ext cx="2214578" cy="142876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000066"/>
                </a:solidFill>
              </a:rPr>
              <a:t>6</a:t>
            </a:r>
            <a:r>
              <a:rPr lang="cs-CZ" sz="3200" b="1" dirty="0" smtClean="0">
                <a:solidFill>
                  <a:srgbClr val="000066"/>
                </a:solidFill>
              </a:rPr>
              <a:t>,1 km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1500166" y="4929198"/>
            <a:ext cx="2214578" cy="142876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000066"/>
                </a:solidFill>
              </a:rPr>
              <a:t>7</a:t>
            </a:r>
            <a:r>
              <a:rPr lang="cs-CZ" sz="3200" b="1" dirty="0" smtClean="0">
                <a:solidFill>
                  <a:srgbClr val="000066"/>
                </a:solidFill>
              </a:rPr>
              <a:t>,1 km</a:t>
            </a:r>
            <a:endParaRPr lang="cs-CZ" sz="3200" b="1" dirty="0">
              <a:solidFill>
                <a:srgbClr val="000066"/>
              </a:solidFill>
            </a:endParaRPr>
          </a:p>
        </p:txBody>
      </p:sp>
      <p:pic>
        <p:nvPicPr>
          <p:cNvPr id="7" name="Obrázek 6" descr="blesk1b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6380" y="3286124"/>
            <a:ext cx="3729731" cy="331946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65429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9900"/>
                </a:solidFill>
                <a:effectLst/>
              </a:rPr>
              <a:t>Letadlo práškovalo pole po dobu 20 min při průměrné rychlosti 252 km/h. </a:t>
            </a:r>
            <a:br>
              <a:rPr lang="cs-CZ" sz="2800" dirty="0" smtClean="0">
                <a:solidFill>
                  <a:srgbClr val="009900"/>
                </a:solidFill>
                <a:effectLst/>
              </a:rPr>
            </a:br>
            <a:r>
              <a:rPr lang="cs-CZ" sz="2800" dirty="0" smtClean="0">
                <a:solidFill>
                  <a:srgbClr val="009900"/>
                </a:solidFill>
                <a:effectLst/>
              </a:rPr>
              <a:t>Kolik km při tom nalétalo?</a:t>
            </a:r>
            <a:br>
              <a:rPr lang="cs-CZ" sz="2800" dirty="0" smtClean="0">
                <a:solidFill>
                  <a:srgbClr val="009900"/>
                </a:solidFill>
                <a:effectLst/>
              </a:rPr>
            </a:br>
            <a:r>
              <a:rPr lang="cs-CZ" sz="2800" dirty="0" smtClean="0">
                <a:solidFill>
                  <a:srgbClr val="009900"/>
                </a:solidFill>
                <a:effectLst/>
              </a:rPr>
              <a:t>Úlohu vyřešte a vyberte správnou odpověď:</a:t>
            </a:r>
            <a:endParaRPr lang="cs-CZ" sz="2800" dirty="0">
              <a:solidFill>
                <a:srgbClr val="0099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85720" y="2643182"/>
            <a:ext cx="2286016" cy="1000132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00"/>
                </a:solidFill>
              </a:rPr>
              <a:t>42 km</a:t>
            </a:r>
            <a:endParaRPr lang="cs-CZ" sz="3200" b="1" dirty="0">
              <a:solidFill>
                <a:srgbClr val="0033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85720" y="5000636"/>
            <a:ext cx="2286016" cy="1000132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00"/>
                </a:solidFill>
              </a:rPr>
              <a:t>116 km</a:t>
            </a:r>
            <a:endParaRPr lang="cs-CZ" sz="3200" b="1" dirty="0">
              <a:solidFill>
                <a:srgbClr val="0033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85720" y="3786190"/>
            <a:ext cx="2286016" cy="1000132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00"/>
                </a:solidFill>
              </a:rPr>
              <a:t>84 km</a:t>
            </a:r>
            <a:endParaRPr lang="cs-CZ" sz="3200" b="1" dirty="0">
              <a:solidFill>
                <a:srgbClr val="003300"/>
              </a:solidFill>
            </a:endParaRPr>
          </a:p>
        </p:txBody>
      </p:sp>
      <p:pic>
        <p:nvPicPr>
          <p:cNvPr id="8" name="Obrázek 7" descr="BLOG LETADLO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8992" y="2786058"/>
            <a:ext cx="5024446" cy="334125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doc. RNDr. Růžena  Kolářová, CSc., PaedDr. Jiří Bohuněk, Fyzika pro 7. ročník základní školy, nakladatelství Prometheus, 2004, ISBN 80-7196-265-1.</a:t>
            </a: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Tesař J., Jáchim F., Fyzika 2 pro ZŠ, Síla a její účinky-Pohyb těles, pedagogické nakladatelství, a.s., SPN 2008.</a:t>
            </a: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Rauner K., Havel V., a kol., Fyzika 7 pro ZŠ a víceletá gymnázia, Nakladatelství Fraus 2005</a:t>
            </a: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galerie office</a:t>
            </a: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  <a:hlinkClick r:id="rId2"/>
              </a:rPr>
              <a:t>http://www.navodarsekim.wz.cz/testy/fyzika/7/pictures/1_pohyb_a_sila/1_1/klid_a_pohyb.jpg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:2012-10-17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http://blog.horskadraha.cz/wp-content/fire2.jpg 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:2012-10-17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3"/>
              </a:rPr>
              <a:t>http://brnosim.wz.cz/foto/971012a.jpg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:2012-10-17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  <a:hlinkClick r:id="rId4"/>
              </a:rPr>
              <a:t>http://www.</a:t>
            </a:r>
            <a:r>
              <a:rPr lang="cs-CZ" sz="1100" b="1" dirty="0" err="1" smtClean="0">
                <a:solidFill>
                  <a:srgbClr val="00CC00"/>
                </a:solidFill>
                <a:hlinkClick r:id="rId4"/>
              </a:rPr>
              <a:t>eikongraphia.com</a:t>
            </a:r>
            <a:r>
              <a:rPr lang="cs-CZ" sz="1100" b="1" dirty="0" smtClean="0">
                <a:solidFill>
                  <a:srgbClr val="00CC00"/>
                </a:solidFill>
                <a:hlinkClick r:id="rId4"/>
              </a:rPr>
              <a:t>/</a:t>
            </a:r>
            <a:r>
              <a:rPr lang="cs-CZ" sz="1100" b="1" dirty="0" err="1" smtClean="0">
                <a:solidFill>
                  <a:srgbClr val="00CC00"/>
                </a:solidFill>
                <a:hlinkClick r:id="rId4"/>
              </a:rPr>
              <a:t>wordpress</a:t>
            </a:r>
            <a:r>
              <a:rPr lang="cs-CZ" sz="1100" b="1" dirty="0" smtClean="0">
                <a:solidFill>
                  <a:srgbClr val="00CC00"/>
                </a:solidFill>
                <a:hlinkClick r:id="rId4"/>
              </a:rPr>
              <a:t>/wp-content/de_</a:t>
            </a:r>
            <a:r>
              <a:rPr lang="cs-CZ" sz="1100" b="1" dirty="0" err="1" smtClean="0">
                <a:solidFill>
                  <a:srgbClr val="00CC00"/>
                </a:solidFill>
                <a:hlinkClick r:id="rId4"/>
              </a:rPr>
              <a:t>ice</a:t>
            </a:r>
            <a:r>
              <a:rPr lang="cs-CZ" sz="1100" b="1" dirty="0" smtClean="0">
                <a:solidFill>
                  <a:srgbClr val="00CC00"/>
                </a:solidFill>
                <a:hlinkClick r:id="rId4"/>
              </a:rPr>
              <a:t>_t2_lichtenfels01_</a:t>
            </a:r>
            <a:r>
              <a:rPr lang="cs-CZ" sz="1100" b="1" dirty="0" err="1" smtClean="0">
                <a:solidFill>
                  <a:srgbClr val="00CC00"/>
                </a:solidFill>
                <a:hlinkClick r:id="rId4"/>
              </a:rPr>
              <a:t>xxl.jpg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:2012-10-17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  <a:hlinkClick r:id="rId5"/>
              </a:rPr>
              <a:t>http://upload.wikimedia.org/wikipedia/commons/thumb/7/75/Odakyu_Conductor.jpg/250px-Odakyu_Conductor.jpg</a:t>
            </a:r>
            <a:r>
              <a:rPr lang="cs-CZ" sz="1100" b="1" dirty="0" smtClean="0">
                <a:solidFill>
                  <a:srgbClr val="00CC00"/>
                </a:solidFill>
              </a:rPr>
              <a:t> 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:2012-10-17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  <a:hlinkClick r:id="rId6"/>
              </a:rPr>
              <a:t>http://www.</a:t>
            </a:r>
            <a:r>
              <a:rPr lang="cs-CZ" sz="1100" b="1" dirty="0" err="1" smtClean="0">
                <a:solidFill>
                  <a:srgbClr val="00CC00"/>
                </a:solidFill>
                <a:hlinkClick r:id="rId6"/>
              </a:rPr>
              <a:t>slantour.cz</a:t>
            </a:r>
            <a:r>
              <a:rPr lang="cs-CZ" sz="1100" b="1" dirty="0" smtClean="0">
                <a:solidFill>
                  <a:srgbClr val="00CC00"/>
                </a:solidFill>
                <a:hlinkClick r:id="rId6"/>
              </a:rPr>
              <a:t>/foto/full/840-formule-05-.jpg</a:t>
            </a:r>
            <a:r>
              <a:rPr lang="cs-CZ" sz="1100" b="1" dirty="0" smtClean="0">
                <a:solidFill>
                  <a:srgbClr val="00CC00"/>
                </a:solidFill>
              </a:rPr>
              <a:t> 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:2012-10-17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  <a:hlinkClick r:id="rId7"/>
              </a:rPr>
              <a:t>http://www.blesk.kx.cz/images/blesk1b.jpg</a:t>
            </a:r>
            <a:r>
              <a:rPr lang="cs-CZ" sz="1100" b="1" dirty="0" smtClean="0">
                <a:solidFill>
                  <a:srgbClr val="00CC00"/>
                </a:solidFill>
              </a:rPr>
              <a:t> 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:2012-10-17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  <a:hlinkClick r:id="rId8"/>
              </a:rPr>
              <a:t>http</a:t>
            </a:r>
            <a:r>
              <a:rPr lang="cs-CZ" sz="1100" b="1" dirty="0" smtClean="0">
                <a:solidFill>
                  <a:srgbClr val="00CC00"/>
                </a:solidFill>
                <a:hlinkClick r:id="rId8"/>
              </a:rPr>
              <a:t>://4.bp.blogspot.com/_</a:t>
            </a:r>
            <a:r>
              <a:rPr lang="cs-CZ" sz="1100" b="1" dirty="0" smtClean="0">
                <a:solidFill>
                  <a:srgbClr val="00CC00"/>
                </a:solidFill>
                <a:hlinkClick r:id="rId8"/>
              </a:rPr>
              <a:t>xHYEdUroQc8/</a:t>
            </a:r>
            <a:r>
              <a:rPr lang="cs-CZ" sz="1100" b="1" dirty="0" err="1" smtClean="0">
                <a:solidFill>
                  <a:srgbClr val="00CC00"/>
                </a:solidFill>
                <a:hlinkClick r:id="rId8"/>
              </a:rPr>
              <a:t>TEfwuyRXXTI</a:t>
            </a:r>
            <a:r>
              <a:rPr lang="cs-CZ" sz="1100" b="1" dirty="0" smtClean="0">
                <a:solidFill>
                  <a:srgbClr val="00CC00"/>
                </a:solidFill>
                <a:hlinkClick r:id="rId8"/>
              </a:rPr>
              <a:t>/AAAAAAAABQA/j8X7LxrtW4A/s1600/BLOG+LETADLO3.JPG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:2012-10-17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endParaRPr lang="cs-CZ" sz="11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72547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/>
          </a:bodyPr>
          <a:lstStyle/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2060"/>
                </a:solidFill>
              </a:rPr>
              <a:t>Prezentace slouží k naučení nového učiva.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2060"/>
                </a:solidFill>
              </a:rPr>
              <a:t>Žák si nejprve zopakuje důležité informace o pohybu těles.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2060"/>
                </a:solidFill>
              </a:rPr>
              <a:t>Žák ví, jakými třemi fyzikálními veličinami popisujeme pohyb.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2060"/>
                </a:solidFill>
              </a:rPr>
              <a:t>Žák zná vzorec pro výpočet rychlosti.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2060"/>
                </a:solidFill>
              </a:rPr>
              <a:t>Žák vyjmenuje nejčastěji používané jednotky při řešení úloh o pohybu těles.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2060"/>
                </a:solidFill>
              </a:rPr>
              <a:t>Zavedení  vzorce pro výpočet dráhy.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2060"/>
                </a:solidFill>
              </a:rPr>
              <a:t>Žák řeší úlohy na výpočet dráhy.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614866" cy="86834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Metodika prezentace: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106</TotalTime>
  <Words>550</Words>
  <Application>Microsoft Office PowerPoint</Application>
  <PresentationFormat>Předvádění na obrazovce (4:3)</PresentationFormat>
  <Paragraphs>101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Snímek 1</vt:lpstr>
      <vt:lpstr>Odpovězte na otázku: Jakými třemi základními veličinami popisujeme pohyb těles? Vyberte správné odpovědi:</vt:lpstr>
      <vt:lpstr>Podle jakého vzorce umíte vypočítat rychlost pohybu? Vyberte správnou odpověď:</vt:lpstr>
      <vt:lpstr>Nejčastěji používané jednotky při řešení úloh o pohybu těles:</vt:lpstr>
      <vt:lpstr>Výpočet dráhy:</vt:lpstr>
      <vt:lpstr>Osobní vlak se na určitém úseku dráhy pohybuje rovnoměrně rychlostí v=40 km/h. Jak dlouhý je daný úsek, jestliže ho projel za čas t= 3 hodiny?</vt:lpstr>
      <vt:lpstr>Vyřešte úlohu: Jakou dráhu urazí rychlík jedoucí rychlostí 65km/h za 2 h a 30 min?</vt:lpstr>
      <vt:lpstr>Vyřešte úlohu: Jak dlouhý je rychlíkový vlak, jestliže projíždí stanicí kolem výpravčího rychlostí 54 km/h po dobu 4 sekund?</vt:lpstr>
      <vt:lpstr>Vyřešte úlohu: Kolik km ujede během závodu vůz Formule 1, jestliže se pohybuje průměrnou rychlostí 160 km/h a krouží po okruhu 2 hodiny 15 minut.</vt:lpstr>
      <vt:lpstr>V jaké vzdálenosti udeřil blesk, jestliže Jirka u okna od záblesku až do uslyšení hromu naměřil čas 15 sekund?  Uvažujeme, že záblesk vidíme okamžitě a zvuk se šíří rychlostí 340 m/s. Úlohu vyřešte a vyberte správnou odpověď:</vt:lpstr>
      <vt:lpstr>Letadlo práškovalo pole po dobu 20 min při průměrné rychlosti 252 km/h.  Kolik km při tom nalétalo? Úlohu vyřešte a vyberte správnou odpověď: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Radlena</cp:lastModifiedBy>
  <cp:revision>14</cp:revision>
  <dcterms:created xsi:type="dcterms:W3CDTF">2012-10-13T14:49:23Z</dcterms:created>
  <dcterms:modified xsi:type="dcterms:W3CDTF">2012-10-13T16:40:38Z</dcterms:modified>
</cp:coreProperties>
</file>