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57" r:id="rId2"/>
    <p:sldId id="259" r:id="rId3"/>
    <p:sldId id="263" r:id="rId4"/>
    <p:sldId id="260" r:id="rId5"/>
    <p:sldId id="261" r:id="rId6"/>
    <p:sldId id="262" r:id="rId7"/>
    <p:sldId id="264" r:id="rId8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354F5B-C570-40B1-BF91-929CAEE8D6DC}" type="doc">
      <dgm:prSet loTypeId="urn:microsoft.com/office/officeart/2005/8/layout/funnel1" loCatId="relationship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C83FD6F6-F091-4444-8E46-D42A12B55DB9}">
      <dgm:prSet phldrT="[Text]"/>
      <dgm:spPr/>
      <dgm:t>
        <a:bodyPr/>
        <a:lstStyle/>
        <a:p>
          <a:r>
            <a:rPr lang="cs-CZ" noProof="1" smtClean="0">
              <a:solidFill>
                <a:srgbClr val="FFC000"/>
              </a:solidFill>
            </a:rPr>
            <a:t>rhymes</a:t>
          </a:r>
        </a:p>
      </dgm:t>
    </dgm:pt>
    <dgm:pt modelId="{4F91DF5F-F89A-4F55-9EC0-A7435F05F5EB}" type="sibTrans" cxnId="{B45A163C-5C1D-4E6A-8414-4A041263C27A}">
      <dgm:prSet/>
      <dgm:spPr/>
      <dgm:t>
        <a:bodyPr/>
        <a:lstStyle/>
        <a:p>
          <a:endParaRPr lang="cs-CZ"/>
        </a:p>
      </dgm:t>
    </dgm:pt>
    <dgm:pt modelId="{49886524-D90E-4CE4-9699-E503C5DEEBA0}" type="parTrans" cxnId="{B45A163C-5C1D-4E6A-8414-4A041263C27A}">
      <dgm:prSet/>
      <dgm:spPr/>
      <dgm:t>
        <a:bodyPr/>
        <a:lstStyle/>
        <a:p>
          <a:endParaRPr lang="cs-CZ"/>
        </a:p>
      </dgm:t>
    </dgm:pt>
    <dgm:pt modelId="{AA195793-AF77-4115-8F11-E27365A6FBB0}" type="pres">
      <dgm:prSet presAssocID="{3A354F5B-C570-40B1-BF91-929CAEE8D6DC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83D02DC-768D-4E9C-9EF1-5820792780A4}" type="pres">
      <dgm:prSet presAssocID="{3A354F5B-C570-40B1-BF91-929CAEE8D6DC}" presName="ellipse" presStyleLbl="trBgShp" presStyleIdx="0" presStyleCnt="1" custScaleX="19760" custScaleY="38104" custLinFactY="25007" custLinFactNeighborX="11840" custLinFactNeighborY="100000"/>
      <dgm:spPr/>
      <dgm:t>
        <a:bodyPr/>
        <a:lstStyle/>
        <a:p>
          <a:endParaRPr lang="cs-CZ"/>
        </a:p>
      </dgm:t>
    </dgm:pt>
    <dgm:pt modelId="{02ADDD38-45D9-4DA3-84B7-81D72BA14333}" type="pres">
      <dgm:prSet presAssocID="{3A354F5B-C570-40B1-BF91-929CAEE8D6DC}" presName="arrow1" presStyleLbl="fgShp" presStyleIdx="0" presStyleCnt="1"/>
      <dgm:spPr/>
    </dgm:pt>
    <dgm:pt modelId="{6BFC8C17-A76C-412B-B770-7A1BFF2815FE}" type="pres">
      <dgm:prSet presAssocID="{3A354F5B-C570-40B1-BF91-929CAEE8D6DC}" presName="rectangle" presStyleLbl="revTx" presStyleIdx="0" presStyleCnt="1" custLinFactNeighborX="-1064" custLinFactNeighborY="27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EAB3B8-CADF-4BC9-8008-5056F399B0A9}" type="pres">
      <dgm:prSet presAssocID="{3A354F5B-C570-40B1-BF91-929CAEE8D6DC}" presName="funnel" presStyleLbl="trAlignAcc1" presStyleIdx="0" presStyleCnt="1" custScaleX="125467" custScaleY="136366" custLinFactNeighborX="781" custLinFactNeighborY="5926"/>
      <dgm:spPr/>
      <dgm:t>
        <a:bodyPr/>
        <a:lstStyle/>
        <a:p>
          <a:endParaRPr lang="cs-CZ"/>
        </a:p>
      </dgm:t>
    </dgm:pt>
  </dgm:ptLst>
  <dgm:cxnLst>
    <dgm:cxn modelId="{3F1FBAAE-A59B-402F-9B08-374C80A23685}" type="presOf" srcId="{C83FD6F6-F091-4444-8E46-D42A12B55DB9}" destId="{6BFC8C17-A76C-412B-B770-7A1BFF2815FE}" srcOrd="0" destOrd="0" presId="urn:microsoft.com/office/officeart/2005/8/layout/funnel1"/>
    <dgm:cxn modelId="{1B443367-06DA-4133-AAF0-CA19B2C84F27}" type="presOf" srcId="{3A354F5B-C570-40B1-BF91-929CAEE8D6DC}" destId="{AA195793-AF77-4115-8F11-E27365A6FBB0}" srcOrd="0" destOrd="0" presId="urn:microsoft.com/office/officeart/2005/8/layout/funnel1"/>
    <dgm:cxn modelId="{B45A163C-5C1D-4E6A-8414-4A041263C27A}" srcId="{3A354F5B-C570-40B1-BF91-929CAEE8D6DC}" destId="{C83FD6F6-F091-4444-8E46-D42A12B55DB9}" srcOrd="0" destOrd="0" parTransId="{49886524-D90E-4CE4-9699-E503C5DEEBA0}" sibTransId="{4F91DF5F-F89A-4F55-9EC0-A7435F05F5EB}"/>
    <dgm:cxn modelId="{E64E79FC-53C2-43E5-982D-EDFA776385DE}" type="presParOf" srcId="{AA195793-AF77-4115-8F11-E27365A6FBB0}" destId="{283D02DC-768D-4E9C-9EF1-5820792780A4}" srcOrd="0" destOrd="0" presId="urn:microsoft.com/office/officeart/2005/8/layout/funnel1"/>
    <dgm:cxn modelId="{248FA9C3-E36D-47E2-8A4C-16E872CC1BD9}" type="presParOf" srcId="{AA195793-AF77-4115-8F11-E27365A6FBB0}" destId="{02ADDD38-45D9-4DA3-84B7-81D72BA14333}" srcOrd="1" destOrd="0" presId="urn:microsoft.com/office/officeart/2005/8/layout/funnel1"/>
    <dgm:cxn modelId="{37F771AF-7F1F-4ED0-B19B-DC19180B0D71}" type="presParOf" srcId="{AA195793-AF77-4115-8F11-E27365A6FBB0}" destId="{6BFC8C17-A76C-412B-B770-7A1BFF2815FE}" srcOrd="2" destOrd="0" presId="urn:microsoft.com/office/officeart/2005/8/layout/funnel1"/>
    <dgm:cxn modelId="{6EAFA901-8138-4EAA-9717-3576DF15F041}" type="presParOf" srcId="{AA195793-AF77-4115-8F11-E27365A6FBB0}" destId="{3BEAB3B8-CADF-4BC9-8008-5056F399B0A9}" srcOrd="3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D02DC-768D-4E9C-9EF1-5820792780A4}">
      <dsp:nvSpPr>
        <dsp:cNvPr id="0" name=""/>
        <dsp:cNvSpPr/>
      </dsp:nvSpPr>
      <dsp:spPr>
        <a:xfrm>
          <a:off x="4175492" y="2448272"/>
          <a:ext cx="721053" cy="482880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ADDD38-45D9-4DA3-84B7-81D72BA14333}">
      <dsp:nvSpPr>
        <dsp:cNvPr id="0" name=""/>
        <dsp:cNvSpPr/>
      </dsp:nvSpPr>
      <dsp:spPr>
        <a:xfrm>
          <a:off x="3756037" y="3575015"/>
          <a:ext cx="707181" cy="452596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FC8C17-A76C-412B-B770-7A1BFF2815FE}">
      <dsp:nvSpPr>
        <dsp:cNvPr id="0" name=""/>
        <dsp:cNvSpPr/>
      </dsp:nvSpPr>
      <dsp:spPr>
        <a:xfrm>
          <a:off x="2376274" y="3937092"/>
          <a:ext cx="3394472" cy="848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noProof="1" smtClean="0">
              <a:solidFill>
                <a:srgbClr val="FFC000"/>
              </a:solidFill>
            </a:rPr>
            <a:t>rhymes</a:t>
          </a:r>
        </a:p>
      </dsp:txBody>
      <dsp:txXfrm>
        <a:off x="2376274" y="3937092"/>
        <a:ext cx="3394472" cy="848618"/>
      </dsp:txXfrm>
    </dsp:sp>
    <dsp:sp modelId="{3BEAB3B8-CADF-4BC9-8008-5056F399B0A9}">
      <dsp:nvSpPr>
        <dsp:cNvPr id="0" name=""/>
        <dsp:cNvSpPr/>
      </dsp:nvSpPr>
      <dsp:spPr>
        <a:xfrm>
          <a:off x="1656174" y="-72001"/>
          <a:ext cx="4968766" cy="4320312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2B9F208-0632-4380-B4FA-87356EAEF8E9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EEB3A3D-079E-4E14-87B7-913839E407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12467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0A117FD-479E-4470-A293-362B95521279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F6DF673-D656-4C83-848D-AEE2B302B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67471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Nenech se zmást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psanou formou, důležitá je výslovnost!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542CB9-51F1-43D4-8E4E-322298227F2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1000" i="0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CD24F9-1C3E-4F9D-A017-91338906750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2FF7A-48B0-4B07-8067-C3FB48887933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BAB87-8C02-4960-88BC-E75465FD7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AEE2B-F325-4558-9ECA-E77980D4EB55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C7A0-F58D-447F-B4E6-2877316D86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0CD68F-AF86-4B62-863B-579C2D39CA75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700B-4892-46BD-B37C-F5252E412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77921-EEAB-48ED-91A8-97839E987038}" type="datetime1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DAAE1-95F0-4206-B183-C1852F84D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B90AB-0C35-4EE0-B9DB-054B8D10369E}" type="datetime1">
              <a:rPr lang="cs-CZ" smtClean="0"/>
              <a:t>11.12.2011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6F36E-394E-4357-A577-28BE63E48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A2A4E-0B03-4D3A-9E61-C222830C2EE0}" type="datetime1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C480E-6A4A-49A2-80D9-10AA1F9AFE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1702B-247F-470B-A9BD-60212376EE01}" type="datetime1">
              <a:rPr lang="cs-CZ" smtClean="0"/>
              <a:t>11.12.2011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B57F8-0DA6-495B-978C-C8755BE12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6649D-99CC-44F1-BE4B-BDD50DF94A05}" type="datetime1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E6237-B45A-4D99-8622-0DBA69DCD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92D80-E19C-4DE0-A404-94B27EABC1E4}" type="datetime1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4EB62-F177-4E77-9665-57BC46C6B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AA479-C478-4F12-A5D9-9A514FAB0FBC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60D9C-C8CE-4C08-BE34-CC59466AE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71017-94FC-41AA-AAE5-00856AD0CA64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7AD0C-7941-4D99-BB88-60F51019A3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AB5141E-4511-4379-92E8-18DDB68871BF}" type="datetime1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6CAF2D-5EFA-440E-AEC8-089ABCA5D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031655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jazyková 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  <a:endParaRPr lang="cs-CZ" sz="1500" noProof="1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endParaRPr lang="cs-CZ" sz="1500" noProof="1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noProof="1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What rhymes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VY_22_INOVACE_02 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Sada 2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Vypracovala: Michaela Slaninová,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endParaRPr lang="cs-CZ" dirty="0" smtClean="0">
              <a:solidFill>
                <a:srgbClr val="898989"/>
              </a:solidFill>
            </a:endParaRPr>
          </a:p>
          <a:p>
            <a:pPr>
              <a:lnSpc>
                <a:spcPct val="90000"/>
              </a:lnSpc>
            </a:pPr>
            <a:endParaRPr lang="cs-CZ" dirty="0" smtClean="0">
              <a:solidFill>
                <a:srgbClr val="898989"/>
              </a:solidFill>
            </a:endParaRPr>
          </a:p>
        </p:txBody>
      </p:sp>
      <p:pic>
        <p:nvPicPr>
          <p:cNvPr id="15362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548681"/>
            <a:ext cx="7848872" cy="18004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6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fonetika a fonologie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600" dirty="0"/>
              <a:t>podrobnější metodika viz. poznámky u 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67744" y="3789040"/>
            <a:ext cx="3744416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  <a:scene3d>
            <a:camera prst="isometricOffAxis1Right"/>
            <a:lightRig rig="threePt" dir="t"/>
          </a:scene3d>
          <a:sp3d>
            <a:bevelT prst="relaxedInset"/>
          </a:sp3d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RHYMES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8556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sz="1200" b="1" i="1" dirty="0" smtClean="0">
                <a:solidFill>
                  <a:srgbClr val="FFC000"/>
                </a:solidFill>
                <a:latin typeface="Tahoma" pitchFamily="34" charset="0"/>
              </a:rPr>
              <a:t>Najdi slova, která obsahují  při výslovnosti stejnou samohlásku – </a:t>
            </a:r>
            <a:br>
              <a:rPr lang="cs-CZ" sz="1200" b="1" i="1" dirty="0" smtClean="0">
                <a:solidFill>
                  <a:srgbClr val="FFC000"/>
                </a:solidFill>
                <a:latin typeface="Tahoma" pitchFamily="34" charset="0"/>
              </a:rPr>
            </a:br>
            <a:r>
              <a:rPr lang="cs-CZ" sz="1200" b="1" i="1" dirty="0" smtClean="0">
                <a:solidFill>
                  <a:srgbClr val="FFC000"/>
                </a:solidFill>
                <a:latin typeface="Tahoma" pitchFamily="34" charset="0"/>
              </a:rPr>
              <a:t>slova, která se rýmují.</a:t>
            </a:r>
            <a:br>
              <a:rPr lang="cs-CZ" sz="1200" b="1" i="1" dirty="0" smtClean="0">
                <a:solidFill>
                  <a:srgbClr val="FFC000"/>
                </a:solidFill>
                <a:latin typeface="Tahoma" pitchFamily="34" charset="0"/>
              </a:rPr>
            </a:br>
            <a:r>
              <a:rPr lang="cs-CZ" sz="1200" b="1" i="1" dirty="0" smtClean="0">
                <a:solidFill>
                  <a:srgbClr val="FFC000"/>
                </a:solidFill>
                <a:latin typeface="Tahoma" pitchFamily="34" charset="0"/>
              </a:rPr>
              <a:t>Vymysli další slova, která se rýmují. Je zde slovo, které se nerýmuje s žádným z výběru?</a:t>
            </a:r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</p:nvPr>
        </p:nvGraphicFramePr>
        <p:xfrm>
          <a:off x="395536" y="1196752"/>
          <a:ext cx="8219256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5652120" y="2492896"/>
            <a:ext cx="864096" cy="576064"/>
          </a:xfrm>
          <a:prstGeom prst="ellipse">
            <a:avLst/>
          </a:prstGeom>
          <a:solidFill>
            <a:srgbClr val="7030A0">
              <a:alpha val="40000"/>
            </a:srgb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hide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508104" y="1628800"/>
            <a:ext cx="1008112" cy="576064"/>
          </a:xfrm>
          <a:prstGeom prst="ellipse">
            <a:avLst/>
          </a:prstGeom>
          <a:solidFill>
            <a:schemeClr val="accent6">
              <a:lumMod val="60000"/>
              <a:lumOff val="40000"/>
              <a:alpha val="40000"/>
            </a:scheme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soon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923928" y="1700808"/>
            <a:ext cx="936104" cy="576064"/>
          </a:xfrm>
          <a:prstGeom prst="ellipse">
            <a:avLst/>
          </a:prstGeom>
          <a:solidFill>
            <a:schemeClr val="accent2">
              <a:lumMod val="75000"/>
              <a:alpha val="40000"/>
            </a:scheme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blue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563888" y="3140968"/>
            <a:ext cx="1152128" cy="576064"/>
          </a:xfrm>
          <a:prstGeom prst="ellipse">
            <a:avLst/>
          </a:prstGeom>
          <a:solidFill>
            <a:schemeClr val="accent3">
              <a:alpha val="40000"/>
            </a:scheme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moon</a:t>
            </a:r>
          </a:p>
          <a:p>
            <a:pPr algn="ctr"/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987824" y="1484784"/>
            <a:ext cx="864096" cy="576064"/>
          </a:xfrm>
          <a:prstGeom prst="ellipse">
            <a:avLst/>
          </a:prstGeom>
          <a:solidFill>
            <a:srgbClr val="FFFF00">
              <a:alpha val="40000"/>
            </a:srgb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side</a:t>
            </a:r>
          </a:p>
          <a:p>
            <a:pPr algn="ctr"/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131840" y="2132856"/>
            <a:ext cx="864096" cy="576064"/>
          </a:xfrm>
          <a:prstGeom prst="ellipse">
            <a:avLst/>
          </a:prstGeom>
          <a:solidFill>
            <a:srgbClr val="C00000">
              <a:alpha val="40000"/>
            </a:srgb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cake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860304" y="2501280"/>
            <a:ext cx="1071736" cy="576064"/>
          </a:xfrm>
          <a:prstGeom prst="ellipse">
            <a:avLst/>
          </a:prstGeom>
          <a:solidFill>
            <a:schemeClr val="bg2">
              <a:lumMod val="25000"/>
              <a:alpha val="40000"/>
            </a:scheme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white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4788024" y="2060848"/>
            <a:ext cx="864096" cy="576064"/>
          </a:xfrm>
          <a:prstGeom prst="ellipse">
            <a:avLst/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kite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555776" y="2708920"/>
            <a:ext cx="1008112" cy="576064"/>
          </a:xfrm>
          <a:prstGeom prst="ellipse">
            <a:avLst/>
          </a:prstGeom>
          <a:solidFill>
            <a:srgbClr val="FF0000">
              <a:alpha val="40000"/>
            </a:srgb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night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860032" y="2924944"/>
            <a:ext cx="864096" cy="576064"/>
          </a:xfrm>
          <a:prstGeom prst="ellipse">
            <a:avLst/>
          </a:prstGeom>
          <a:solidFill>
            <a:srgbClr val="FFC000">
              <a:alpha val="40000"/>
            </a:srgb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lake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20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5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4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i="1" dirty="0" smtClean="0">
                <a:solidFill>
                  <a:srgbClr val="FFC000"/>
                </a:solidFill>
                <a:latin typeface="Tahoma" pitchFamily="34" charset="0"/>
              </a:rPr>
              <a:t>Spojíš </a:t>
            </a:r>
            <a:r>
              <a:rPr lang="cs-CZ" sz="2400" i="1" dirty="0" smtClean="0">
                <a:solidFill>
                  <a:srgbClr val="FFC000"/>
                </a:solidFill>
                <a:latin typeface="Tahoma" pitchFamily="34" charset="0"/>
              </a:rPr>
              <a:t>dvojice, které se rýmují?</a:t>
            </a:r>
            <a:endParaRPr lang="cs-CZ" sz="2400" i="1" dirty="0" smtClean="0">
              <a:solidFill>
                <a:srgbClr val="FFC000"/>
              </a:solidFill>
              <a:latin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178696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noProof="1" smtClean="0">
                <a:solidFill>
                  <a:srgbClr val="92D050"/>
                </a:solidFill>
              </a:rPr>
              <a:t>cat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noProof="1" smtClean="0">
                <a:solidFill>
                  <a:schemeClr val="accent6">
                    <a:lumMod val="75000"/>
                  </a:schemeClr>
                </a:solidFill>
              </a:rPr>
              <a:t>knee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noProof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pig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noProof="1" smtClean="0">
                <a:solidFill>
                  <a:srgbClr val="C00000"/>
                </a:solidFill>
              </a:rPr>
              <a:t>wait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noProof="1" smtClean="0">
                <a:solidFill>
                  <a:schemeClr val="bg2">
                    <a:lumMod val="25000"/>
                  </a:schemeClr>
                </a:solidFill>
              </a:rPr>
              <a:t>slow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noProof="1" smtClean="0">
                <a:solidFill>
                  <a:srgbClr val="FFFF00"/>
                </a:solidFill>
              </a:rPr>
              <a:t>look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noProof="1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noProof="1" smtClean="0"/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1692275" y="17002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4283968" y="1700808"/>
            <a:ext cx="317869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sick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hate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rat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low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cook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bee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1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1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i="1" dirty="0" smtClean="0">
                <a:solidFill>
                  <a:srgbClr val="FFC000"/>
                </a:solidFill>
                <a:latin typeface="Tahoma" pitchFamily="34" charset="0"/>
                <a:cs typeface="Tahoma" pitchFamily="34" charset="0"/>
              </a:rPr>
              <a:t>Vymyslíš ve dvojici 3 rýmy a použiješ je v krátké básni?</a:t>
            </a:r>
            <a:endParaRPr lang="cs-CZ" sz="2400" i="1" dirty="0">
              <a:solidFill>
                <a:srgbClr val="FFC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Například k těmto slovům: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sad</a:t>
            </a:r>
          </a:p>
          <a:p>
            <a:r>
              <a:rPr lang="cs-CZ" noProof="1" smtClean="0">
                <a:solidFill>
                  <a:schemeClr val="tx2">
                    <a:lumMod val="50000"/>
                  </a:schemeClr>
                </a:solidFill>
              </a:rPr>
              <a:t>meet</a:t>
            </a:r>
          </a:p>
          <a:p>
            <a:r>
              <a:rPr lang="cs-CZ" noProof="1" smtClean="0">
                <a:solidFill>
                  <a:srgbClr val="00B050"/>
                </a:solidFill>
              </a:rPr>
              <a:t>wet</a:t>
            </a:r>
            <a:endParaRPr lang="cs-CZ" noProof="1">
              <a:solidFill>
                <a:srgbClr val="00B05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86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808</TotalTime>
  <Words>190</Words>
  <Application>Microsoft Office PowerPoint</Application>
  <PresentationFormat>Předvádění na obrazovce (4:3)</PresentationFormat>
  <Paragraphs>67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Najdi slova, která obsahují  při výslovnosti stejnou samohlásku –  slova, která se rýmují. Vymysli další slova, která se rýmují. Je zde slovo, které se nerýmuje s žádným z výběru?</vt:lpstr>
      <vt:lpstr>Spojíš dvojice, které se rýmují?</vt:lpstr>
      <vt:lpstr>Vymyslíš ve dvojici 3 rýmy a použiješ je v krátké básni?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75</cp:revision>
  <dcterms:created xsi:type="dcterms:W3CDTF">2011-05-26T14:17:08Z</dcterms:created>
  <dcterms:modified xsi:type="dcterms:W3CDTF">2011-12-11T14:58:12Z</dcterms:modified>
</cp:coreProperties>
</file>