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4" r:id="rId6"/>
    <p:sldId id="263" r:id="rId7"/>
    <p:sldId id="265" r:id="rId8"/>
    <p:sldId id="266" r:id="rId9"/>
    <p:sldId id="267" r:id="rId10"/>
    <p:sldId id="268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78771" autoAdjust="0"/>
  </p:normalViewPr>
  <p:slideViewPr>
    <p:cSldViewPr>
      <p:cViewPr varScale="1">
        <p:scale>
          <a:sx n="70" d="100"/>
          <a:sy n="70" d="100"/>
        </p:scale>
        <p:origin x="-7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ud-fit.cz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zdravi.doktorka.cz/dvanacternik-zamysleni/" TargetMode="External"/><Relationship Id="rId4" Type="http://schemas.openxmlformats.org/officeDocument/2006/relationships/hyperlink" Target="http://www.bud-fit.cz/zdrava-vyziva/travici-soustav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VY_32_INOVACE_08_Trávicí ústrojí člověka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DATUM: </a:t>
            </a:r>
            <a:r>
              <a:rPr lang="cs-CZ" sz="2800" dirty="0" smtClean="0"/>
              <a:t>25. </a:t>
            </a:r>
            <a:r>
              <a:rPr lang="cs-CZ" sz="2800" dirty="0"/>
              <a:t>září 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42060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TRÁVICÍ</a:t>
            </a:r>
            <a:endParaRPr lang="cs-CZ" sz="96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780928"/>
            <a:ext cx="438491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ÚSTROJÍ</a:t>
            </a:r>
            <a:endParaRPr lang="cs-CZ" sz="96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4941168"/>
            <a:ext cx="48551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ČLOVĚKA</a:t>
            </a:r>
            <a:endParaRPr lang="cs-CZ" sz="96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6" name="Picture 2" descr="C:\Users\Lucie\AppData\Local\Microsoft\Windows\Temporary Internet Files\Content.IE5\32HDAXOE\MC90044055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491" y="476672"/>
            <a:ext cx="2684981" cy="387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978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4800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110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Trávicí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ústrojí </a:t>
            </a:r>
            <a:r>
              <a:rPr lang="cs-CZ" sz="4800" dirty="0" smtClean="0">
                <a:latin typeface="+mn-lt"/>
              </a:rPr>
              <a:t>– začíná: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587587"/>
            <a:ext cx="26019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v 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ústech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32HDAXOE\MC900436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87587"/>
            <a:ext cx="1828572" cy="124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2996952"/>
            <a:ext cx="60704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zuby</a:t>
            </a:r>
            <a:r>
              <a:rPr lang="cs-CZ" sz="4800" dirty="0" smtClean="0">
                <a:latin typeface="+mn-lt"/>
              </a:rPr>
              <a:t> potravu rozmělní</a:t>
            </a:r>
            <a:endParaRPr lang="cs-CZ" sz="4800" dirty="0">
              <a:latin typeface="+mn-lt"/>
            </a:endParaRPr>
          </a:p>
        </p:txBody>
      </p:sp>
      <p:pic>
        <p:nvPicPr>
          <p:cNvPr id="2051" name="Picture 3" descr="C:\Users\Lucie\AppData\Local\Microsoft\Windows\Temporary Internet Files\Content.IE5\MD5YQW23\MM90028368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18584"/>
            <a:ext cx="2016224" cy="230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108520" y="4997793"/>
            <a:ext cx="59020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 -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sliny</a:t>
            </a:r>
            <a:r>
              <a:rPr lang="cs-CZ" sz="4800" dirty="0" smtClean="0">
                <a:latin typeface="+mn-lt"/>
              </a:rPr>
              <a:t> potravu promísí</a:t>
            </a:r>
            <a:endParaRPr lang="cs-CZ" sz="4800" dirty="0">
              <a:latin typeface="+mn-lt"/>
            </a:endParaRPr>
          </a:p>
        </p:txBody>
      </p:sp>
      <p:pic>
        <p:nvPicPr>
          <p:cNvPr id="4" name="Picture 2" descr="C:\Users\Lucie\AppData\Local\Microsoft\Windows\Temporary Internet Files\Content.IE5\Z6QZ204O\MC90043764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725144"/>
            <a:ext cx="3088604" cy="2693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6576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69" y="188640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azyk</a:t>
            </a:r>
            <a:r>
              <a:rPr lang="cs-CZ" sz="4800" dirty="0" smtClean="0">
                <a:latin typeface="+mn-lt"/>
              </a:rPr>
              <a:t> vsune potravu 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do hltanu</a:t>
            </a:r>
            <a:endParaRPr lang="cs-CZ" sz="4800" dirty="0">
              <a:latin typeface="+mn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7074" y="260648"/>
            <a:ext cx="223224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2367532"/>
            <a:ext cx="77250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pak potrava prochází </a:t>
            </a:r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jícnem.</a:t>
            </a:r>
            <a:endParaRPr lang="cs-CZ" sz="4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276546"/>
            <a:ext cx="511870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a následně putuje </a:t>
            </a:r>
          </a:p>
          <a:p>
            <a:r>
              <a:rPr lang="cs-CZ" sz="4800" dirty="0" smtClean="0">
                <a:latin typeface="+mn-lt"/>
              </a:rPr>
              <a:t>  do 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žaludku.</a:t>
            </a:r>
            <a:endParaRPr lang="cs-CZ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5" name="Picture 2" descr="C:\Users\Lucie\AppData\Local\Microsoft\Windows\Temporary Internet Files\Content.IE5\SFB0X6VD\MC9004261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8637" y="1450882"/>
            <a:ext cx="1575363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ucie\AppData\Local\Microsoft\Windows\Temporary Internet Files\Content.IE5\SFB0X6VD\MC9004263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7809" y="4437112"/>
            <a:ext cx="193675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3628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8680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V 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žaludku</a:t>
            </a:r>
            <a:r>
              <a:rPr lang="cs-CZ" sz="4800" dirty="0" smtClean="0">
                <a:latin typeface="+mn-lt"/>
              </a:rPr>
              <a:t> je zředěná </a:t>
            </a:r>
            <a:r>
              <a:rPr lang="cs-CZ" sz="4800" b="1" dirty="0" smtClean="0">
                <a:solidFill>
                  <a:srgbClr val="00B0F0"/>
                </a:solidFill>
                <a:latin typeface="+mn-lt"/>
              </a:rPr>
              <a:t>kyselina</a:t>
            </a:r>
            <a:r>
              <a:rPr lang="cs-CZ" sz="4800" dirty="0" smtClean="0">
                <a:latin typeface="+mn-lt"/>
              </a:rPr>
              <a:t>,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která potravu </a:t>
            </a:r>
            <a:r>
              <a:rPr lang="cs-CZ" sz="4800" u="sng" dirty="0" smtClean="0">
                <a:latin typeface="+mn-lt"/>
              </a:rPr>
              <a:t>rozštěpí </a:t>
            </a:r>
            <a:br>
              <a:rPr lang="cs-CZ" sz="4800" u="sng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na  </a:t>
            </a:r>
            <a:r>
              <a:rPr lang="cs-CZ" sz="4800" u="sng" dirty="0" smtClean="0">
                <a:latin typeface="+mn-lt"/>
              </a:rPr>
              <a:t>jednodušší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látky.</a:t>
            </a:r>
            <a:endParaRPr lang="cs-CZ" sz="4800" u="sng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3949605"/>
            <a:ext cx="61464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Tomuto </a:t>
            </a:r>
            <a:r>
              <a:rPr lang="cs-CZ" sz="4800" u="sng" dirty="0" smtClean="0">
                <a:latin typeface="+mn-lt"/>
              </a:rPr>
              <a:t>štěpení </a:t>
            </a:r>
            <a:r>
              <a:rPr lang="cs-CZ" sz="4800" dirty="0" smtClean="0">
                <a:latin typeface="+mn-lt"/>
              </a:rPr>
              <a:t>se říká</a:t>
            </a:r>
            <a:endParaRPr lang="cs-CZ" sz="48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11098" y="5589240"/>
            <a:ext cx="24698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 trávení.</a:t>
            </a:r>
            <a:endParaRPr lang="cs-CZ" sz="4800" b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181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340768"/>
            <a:ext cx="889248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Když se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potrava</a:t>
            </a:r>
            <a:r>
              <a:rPr lang="cs-CZ" sz="4800" dirty="0" smtClean="0">
                <a:latin typeface="+mn-lt"/>
              </a:rPr>
              <a:t> v 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žaludku</a:t>
            </a:r>
            <a:b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promísí</a:t>
            </a:r>
            <a:r>
              <a:rPr lang="cs-CZ" sz="4800" dirty="0" smtClean="0">
                <a:latin typeface="+mn-lt"/>
              </a:rPr>
              <a:t> se </a:t>
            </a:r>
            <a:r>
              <a:rPr lang="cs-CZ" sz="4800" u="sng" dirty="0" smtClean="0">
                <a:latin typeface="+mn-lt"/>
              </a:rPr>
              <a:t>žaludeční šťávou</a:t>
            </a:r>
            <a:r>
              <a:rPr lang="cs-CZ" sz="4800" dirty="0" smtClean="0">
                <a:latin typeface="+mn-lt"/>
              </a:rPr>
              <a:t>,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otevře se</a:t>
            </a:r>
            <a:r>
              <a:rPr lang="cs-CZ" sz="4800" dirty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svěrač</a:t>
            </a:r>
            <a:r>
              <a:rPr lang="cs-CZ" sz="4800" dirty="0" smtClean="0">
                <a:latin typeface="+mn-lt"/>
              </a:rPr>
              <a:t> a </a:t>
            </a:r>
            <a:r>
              <a:rPr lang="cs-CZ" sz="4800" u="sng" dirty="0" smtClean="0">
                <a:latin typeface="+mn-lt"/>
              </a:rPr>
              <a:t>promísené </a:t>
            </a:r>
            <a:br>
              <a:rPr lang="cs-CZ" sz="4800" u="sng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kousky</a:t>
            </a:r>
            <a:r>
              <a:rPr lang="cs-CZ" sz="4800" dirty="0" smtClean="0">
                <a:latin typeface="+mn-lt"/>
              </a:rPr>
              <a:t> přicházejí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do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dvanácterníku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96952"/>
            <a:ext cx="280831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381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80728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Tady se k nám přimísí </a:t>
            </a:r>
            <a:r>
              <a:rPr lang="cs-CZ" sz="4800" u="sng" dirty="0" smtClean="0">
                <a:latin typeface="+mn-lt"/>
              </a:rPr>
              <a:t>žluč</a:t>
            </a:r>
            <a:r>
              <a:rPr lang="cs-CZ" sz="4800" dirty="0" smtClean="0">
                <a:latin typeface="+mn-lt"/>
              </a:rPr>
              <a:t> a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šťávy slinivky břišní</a:t>
            </a:r>
            <a:r>
              <a:rPr lang="cs-CZ" sz="4800" dirty="0" smtClean="0">
                <a:latin typeface="+mn-lt"/>
              </a:rPr>
              <a:t>, které je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upraví tak, aby je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tenké střevo</a:t>
            </a:r>
            <a:b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mohlo vstřebat.</a:t>
            </a:r>
            <a:endParaRPr lang="cs-CZ" sz="4800" dirty="0">
              <a:latin typeface="+mn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3240360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074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716" y="620688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To znamená, vybrat z nich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výživné látky </a:t>
            </a:r>
            <a:r>
              <a:rPr lang="cs-CZ" sz="4800" dirty="0" smtClean="0">
                <a:latin typeface="+mn-lt"/>
              </a:rPr>
              <a:t>a ty poslat do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jater.</a:t>
            </a:r>
            <a:endParaRPr lang="cs-CZ" sz="48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0521" y="4437112"/>
            <a:ext cx="881933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</a:t>
            </a:r>
            <a:r>
              <a:rPr lang="cs-CZ" sz="48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Játra</a:t>
            </a:r>
            <a:r>
              <a:rPr lang="cs-CZ" sz="4800" dirty="0" smtClean="0">
                <a:latin typeface="+mn-lt"/>
              </a:rPr>
              <a:t> tyto látky zpracují tak, aby </a:t>
            </a:r>
          </a:p>
          <a:p>
            <a:r>
              <a:rPr lang="cs-CZ" sz="4800" dirty="0" smtClean="0">
                <a:latin typeface="+mn-lt"/>
              </a:rPr>
              <a:t>  byly </a:t>
            </a:r>
            <a:r>
              <a:rPr lang="cs-CZ" sz="4800" u="sng" dirty="0" smtClean="0">
                <a:latin typeface="+mn-lt"/>
              </a:rPr>
              <a:t>použitelné</a:t>
            </a:r>
            <a:r>
              <a:rPr lang="cs-CZ" sz="4800" dirty="0" smtClean="0">
                <a:latin typeface="+mn-lt"/>
              </a:rPr>
              <a:t> ke </a:t>
            </a:r>
            <a:r>
              <a:rPr lang="cs-CZ" sz="4800" u="sng" dirty="0" smtClean="0">
                <a:latin typeface="+mn-lt"/>
              </a:rPr>
              <a:t>stavbě </a:t>
            </a:r>
            <a:r>
              <a:rPr lang="cs-CZ" sz="4800" dirty="0" smtClean="0">
                <a:latin typeface="+mn-lt"/>
              </a:rPr>
              <a:t>a </a:t>
            </a:r>
            <a:r>
              <a:rPr lang="cs-CZ" sz="4800" u="sng" dirty="0" smtClean="0">
                <a:latin typeface="+mn-lt"/>
              </a:rPr>
              <a:t>výživě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těla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SFB0X6VD\MC900028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233" y="1780390"/>
            <a:ext cx="2673215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74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889248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Z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tenkého střeva </a:t>
            </a:r>
            <a:r>
              <a:rPr lang="cs-CZ" sz="4800" dirty="0" smtClean="0">
                <a:latin typeface="+mn-lt"/>
              </a:rPr>
              <a:t>přechází zbytek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potravy, které </a:t>
            </a:r>
            <a:r>
              <a:rPr lang="cs-CZ" sz="4800" u="sng" dirty="0" smtClean="0">
                <a:latin typeface="+mn-lt"/>
              </a:rPr>
              <a:t>tělo nepotřebuje</a:t>
            </a:r>
            <a:r>
              <a:rPr lang="cs-CZ" sz="4800" dirty="0" smtClean="0">
                <a:latin typeface="+mn-lt"/>
              </a:rPr>
              <a:t>,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do </a:t>
            </a:r>
            <a:r>
              <a:rPr lang="cs-CZ" sz="4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tlustého střeva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1" y="4516378"/>
            <a:ext cx="94685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+mn-lt"/>
              </a:rPr>
              <a:t>- Odtud při </a:t>
            </a:r>
            <a:r>
              <a:rPr lang="cs-CZ" sz="4800" u="sng" dirty="0" smtClean="0">
                <a:latin typeface="+mn-lt"/>
              </a:rPr>
              <a:t>stolici</a:t>
            </a:r>
            <a:r>
              <a:rPr lang="cs-CZ" sz="4800" dirty="0" smtClean="0">
                <a:latin typeface="+mn-lt"/>
              </a:rPr>
              <a:t>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odchází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konečníkem</a:t>
            </a:r>
            <a:r>
              <a:rPr lang="cs-CZ" sz="4800" dirty="0" smtClean="0">
                <a:latin typeface="+mn-lt"/>
              </a:rPr>
              <a:t>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ven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28800"/>
            <a:ext cx="324036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65104"/>
            <a:ext cx="2016224" cy="2459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948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16632" y="2780928"/>
            <a:ext cx="8229600" cy="1143000"/>
          </a:xfrm>
        </p:spPr>
        <p:txBody>
          <a:bodyPr/>
          <a:lstStyle/>
          <a:p>
            <a:r>
              <a:rPr lang="cs-CZ" dirty="0" smtClean="0"/>
              <a:t>    Popiš, jak probíhá trávení </a:t>
            </a:r>
            <a:br>
              <a:rPr lang="cs-CZ" dirty="0" smtClean="0"/>
            </a:br>
            <a:r>
              <a:rPr lang="cs-CZ" dirty="0" smtClean="0"/>
              <a:t>potravin v těle člověka.</a:t>
            </a:r>
            <a:endParaRPr lang="cs-CZ" dirty="0"/>
          </a:p>
        </p:txBody>
      </p:sp>
      <p:pic>
        <p:nvPicPr>
          <p:cNvPr id="9218" name="Picture 2" descr="C:\Users\Lucie\AppData\Local\Microsoft\Windows\Temporary Internet Files\Content.IE5\SFB0X6VD\MC900434403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4664"/>
            <a:ext cx="2664296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4525963"/>
          </a:xfrm>
        </p:spPr>
        <p:txBody>
          <a:bodyPr/>
          <a:lstStyle/>
          <a:p>
            <a:r>
              <a:rPr lang="cs-CZ" sz="1800" dirty="0" smtClean="0"/>
              <a:t>vlastní zdroje</a:t>
            </a:r>
          </a:p>
          <a:p>
            <a:r>
              <a:rPr lang="cs-CZ" sz="1800" dirty="0" smtClean="0">
                <a:hlinkClick r:id="rId2"/>
              </a:rPr>
              <a:t>http://office.microsoft.com</a:t>
            </a:r>
            <a:r>
              <a:rPr lang="cs-CZ" sz="1800" dirty="0" smtClean="0"/>
              <a:t> – kliparty</a:t>
            </a:r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www.bud-fit.cz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http://www.bud-fit.cz/zdrava-vyziva/travici-soustava</a:t>
            </a:r>
            <a:r>
              <a:rPr lang="cs-CZ" sz="1800" dirty="0" smtClean="0">
                <a:hlinkClick r:id="rId4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http://zdravi.doktorka.cz/dvanacternik-zamysleni</a:t>
            </a:r>
            <a:r>
              <a:rPr lang="cs-CZ" sz="1800" dirty="0" smtClean="0">
                <a:hlinkClick r:id="rId5"/>
              </a:rPr>
              <a:t>/</a:t>
            </a:r>
            <a:endParaRPr lang="cs-CZ" sz="1800" dirty="0" smtClean="0"/>
          </a:p>
          <a:p>
            <a:r>
              <a:rPr lang="cs-CZ" sz="1800" dirty="0"/>
              <a:t>http://www.jukl.cz/tluste-strevo/d-70514/</a:t>
            </a:r>
            <a:endParaRPr lang="cs-CZ" sz="1800" dirty="0" smtClean="0"/>
          </a:p>
          <a:p>
            <a:r>
              <a:rPr lang="cs-CZ" sz="1800" dirty="0"/>
              <a:t>ttp://</a:t>
            </a:r>
            <a:r>
              <a:rPr lang="cs-CZ" sz="1800" dirty="0" smtClean="0"/>
              <a:t>www.latinsky.estranky.cz/fotoalbum/travici-soustava/travici-soustava/tenke-strevo.png.html</a:t>
            </a:r>
          </a:p>
          <a:p>
            <a:r>
              <a:rPr lang="cs-CZ" sz="1800" dirty="0"/>
              <a:t>http://www.linkos.cz/nadory-travici-trubice-jicen-zaludek-tenke-strevo-tluste-strevo-konecnik-rit-c15-21/o-karcinomu-riti-a-ritniho-kanalu/</a:t>
            </a:r>
            <a:endParaRPr lang="cs-CZ" sz="1800" dirty="0" smtClean="0"/>
          </a:p>
          <a:p>
            <a:r>
              <a:rPr lang="cs-CZ" sz="1800" dirty="0" smtClean="0"/>
              <a:t>KVASNIČKOVÁ</a:t>
            </a:r>
            <a:r>
              <a:rPr lang="cs-CZ" sz="1800" dirty="0"/>
              <a:t>, D., FRONĚK, J., </a:t>
            </a:r>
            <a:r>
              <a:rPr lang="cs-CZ" sz="1800" i="1" dirty="0"/>
              <a:t>Prvouka - Živá a neživá příroda</a:t>
            </a:r>
            <a:r>
              <a:rPr lang="cs-CZ" sz="1800" i="1" dirty="0" smtClean="0"/>
              <a:t>, </a:t>
            </a:r>
            <a:r>
              <a:rPr lang="cs-CZ" sz="1800" dirty="0"/>
              <a:t>1. vyd. Praha: FORTUNA, 1993</a:t>
            </a:r>
            <a:r>
              <a:rPr lang="cs-CZ" sz="1800" dirty="0" smtClean="0"/>
              <a:t>.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</a:t>
            </a:r>
            <a:r>
              <a:rPr lang="cs-CZ" sz="1800" dirty="0" smtClean="0"/>
              <a:t>   ISBN  </a:t>
            </a:r>
            <a:r>
              <a:rPr lang="cs-CZ" sz="1800" dirty="0" smtClean="0"/>
              <a:t>80-7168-041-9</a:t>
            </a:r>
          </a:p>
          <a:p>
            <a:r>
              <a:rPr lang="cs-CZ" sz="1800" dirty="0" smtClean="0"/>
              <a:t>ŠKODA</a:t>
            </a:r>
            <a:r>
              <a:rPr lang="cs-CZ" sz="1800" dirty="0"/>
              <a:t>, E, </a:t>
            </a:r>
            <a:r>
              <a:rPr lang="cs-CZ" sz="1800" i="1" dirty="0"/>
              <a:t>Přírodověda </a:t>
            </a:r>
            <a:r>
              <a:rPr lang="cs-CZ" sz="1800" dirty="0"/>
              <a:t>pro 5. ročník, 4. vyd., </a:t>
            </a:r>
          </a:p>
          <a:p>
            <a:pPr marL="0" indent="0">
              <a:buNone/>
            </a:pPr>
            <a:r>
              <a:rPr lang="cs-CZ" sz="1800"/>
              <a:t>    </a:t>
            </a:r>
            <a:r>
              <a:rPr lang="cs-CZ" sz="1800" smtClean="0"/>
              <a:t>  </a:t>
            </a:r>
            <a:r>
              <a:rPr lang="cs-CZ" sz="1800" dirty="0" smtClean="0"/>
              <a:t>Praha </a:t>
            </a:r>
            <a:r>
              <a:rPr lang="cs-CZ" sz="1800" dirty="0"/>
              <a:t>2004: PARTA, s. r. o</a:t>
            </a:r>
            <a:r>
              <a:rPr lang="cs-CZ" sz="1800" dirty="0" smtClean="0"/>
              <a:t>., 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   </a:t>
            </a:r>
            <a:r>
              <a:rPr lang="cs-CZ" sz="1800" dirty="0" smtClean="0"/>
              <a:t>   </a:t>
            </a:r>
            <a:r>
              <a:rPr lang="cs-CZ" sz="1800" dirty="0"/>
              <a:t>ISBN 80-85989-93-X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289</TotalTime>
  <Words>230</Words>
  <Application>Microsoft Office PowerPoint</Application>
  <PresentationFormat>Předvádění na obrazovce (4:3)</PresentationFormat>
  <Paragraphs>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NÁZEV ŠKOLY: Střední odborné učiliště a Základní škola AUTOR: Bc. Lucie Chojnová NÁZEV: VY_32_INOVACE_08_Trávicí ústrojí člověka TÉMA SADY: Přírodověda DATUM: 25. září 2012 ČÍSLO PROJEKTU: CZ.1.07/1.4.00/21.0477</vt:lpstr>
      <vt:lpstr>Prezentace aplikace PowerPoint</vt:lpstr>
      <vt:lpstr>Prezentace aplikace PowerPoint</vt:lpstr>
      <vt:lpstr>- Trávicí ústrojí – začíná:</vt:lpstr>
      <vt:lpstr>- jazyk vsune potravu    do hltanu</vt:lpstr>
      <vt:lpstr>- V žaludku je zředěná kyselina,    která potravu rozštěpí     na  jednodušší  látky.</vt:lpstr>
      <vt:lpstr>- Když se potrava v žaludku   promísí se žaludeční šťávou,   otevře se svěrač a promísené    kousky přicházejí    do dvanácterníku.</vt:lpstr>
      <vt:lpstr>- Tady se k nám přimísí žluč a    šťávy slinivky břišní, které je    upraví tak, aby je tenké střevo   mohlo vstřebat.</vt:lpstr>
      <vt:lpstr>- To znamená, vybrat z nich    výživné látky a ty poslat do     jater.</vt:lpstr>
      <vt:lpstr>- Z tenkého střeva přechází zbytek   potravy, které tělo nepotřebuje,    do tlustého střeva.</vt:lpstr>
      <vt:lpstr>    Popiš, jak probíhá trávení  potravin v těle člověka.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87</cp:revision>
  <dcterms:created xsi:type="dcterms:W3CDTF">2012-04-21T07:06:25Z</dcterms:created>
  <dcterms:modified xsi:type="dcterms:W3CDTF">2012-11-16T16:07:49Z</dcterms:modified>
</cp:coreProperties>
</file>