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8" r:id="rId3"/>
    <p:sldId id="261" r:id="rId4"/>
    <p:sldId id="262" r:id="rId5"/>
    <p:sldId id="266" r:id="rId6"/>
    <p:sldId id="263" r:id="rId7"/>
    <p:sldId id="269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571" autoAdjust="0"/>
    <p:restoredTop sz="94660"/>
  </p:normalViewPr>
  <p:slideViewPr>
    <p:cSldViewPr>
      <p:cViewPr>
        <p:scale>
          <a:sx n="46" d="100"/>
          <a:sy n="46" d="100"/>
        </p:scale>
        <p:origin x="-870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kolajecna.cz/biologie/Sources/Photogallery_Detail.php?intSource=1&amp;intImageId=232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kolajecna.cz/biologie/Sources/Photogallery_Detail.php?intSource=1&amp;intImageId=2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988839"/>
            <a:ext cx="8351837" cy="2232323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VY_32_INOVACE_02_Části těla člověka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2. 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02342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Části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2417826"/>
            <a:ext cx="21269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latin typeface="Calibri"/>
              </a:rPr>
              <a:t>těla</a:t>
            </a:r>
            <a:endParaRPr lang="cs-CZ" sz="9600" b="1" dirty="0">
              <a:solidFill>
                <a:srgbClr val="0070C0"/>
              </a:solidFill>
              <a:latin typeface="Calibri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08472" y="4926264"/>
            <a:ext cx="403552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EEECE1">
                    <a:lumMod val="25000"/>
                  </a:srgbClr>
                </a:solidFill>
                <a:latin typeface="Calibri"/>
              </a:rPr>
              <a:t>člověka</a:t>
            </a:r>
            <a:endParaRPr lang="cs-CZ" sz="9600" b="1" dirty="0">
              <a:solidFill>
                <a:srgbClr val="EEECE1">
                  <a:lumMod val="25000"/>
                </a:srgbClr>
              </a:solidFill>
              <a:latin typeface="Calibri"/>
            </a:endParaRPr>
          </a:p>
        </p:txBody>
      </p:sp>
      <p:pic>
        <p:nvPicPr>
          <p:cNvPr id="3" name="Picture 3" descr="C:\Users\Lucie\AppData\Local\Microsoft\Windows\Temporary Internet Files\Content.IE5\Z6QZ204O\MP900402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435597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76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-19472"/>
            <a:ext cx="9540552" cy="7272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898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5689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latin typeface="+mn-lt"/>
              </a:rPr>
              <a:t>Člověk</a:t>
            </a:r>
            <a:r>
              <a:rPr lang="cs-CZ" sz="4800" dirty="0">
                <a:latin typeface="+mn-lt"/>
              </a:rPr>
              <a:t> je součástí </a:t>
            </a:r>
            <a:r>
              <a:rPr lang="cs-CZ" sz="4800" b="1" dirty="0">
                <a:latin typeface="+mn-lt"/>
              </a:rPr>
              <a:t>živé přírody</a:t>
            </a:r>
            <a:r>
              <a:rPr lang="cs-CZ" sz="4800" dirty="0">
                <a:latin typeface="+mn-lt"/>
              </a:rPr>
              <a:t>. Žije na zemi dlouhou dobu. Na světě je mnoho miliónů lidí. </a:t>
            </a:r>
            <a:r>
              <a:rPr lang="cs-CZ" sz="4800" b="1" dirty="0">
                <a:latin typeface="+mn-lt"/>
              </a:rPr>
              <a:t>Nejsou všichni stejní. </a:t>
            </a:r>
          </a:p>
          <a:p>
            <a:r>
              <a:rPr lang="cs-CZ" sz="4800" dirty="0">
                <a:latin typeface="+mn-lt"/>
              </a:rPr>
              <a:t>Jejich </a:t>
            </a:r>
            <a:r>
              <a:rPr lang="cs-CZ" sz="4800" b="1" dirty="0">
                <a:latin typeface="+mn-lt"/>
              </a:rPr>
              <a:t>těla</a:t>
            </a:r>
            <a:r>
              <a:rPr lang="cs-CZ" sz="4800" dirty="0">
                <a:latin typeface="+mn-lt"/>
              </a:rPr>
              <a:t> jsou však složena ze </a:t>
            </a:r>
            <a:r>
              <a:rPr lang="cs-CZ" sz="4800" b="1" dirty="0">
                <a:latin typeface="+mn-lt"/>
              </a:rPr>
              <a:t>stejných částí. </a:t>
            </a:r>
            <a:endParaRPr lang="cs-CZ" sz="4800" b="1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6388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>
                <a:solidFill>
                  <a:prstClr val="black"/>
                </a:solidFill>
                <a:latin typeface="Calibri"/>
              </a:rPr>
              <a:t>Největší částí těla je </a:t>
            </a:r>
            <a:r>
              <a:rPr lang="cs-CZ" sz="4800" b="1" dirty="0">
                <a:solidFill>
                  <a:prstClr val="black"/>
                </a:solidFill>
                <a:latin typeface="Calibri"/>
              </a:rPr>
              <a:t>trup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,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zadní část trupu jsou záda,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přední část je hrudník.</a:t>
            </a:r>
            <a:r>
              <a:rPr lang="cs-CZ" u="sng" dirty="0">
                <a:solidFill>
                  <a:prstClr val="black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6861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049" y="222327"/>
            <a:ext cx="838842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latin typeface="+mn-lt"/>
              </a:rPr>
              <a:t>Na </a:t>
            </a:r>
            <a:r>
              <a:rPr lang="cs-CZ" sz="4800" b="1" dirty="0">
                <a:latin typeface="+mn-lt"/>
              </a:rPr>
              <a:t>trupu </a:t>
            </a:r>
            <a:r>
              <a:rPr lang="cs-CZ" sz="4800" dirty="0">
                <a:latin typeface="+mn-lt"/>
              </a:rPr>
              <a:t>je </a:t>
            </a:r>
            <a:r>
              <a:rPr lang="cs-CZ" sz="4800" u="sng" dirty="0">
                <a:latin typeface="+mn-lt"/>
              </a:rPr>
              <a:t>krk</a:t>
            </a:r>
            <a:r>
              <a:rPr lang="cs-CZ" sz="4800" b="1" dirty="0">
                <a:latin typeface="+mn-lt"/>
              </a:rPr>
              <a:t> </a:t>
            </a:r>
            <a:r>
              <a:rPr lang="cs-CZ" sz="4800" dirty="0">
                <a:latin typeface="+mn-lt"/>
              </a:rPr>
              <a:t>a na krku </a:t>
            </a:r>
            <a:r>
              <a:rPr lang="cs-CZ" sz="4800" u="sng" dirty="0">
                <a:latin typeface="+mn-lt"/>
              </a:rPr>
              <a:t>hlava. </a:t>
            </a:r>
            <a:r>
              <a:rPr lang="cs-CZ" sz="4800" dirty="0">
                <a:latin typeface="+mn-lt"/>
              </a:rPr>
              <a:t>Na hlavě máme </a:t>
            </a:r>
            <a:r>
              <a:rPr lang="cs-CZ" sz="4800" u="sng" dirty="0">
                <a:latin typeface="+mn-lt"/>
              </a:rPr>
              <a:t>obličej, čelo, temeno a týl</a:t>
            </a:r>
            <a:r>
              <a:rPr lang="cs-CZ" sz="4800" u="sng" dirty="0" smtClean="0">
                <a:latin typeface="+mn-lt"/>
              </a:rPr>
              <a:t>.</a:t>
            </a:r>
          </a:p>
          <a:p>
            <a:r>
              <a:rPr lang="cs-CZ" sz="4800" dirty="0" smtClean="0">
                <a:latin typeface="+mn-lt"/>
              </a:rPr>
              <a:t> </a:t>
            </a:r>
            <a:endParaRPr lang="cs-CZ" u="sng" dirty="0"/>
          </a:p>
        </p:txBody>
      </p:sp>
      <p:pic>
        <p:nvPicPr>
          <p:cNvPr id="2051" name="Picture 3" descr="C:\Users\Lucie\AppData\Local\Microsoft\Windows\Temporary Internet Files\Content.IE5\SFB0X6VD\MC9004297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97" y="3433017"/>
            <a:ext cx="2880320" cy="316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cie\AppData\Local\Microsoft\Windows\Temporary Internet Files\Content.IE5\MD5YQW23\MC90043250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51652"/>
            <a:ext cx="3024336" cy="314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049" y="2810079"/>
            <a:ext cx="44209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rk, hlava obličej, čelo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48812" y="2924944"/>
            <a:ext cx="2419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Temeno, týl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9789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0"/>
            <a:ext cx="4244087" cy="6823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1412776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4800" b="1" dirty="0">
                <a:solidFill>
                  <a:prstClr val="black"/>
                </a:solidFill>
                <a:latin typeface="Calibri"/>
              </a:rPr>
              <a:t>Horní končetina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má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rameno, loket a ruku.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Ruku</a:t>
            </a:r>
            <a:r>
              <a:rPr lang="cs-CZ" sz="48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tvoří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dlaň, hřbet ruky, prsty a zápěstí.</a:t>
            </a:r>
            <a:endParaRPr lang="cs-CZ" u="sng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111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35362"/>
            <a:ext cx="885698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latin typeface="+mn-lt"/>
              </a:rPr>
              <a:t>Dolní </a:t>
            </a:r>
            <a:r>
              <a:rPr lang="cs-CZ" sz="4800" b="1" dirty="0">
                <a:latin typeface="+mn-lt"/>
              </a:rPr>
              <a:t>končetina </a:t>
            </a:r>
            <a:r>
              <a:rPr lang="cs-CZ" sz="4800" dirty="0">
                <a:latin typeface="+mn-lt"/>
              </a:rPr>
              <a:t>se </a:t>
            </a:r>
            <a:endParaRPr lang="cs-CZ" sz="4800" dirty="0" smtClean="0">
              <a:latin typeface="+mn-lt"/>
            </a:endParaRPr>
          </a:p>
          <a:p>
            <a:r>
              <a:rPr lang="cs-CZ" sz="4800" dirty="0" smtClean="0">
                <a:latin typeface="+mn-lt"/>
              </a:rPr>
              <a:t>skládá </a:t>
            </a:r>
            <a:r>
              <a:rPr lang="cs-CZ" sz="4800" dirty="0">
                <a:latin typeface="+mn-lt"/>
              </a:rPr>
              <a:t>ze </a:t>
            </a:r>
            <a:r>
              <a:rPr lang="cs-CZ" sz="4800" u="sng" dirty="0">
                <a:latin typeface="+mn-lt"/>
              </a:rPr>
              <a:t>stehna, </a:t>
            </a:r>
            <a:endParaRPr lang="cs-CZ" sz="4800" u="sng" dirty="0" smtClean="0">
              <a:latin typeface="+mn-lt"/>
            </a:endParaRPr>
          </a:p>
          <a:p>
            <a:r>
              <a:rPr lang="cs-CZ" sz="4800" u="sng" dirty="0" smtClean="0">
                <a:latin typeface="+mn-lt"/>
              </a:rPr>
              <a:t>kolena</a:t>
            </a:r>
            <a:r>
              <a:rPr lang="cs-CZ" sz="4800" u="sng" dirty="0">
                <a:latin typeface="+mn-lt"/>
              </a:rPr>
              <a:t>, lýtka, </a:t>
            </a:r>
            <a:r>
              <a:rPr lang="cs-CZ" sz="4800" u="sng" dirty="0" smtClean="0">
                <a:latin typeface="+mn-lt"/>
              </a:rPr>
              <a:t>nohy</a:t>
            </a:r>
          </a:p>
          <a:p>
            <a:r>
              <a:rPr lang="cs-CZ" sz="4800" u="sng" dirty="0" smtClean="0">
                <a:latin typeface="+mn-lt"/>
              </a:rPr>
              <a:t> </a:t>
            </a:r>
            <a:r>
              <a:rPr lang="cs-CZ" sz="4800" u="sng" dirty="0">
                <a:latin typeface="+mn-lt"/>
              </a:rPr>
              <a:t>a chodidla.</a:t>
            </a:r>
            <a:r>
              <a:rPr lang="cs-CZ" sz="4800" dirty="0">
                <a:latin typeface="+mn-lt"/>
              </a:rPr>
              <a:t> Na </a:t>
            </a:r>
            <a:r>
              <a:rPr lang="cs-CZ" sz="4800" b="1" dirty="0" smtClean="0">
                <a:latin typeface="+mn-lt"/>
              </a:rPr>
              <a:t>noze</a:t>
            </a:r>
          </a:p>
          <a:p>
            <a:r>
              <a:rPr lang="cs-CZ" sz="4800" b="1" dirty="0" smtClean="0">
                <a:latin typeface="+mn-lt"/>
              </a:rPr>
              <a:t> </a:t>
            </a:r>
            <a:r>
              <a:rPr lang="cs-CZ" sz="4800" dirty="0">
                <a:latin typeface="+mn-lt"/>
              </a:rPr>
              <a:t>je </a:t>
            </a:r>
            <a:r>
              <a:rPr lang="cs-CZ" sz="4800" u="sng" dirty="0">
                <a:latin typeface="+mn-lt"/>
              </a:rPr>
              <a:t>kotník, nárt, </a:t>
            </a:r>
            <a:r>
              <a:rPr lang="cs-CZ" sz="4800" u="sng" dirty="0" smtClean="0">
                <a:latin typeface="+mn-lt"/>
              </a:rPr>
              <a:t>prsty</a:t>
            </a:r>
          </a:p>
          <a:p>
            <a:r>
              <a:rPr lang="cs-CZ" sz="4800" u="sng" dirty="0" smtClean="0">
                <a:latin typeface="+mn-lt"/>
              </a:rPr>
              <a:t> </a:t>
            </a:r>
            <a:r>
              <a:rPr lang="cs-CZ" sz="4800" u="sng" dirty="0">
                <a:latin typeface="+mn-lt"/>
              </a:rPr>
              <a:t>a pata.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-3967"/>
            <a:ext cx="3635896" cy="6802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6645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908720"/>
            <a:ext cx="914501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  <a:latin typeface="Calibri"/>
              </a:rPr>
              <a:t>Oporou našeho těla je </a:t>
            </a:r>
            <a:endParaRPr lang="cs-CZ" sz="4800" dirty="0" smtClean="0">
              <a:solidFill>
                <a:prstClr val="black"/>
              </a:solidFill>
              <a:latin typeface="Calibri"/>
            </a:endParaRPr>
          </a:p>
          <a:p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kostra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složená z </a:t>
            </a:r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mnoha</a:t>
            </a:r>
          </a:p>
          <a:p>
            <a:r>
              <a:rPr lang="cs-CZ" sz="4800" u="sng" dirty="0" smtClean="0">
                <a:solidFill>
                  <a:prstClr val="black"/>
                </a:solidFill>
                <a:latin typeface="Calibri"/>
              </a:rPr>
              <a:t>velkých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i malých kostí. </a:t>
            </a:r>
            <a:endParaRPr lang="cs-CZ" sz="4800" u="sng" dirty="0" smtClean="0">
              <a:solidFill>
                <a:prstClr val="black"/>
              </a:solidFill>
              <a:latin typeface="Calibri"/>
            </a:endParaRPr>
          </a:p>
          <a:p>
            <a:r>
              <a:rPr lang="cs-CZ" sz="4800" b="1" dirty="0" smtClean="0">
                <a:solidFill>
                  <a:prstClr val="black"/>
                </a:solidFill>
                <a:latin typeface="Calibri"/>
              </a:rPr>
              <a:t>Kostra</a:t>
            </a:r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chrání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vnitřní orgány. </a:t>
            </a:r>
            <a:endParaRPr lang="cs-CZ" sz="4800" u="sng" dirty="0" smtClean="0">
              <a:solidFill>
                <a:prstClr val="black"/>
              </a:solidFill>
              <a:latin typeface="Calibri"/>
            </a:endParaRPr>
          </a:p>
          <a:p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Na </a:t>
            </a:r>
            <a:r>
              <a:rPr lang="cs-CZ" sz="4800" b="1" dirty="0">
                <a:solidFill>
                  <a:prstClr val="black"/>
                </a:solidFill>
                <a:latin typeface="Calibri"/>
              </a:rPr>
              <a:t>kostru</a:t>
            </a:r>
            <a:r>
              <a:rPr lang="cs-CZ" sz="4800" dirty="0">
                <a:solidFill>
                  <a:prstClr val="black"/>
                </a:solidFill>
                <a:latin typeface="Calibri"/>
              </a:rPr>
              <a:t> se upínají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svaly</a:t>
            </a:r>
            <a:r>
              <a:rPr lang="cs-CZ" sz="4800" u="sng" dirty="0" smtClean="0">
                <a:solidFill>
                  <a:prstClr val="black"/>
                </a:solidFill>
                <a:latin typeface="Calibri"/>
              </a:rPr>
              <a:t>,</a:t>
            </a:r>
          </a:p>
          <a:p>
            <a:r>
              <a:rPr lang="cs-CZ" sz="4800" dirty="0" smtClean="0">
                <a:solidFill>
                  <a:prstClr val="black"/>
                </a:solidFill>
                <a:latin typeface="Calibri"/>
              </a:rPr>
              <a:t>které </a:t>
            </a:r>
            <a:r>
              <a:rPr lang="cs-CZ" sz="4800" u="sng" dirty="0">
                <a:solidFill>
                  <a:prstClr val="black"/>
                </a:solidFill>
                <a:latin typeface="Calibri"/>
              </a:rPr>
              <a:t>umožňují </a:t>
            </a:r>
            <a:r>
              <a:rPr lang="cs-CZ" sz="4800" u="sng" dirty="0" smtClean="0">
                <a:solidFill>
                  <a:prstClr val="black"/>
                </a:solidFill>
                <a:latin typeface="Calibri"/>
              </a:rPr>
              <a:t>pohyb</a:t>
            </a:r>
          </a:p>
          <a:p>
            <a:r>
              <a:rPr lang="cs-CZ" sz="4800" u="sng" dirty="0">
                <a:solidFill>
                  <a:prstClr val="black"/>
                </a:solidFill>
                <a:latin typeface="Calibri"/>
              </a:rPr>
              <a:t>č</a:t>
            </a:r>
            <a:r>
              <a:rPr lang="cs-CZ" sz="4800" u="sng" dirty="0" smtClean="0">
                <a:solidFill>
                  <a:prstClr val="black"/>
                </a:solidFill>
                <a:latin typeface="Calibri"/>
              </a:rPr>
              <a:t>lověka.</a:t>
            </a:r>
            <a:endParaRPr lang="cs-CZ" u="sng" dirty="0"/>
          </a:p>
        </p:txBody>
      </p:sp>
      <p:pic>
        <p:nvPicPr>
          <p:cNvPr id="2050" name="Picture 2" descr="C:\Users\Lucie\AppData\Local\Microsoft\Windows\Temporary Internet Files\Content.IE5\SFB0X6VD\MC900053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861"/>
            <a:ext cx="1979712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943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r>
              <a:rPr lang="cs-CZ" sz="2400" dirty="0" smtClean="0"/>
              <a:t>vlastní zdroje</a:t>
            </a:r>
          </a:p>
          <a:p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- kliparty </a:t>
            </a:r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skolajecna.cz/biologie/Sources/Photogallery_Detail.php?intSource=1&amp;intImageId=232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skolajecna.cz/biologie/Sources/Photogallery_Detail.php?intSource=1&amp;intImageId=231</a:t>
            </a:r>
            <a:endParaRPr lang="cs-CZ" sz="2400" dirty="0" smtClean="0"/>
          </a:p>
          <a:p>
            <a:r>
              <a:rPr lang="cs-CZ" sz="2400" dirty="0" smtClean="0"/>
              <a:t>ŠKODA</a:t>
            </a:r>
            <a:r>
              <a:rPr lang="cs-CZ" sz="2400" dirty="0"/>
              <a:t>, E, </a:t>
            </a:r>
            <a:r>
              <a:rPr lang="cs-CZ" sz="2400" i="1" dirty="0"/>
              <a:t>Přírodověda </a:t>
            </a:r>
            <a:r>
              <a:rPr lang="cs-CZ" sz="2400" dirty="0"/>
              <a:t>pro 5. ročník, 4. vyd., </a:t>
            </a:r>
          </a:p>
          <a:p>
            <a:pPr marL="0" indent="0">
              <a:buNone/>
            </a:pPr>
            <a:r>
              <a:rPr lang="cs-CZ" sz="2400" dirty="0"/>
              <a:t>    Praha 2004: PARTA, s. r. o</a:t>
            </a:r>
            <a:r>
              <a:rPr lang="cs-CZ" sz="2400" dirty="0" smtClean="0"/>
              <a:t>., ISBN 80-85989-93-X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230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Lucie Chojnová NÁZEV: VY_32_INOVACE_02_Části těla člověka TÉMA SADY: Přírodověda DATUM: 2. září 2012 ČÍSLO PROJEKTU: CZ.1.07/1.4.00/21.0477</vt:lpstr>
      <vt:lpstr>Části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85</cp:revision>
  <dcterms:created xsi:type="dcterms:W3CDTF">2012-04-21T07:06:25Z</dcterms:created>
  <dcterms:modified xsi:type="dcterms:W3CDTF">2012-11-16T16:47:36Z</dcterms:modified>
</cp:coreProperties>
</file>