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63" r:id="rId4"/>
    <p:sldId id="264" r:id="rId5"/>
    <p:sldId id="265" r:id="rId6"/>
    <p:sldId id="266" r:id="rId7"/>
    <p:sldId id="271" r:id="rId8"/>
    <p:sldId id="267" r:id="rId9"/>
    <p:sldId id="268" r:id="rId10"/>
    <p:sldId id="269" r:id="rId11"/>
    <p:sldId id="270" r:id="rId12"/>
    <p:sldId id="275" r:id="rId13"/>
    <p:sldId id="273" r:id="rId14"/>
    <p:sldId id="259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A735B-DD3F-4A99-AD9C-1C511886BE69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D2C10-7D49-4284-A898-579972F74CE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4A221-0BD1-4690-A333-C68C52A3A293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D4CAC-E778-4527-8F2C-8F49D5D8EB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EDB38-22A9-43EA-8D34-4A6B35308068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8E365-C7D5-4B5D-BA99-7EBDCC726C9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8C837-D2DE-4E3F-B417-FFBF9E1BFB51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D8D1-5145-4036-BC62-D338DECA62C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A6CEC-EAB2-4BC4-8A84-A38B7F59CAE8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A905A-7223-492D-9A6B-5FC4645A6F7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EC586-7C92-4DCB-88D5-5210492341F6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9856B-7AEA-4277-9459-B6634A2080F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E719B-673A-4FC7-82AD-1B1C3CD8252B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6F772-CE63-43B4-9F67-09D9EE1EB9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FB9A9-26ED-4909-9029-C187D75FE53B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EA639-4093-49EC-8CAC-9BAD900BF6E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C0430-1814-4C5B-9308-729F80D72E2F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F9CF8-D28E-4195-BF1D-B8AA0BC04CD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B7EBC-6FE5-4DD0-B051-73A9F4239725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A2D9A-118A-4852-817B-A3268A4DB3F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FF6EC-9583-4B12-8975-B017B323F008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2CD8A-9EBE-4BA7-B8BB-E75F4206145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C1A0FE-39D5-4F54-9165-14676849D72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ppp.zshk.cz/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foreverbecoming.com/2011/04/role-of-charities.html" TargetMode="External"/><Relationship Id="rId4" Type="http://schemas.openxmlformats.org/officeDocument/2006/relationships/hyperlink" Target="http://www.mimibazar.cz/bazar.php?id=4014677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792163" y="2060848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Chojnová</a:t>
            </a:r>
            <a:br>
              <a:rPr lang="cs-CZ" sz="2800" dirty="0" smtClean="0"/>
            </a:br>
            <a:r>
              <a:rPr lang="cs-CZ" sz="2800" dirty="0" smtClean="0"/>
              <a:t>NÁZEV: VY_32_INOVACE_11_Zásady první pomoci</a:t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                                                 - Drobná krvácení,  </a:t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                                                   jednoduché podvrtnutí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 28. září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5301208"/>
            <a:ext cx="7632774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5. </a:t>
            </a:r>
            <a:r>
              <a:rPr lang="cs-CZ" sz="2600" dirty="0" smtClean="0">
                <a:solidFill>
                  <a:schemeClr val="tx1"/>
                </a:solidFill>
              </a:rPr>
              <a:t>ročníku </a:t>
            </a:r>
            <a:r>
              <a:rPr lang="cs-CZ" sz="2600" dirty="0" smtClean="0">
                <a:solidFill>
                  <a:schemeClr val="tx1"/>
                </a:solidFill>
              </a:rPr>
              <a:t>praktické </a:t>
            </a:r>
            <a:r>
              <a:rPr lang="cs-CZ" sz="2600" dirty="0" smtClean="0">
                <a:solidFill>
                  <a:schemeClr val="tx1"/>
                </a:solidFill>
              </a:rPr>
              <a:t>školy  </a:t>
            </a:r>
            <a:r>
              <a:rPr lang="cs-CZ" sz="2600" dirty="0" smtClean="0">
                <a:solidFill>
                  <a:schemeClr val="tx1"/>
                </a:solidFill>
              </a:rPr>
              <a:t>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052736"/>
            <a:ext cx="8229600" cy="1143000"/>
          </a:xfrm>
        </p:spPr>
        <p:txBody>
          <a:bodyPr/>
          <a:lstStyle/>
          <a:p>
            <a:r>
              <a:rPr lang="cs-CZ" sz="9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ZÁSADY</a:t>
            </a:r>
            <a:endParaRPr lang="cs-CZ" sz="9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99792" y="2780928"/>
            <a:ext cx="33852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PRVNÍ</a:t>
            </a:r>
            <a:endParaRPr lang="cs-CZ" sz="9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67744" y="4797152"/>
            <a:ext cx="456086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POMOCI</a:t>
            </a:r>
            <a:endParaRPr lang="cs-CZ" sz="9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026" name="Picture 2" descr="C:\Users\Lucie\AppData\Local\Microsoft\Windows\Temporary Internet Files\Content.IE5\SFB0X6VD\MC9000401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1"/>
            <a:ext cx="2448272" cy="367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8106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9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Drobná</a:t>
            </a:r>
            <a:endParaRPr lang="cs-CZ" sz="9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557646"/>
            <a:ext cx="48175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</a:t>
            </a:r>
            <a:r>
              <a:rPr lang="cs-CZ" sz="9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rvácení,</a:t>
            </a:r>
            <a:endParaRPr lang="cs-CZ" sz="9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2051" name="Picture 3" descr="C:\Users\Lucie\AppData\Local\Microsoft\Windows\Temporary Internet Files\Content.IE5\32HDAXOE\MC9002320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33216" y="210995"/>
            <a:ext cx="3600400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5013176"/>
            <a:ext cx="6660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podvrtnutí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0213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717" y="476672"/>
            <a:ext cx="8229600" cy="1143000"/>
          </a:xfrm>
        </p:spPr>
        <p:txBody>
          <a:bodyPr/>
          <a:lstStyle/>
          <a:p>
            <a:r>
              <a:rPr lang="cs-CZ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dělat, když dojde </a:t>
            </a:r>
            <a:r>
              <a:rPr lang="cs-CZ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k </a:t>
            </a:r>
            <a:r>
              <a:rPr lang="cs-CZ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úrazu?</a:t>
            </a:r>
            <a:endParaRPr lang="cs-CZ" sz="6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5651" y="3933056"/>
            <a:ext cx="74971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 co je to vlastně </a:t>
            </a:r>
            <a:r>
              <a:rPr lang="cs-CZ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úraz?</a:t>
            </a:r>
            <a:endParaRPr lang="cs-CZ" sz="6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80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-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Úraz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je poškození našeho těla,</a:t>
            </a:r>
            <a:br>
              <a:rPr lang="cs-CZ" sz="4800" u="sng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nejčastěji pokožky, vaziva nebo</a:t>
            </a:r>
            <a:br>
              <a:rPr lang="cs-CZ" sz="4800" u="sng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tkáně pod pokožkou. </a:t>
            </a:r>
            <a:endParaRPr lang="cs-CZ" sz="4800" u="sng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339" y="2636912"/>
            <a:ext cx="87355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</a:t>
            </a:r>
            <a:r>
              <a:rPr lang="cs-CZ" sz="4800" dirty="0" smtClean="0">
                <a:latin typeface="+mn-lt"/>
              </a:rPr>
              <a:t>- </a:t>
            </a:r>
            <a:r>
              <a:rPr lang="cs-CZ" sz="4800" u="sng" dirty="0" smtClean="0">
                <a:latin typeface="+mn-lt"/>
              </a:rPr>
              <a:t>Horší</a:t>
            </a:r>
            <a:r>
              <a:rPr lang="cs-CZ" sz="4800" dirty="0" smtClean="0">
                <a:latin typeface="+mn-lt"/>
              </a:rPr>
              <a:t> jsou </a:t>
            </a:r>
            <a:r>
              <a:rPr lang="cs-CZ" sz="4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zlomeniny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kostí</a:t>
            </a:r>
            <a:r>
              <a:rPr lang="cs-CZ" sz="4800" dirty="0" smtClean="0">
                <a:latin typeface="+mn-lt"/>
              </a:rPr>
              <a:t> nebo </a:t>
            </a:r>
          </a:p>
          <a:p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 </a:t>
            </a:r>
            <a:r>
              <a:rPr lang="cs-CZ" sz="4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podvrtnutí kloubů. 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339" y="4549676"/>
            <a:ext cx="886883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</a:t>
            </a:r>
            <a:r>
              <a:rPr lang="cs-CZ" sz="4800" u="sng" dirty="0" smtClean="0">
                <a:latin typeface="+mn-lt"/>
              </a:rPr>
              <a:t>Nejtěžší</a:t>
            </a:r>
            <a:r>
              <a:rPr lang="cs-CZ" sz="4800" dirty="0" smtClean="0">
                <a:latin typeface="+mn-lt"/>
              </a:rPr>
              <a:t> bývají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zranění vnitřní</a:t>
            </a:r>
            <a:r>
              <a:rPr lang="cs-CZ" sz="4800" dirty="0" smtClean="0">
                <a:latin typeface="+mn-lt"/>
              </a:rPr>
              <a:t>, </a:t>
            </a:r>
          </a:p>
          <a:p>
            <a:r>
              <a:rPr lang="cs-CZ" sz="4800" dirty="0" smtClean="0">
                <a:latin typeface="+mn-lt"/>
              </a:rPr>
              <a:t>  to znamená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zranění ledvin, jater, 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plic.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3604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433048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-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Drobná krvácení </a:t>
            </a:r>
            <a:r>
              <a:rPr lang="cs-CZ" sz="4800" u="sng" dirty="0" smtClean="0">
                <a:latin typeface="+mn-lt"/>
              </a:rPr>
              <a:t>nejsou problém</a:t>
            </a:r>
            <a:r>
              <a:rPr lang="cs-CZ" sz="4800" dirty="0" smtClean="0">
                <a:latin typeface="+mn-lt"/>
              </a:rPr>
              <a:t>.</a:t>
            </a:r>
            <a:endParaRPr lang="cs-CZ" sz="4800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6766" y="1052736"/>
            <a:ext cx="53901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Krev</a:t>
            </a:r>
            <a:r>
              <a:rPr lang="cs-CZ" sz="4800" dirty="0" smtClean="0">
                <a:latin typeface="+mn-lt"/>
              </a:rPr>
              <a:t> se </a:t>
            </a:r>
            <a:r>
              <a:rPr lang="cs-CZ" sz="4800" u="sng" dirty="0" smtClean="0">
                <a:latin typeface="+mn-lt"/>
              </a:rPr>
              <a:t>zastaví sama.</a:t>
            </a:r>
            <a:endParaRPr lang="cs-CZ" sz="4800" u="sng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108520" y="3789040"/>
            <a:ext cx="95321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Závažná </a:t>
            </a:r>
            <a:r>
              <a:rPr lang="cs-CZ" sz="4800" dirty="0" smtClean="0">
                <a:latin typeface="+mn-lt"/>
              </a:rPr>
              <a:t>jsou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krvácení</a:t>
            </a:r>
            <a:r>
              <a:rPr lang="cs-CZ" sz="4800" dirty="0" smtClean="0">
                <a:latin typeface="+mn-lt"/>
              </a:rPr>
              <a:t> ze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zraněných</a:t>
            </a:r>
          </a:p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tepen.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573871"/>
            <a:ext cx="3059832" cy="2284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 descr="C:\Users\Lucie\AppData\Local\Microsoft\Windows\Temporary Internet Files\Content.IE5\SFB0X6VD\MP9004487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3944" y="1052736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684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4125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451676" y="612844"/>
            <a:ext cx="56923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Přehle</a:t>
            </a:r>
            <a:r>
              <a:rPr lang="cs-CZ" sz="3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 </a:t>
            </a:r>
            <a:r>
              <a:rPr lang="cs-CZ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hlavních </a:t>
            </a:r>
            <a:r>
              <a:rPr lang="cs-CZ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tepen </a:t>
            </a:r>
            <a:r>
              <a:rPr lang="cs-CZ" sz="3600" dirty="0">
                <a:latin typeface="+mn-lt"/>
              </a:rPr>
              <a:t>lidského těla s vyznačením </a:t>
            </a:r>
            <a:r>
              <a:rPr lang="cs-CZ" sz="3600" u="sng" dirty="0">
                <a:latin typeface="+mn-lt"/>
              </a:rPr>
              <a:t>tlakových bodů.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+mn-lt"/>
              </a:rPr>
              <a:t>Tepny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dirty="0">
                <a:latin typeface="+mn-lt"/>
              </a:rPr>
              <a:t>slouží </a:t>
            </a:r>
            <a:r>
              <a:rPr lang="cs-CZ" sz="3600" u="sng" dirty="0">
                <a:latin typeface="+mn-lt"/>
              </a:rPr>
              <a:t>k rozvádění okysličené</a:t>
            </a:r>
            <a:r>
              <a:rPr lang="cs-CZ" sz="3600" dirty="0">
                <a:latin typeface="+mn-lt"/>
              </a:rPr>
              <a:t>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krve</a:t>
            </a:r>
            <a:r>
              <a:rPr lang="cs-CZ" sz="3600" dirty="0">
                <a:latin typeface="+mn-lt"/>
              </a:rPr>
              <a:t>. Jejich stěny jsou silné a pružné</a:t>
            </a:r>
            <a:r>
              <a:rPr lang="cs-CZ" sz="3600" dirty="0" smtClean="0">
                <a:latin typeface="+mn-lt"/>
              </a:rPr>
              <a:t>. </a:t>
            </a:r>
            <a:r>
              <a:rPr lang="cs-CZ" sz="3600" dirty="0">
                <a:latin typeface="+mn-lt"/>
              </a:rPr>
              <a:t>Místa, kde lze hmatnou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tepnu </a:t>
            </a:r>
            <a:r>
              <a:rPr lang="cs-CZ" sz="3600" dirty="0">
                <a:latin typeface="+mn-lt"/>
              </a:rPr>
              <a:t>přitisknout ke kosti a zastavit tak přítok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krve</a:t>
            </a:r>
            <a:r>
              <a:rPr lang="cs-CZ" sz="3600" dirty="0">
                <a:latin typeface="+mn-lt"/>
              </a:rPr>
              <a:t>, </a:t>
            </a:r>
            <a:r>
              <a:rPr lang="cs-CZ" sz="3600" u="sng" dirty="0">
                <a:latin typeface="+mn-lt"/>
              </a:rPr>
              <a:t>nazýváme 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tlakovými body.</a:t>
            </a:r>
          </a:p>
        </p:txBody>
      </p:sp>
    </p:spTree>
    <p:extLst>
      <p:ext uri="{BB962C8B-B14F-4D97-AF65-F5344CB8AC3E}">
        <p14:creationId xmlns:p14="http://schemas.microsoft.com/office/powerpoint/2010/main" xmlns="" val="4971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24544" y="0"/>
            <a:ext cx="8229600" cy="1143000"/>
          </a:xfrm>
        </p:spPr>
        <p:txBody>
          <a:bodyPr/>
          <a:lstStyle/>
          <a:p>
            <a:r>
              <a:rPr lang="cs-CZ" sz="4800" dirty="0" smtClean="0">
                <a:latin typeface="+mn-lt"/>
              </a:rPr>
              <a:t>-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Tepny</a:t>
            </a:r>
            <a:r>
              <a:rPr lang="cs-CZ" sz="4800" dirty="0" smtClean="0">
                <a:latin typeface="+mn-lt"/>
              </a:rPr>
              <a:t> vedou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krev</a:t>
            </a:r>
            <a:r>
              <a:rPr lang="cs-CZ" sz="4800" dirty="0" smtClean="0">
                <a:latin typeface="+mn-lt"/>
              </a:rPr>
              <a:t> od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srdce.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44824"/>
            <a:ext cx="2952328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90870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47663" y="-12616"/>
            <a:ext cx="9491663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41795" y="3307283"/>
            <a:ext cx="709726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lakový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obvaz</a:t>
            </a:r>
            <a:r>
              <a:rPr lang="cs-CZ" sz="4800" dirty="0" smtClean="0">
                <a:latin typeface="+mn-lt"/>
              </a:rPr>
              <a:t>, který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pevně </a:t>
            </a:r>
          </a:p>
          <a:p>
            <a:r>
              <a:rPr lang="cs-CZ" sz="4800" u="sng" dirty="0" smtClean="0">
                <a:latin typeface="+mn-lt"/>
              </a:rPr>
              <a:t>stáhneme</a:t>
            </a:r>
            <a:r>
              <a:rPr lang="cs-CZ" sz="4800" dirty="0" smtClean="0">
                <a:latin typeface="+mn-lt"/>
              </a:rPr>
              <a:t>.</a:t>
            </a:r>
            <a:endParaRPr lang="cs-CZ" sz="4800" dirty="0">
              <a:latin typeface="+mn-lt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6860" y="3970593"/>
            <a:ext cx="3427140" cy="2852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600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59832" y="2492896"/>
            <a:ext cx="9294214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-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Obinadlo</a:t>
            </a:r>
            <a:r>
              <a:rPr lang="cs-CZ" sz="4800" dirty="0" smtClean="0">
                <a:latin typeface="+mn-lt"/>
              </a:rPr>
              <a:t> se však </a:t>
            </a:r>
            <a:r>
              <a:rPr lang="cs-CZ" sz="4800" u="sng" dirty="0" smtClean="0">
                <a:latin typeface="+mn-lt"/>
              </a:rPr>
              <a:t>musí</a:t>
            </a:r>
            <a:br>
              <a:rPr lang="cs-CZ" sz="4800" u="sng" dirty="0" smtClean="0">
                <a:latin typeface="+mn-lt"/>
              </a:rPr>
            </a:br>
            <a:r>
              <a:rPr lang="cs-CZ" sz="4800" dirty="0" smtClean="0">
                <a:latin typeface="+mn-lt"/>
              </a:rPr>
              <a:t>  asi za</a:t>
            </a:r>
            <a:r>
              <a:rPr lang="cs-CZ" sz="4800" dirty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dvě hodiny </a:t>
            </a:r>
            <a:br>
              <a:rPr lang="cs-CZ" sz="4800" u="sng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uvolnit</a:t>
            </a:r>
            <a:r>
              <a:rPr lang="cs-CZ" sz="4800" dirty="0" smtClean="0">
                <a:latin typeface="+mn-lt"/>
              </a:rPr>
              <a:t>. Proto je </a:t>
            </a:r>
            <a:r>
              <a:rPr lang="cs-CZ" sz="4800" u="sng" dirty="0" smtClean="0">
                <a:latin typeface="+mn-lt"/>
              </a:rPr>
              <a:t>nutné</a:t>
            </a:r>
            <a:r>
              <a:rPr lang="cs-CZ" sz="4800" dirty="0" smtClean="0">
                <a:latin typeface="+mn-lt"/>
              </a:rPr>
              <a:t>,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aby se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postižený</a:t>
            </a:r>
            <a:r>
              <a:rPr lang="cs-CZ" sz="4800" dirty="0" smtClean="0">
                <a:latin typeface="+mn-lt"/>
              </a:rPr>
              <a:t> dostal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co</a:t>
            </a: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nejrychleji k lékaři</a:t>
            </a:r>
            <a:r>
              <a:rPr lang="cs-CZ" sz="4800" dirty="0" smtClean="0">
                <a:latin typeface="+mn-lt"/>
              </a:rPr>
              <a:t>.</a:t>
            </a:r>
            <a:endParaRPr lang="cs-CZ" sz="4800" dirty="0">
              <a:latin typeface="+mn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46" y="764704"/>
            <a:ext cx="3188302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9203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Jednoduché podvrtnutí</a:t>
            </a:r>
            <a:endParaRPr lang="cs-CZ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580" y="2060848"/>
            <a:ext cx="8863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Ošetříme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šátkem, </a:t>
            </a:r>
            <a:r>
              <a:rPr lang="cs-CZ" sz="4800" u="sng" dirty="0" smtClean="0">
                <a:latin typeface="+mn-lt"/>
              </a:rPr>
              <a:t>namočeným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                    </a:t>
            </a:r>
          </a:p>
          <a:p>
            <a:r>
              <a:rPr lang="cs-CZ" sz="4800" dirty="0" smtClean="0">
                <a:latin typeface="+mn-lt"/>
              </a:rPr>
              <a:t> v</a:t>
            </a:r>
            <a:r>
              <a:rPr lang="cs-CZ" sz="4800" dirty="0" smtClean="0">
                <a:latin typeface="+mn-lt"/>
              </a:rPr>
              <a:t>e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studeném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roztoku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kyselé vody</a:t>
            </a:r>
            <a:r>
              <a:rPr lang="cs-CZ" sz="4800" dirty="0" smtClean="0">
                <a:latin typeface="+mn-lt"/>
              </a:rPr>
              <a:t>,</a:t>
            </a:r>
          </a:p>
          <a:p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a </a:t>
            </a:r>
            <a:r>
              <a:rPr lang="cs-CZ" sz="4800" u="sng" dirty="0" smtClean="0">
                <a:latin typeface="+mn-lt"/>
              </a:rPr>
              <a:t>zavážeme</a:t>
            </a:r>
            <a:r>
              <a:rPr lang="cs-CZ" sz="4800" dirty="0" smtClean="0">
                <a:latin typeface="+mn-lt"/>
              </a:rPr>
              <a:t> pružným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obinadlem</a:t>
            </a:r>
            <a:r>
              <a:rPr lang="cs-CZ" sz="4800" dirty="0" smtClean="0">
                <a:latin typeface="+mn-lt"/>
              </a:rPr>
              <a:t>.</a:t>
            </a:r>
            <a:endParaRPr lang="cs-CZ" sz="4800" dirty="0">
              <a:latin typeface="+mn-lt"/>
            </a:endParaRPr>
          </a:p>
        </p:txBody>
      </p:sp>
      <p:pic>
        <p:nvPicPr>
          <p:cNvPr id="3075" name="Picture 3" descr="C:\Users\Lucie\AppData\Local\Microsoft\Windows\Temporary Internet Files\Content.IE5\Z6QZ204O\MC900347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581128"/>
            <a:ext cx="3600400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206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71700"/>
            <a:ext cx="8208912" cy="442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7863" y="317752"/>
            <a:ext cx="73193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Ošetření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zvrtnutého kotníku</a:t>
            </a:r>
          </a:p>
          <a:p>
            <a:r>
              <a:rPr lang="cs-CZ" sz="4800" u="sng" dirty="0">
                <a:latin typeface="+mn-lt"/>
              </a:rPr>
              <a:t>o</a:t>
            </a:r>
            <a:r>
              <a:rPr lang="cs-CZ" sz="4800" u="sng" dirty="0" smtClean="0">
                <a:latin typeface="+mn-lt"/>
              </a:rPr>
              <a:t>binadlem.</a:t>
            </a:r>
            <a:endParaRPr lang="cs-CZ" sz="4800" u="sng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947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32656"/>
            <a:ext cx="92248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Když 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podvrtnutý kloub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nepřestane</a:t>
            </a:r>
          </a:p>
          <a:p>
            <a:r>
              <a:rPr lang="cs-CZ" sz="4800" dirty="0" smtClean="0">
                <a:latin typeface="+mn-lt"/>
              </a:rPr>
              <a:t> 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bolet</a:t>
            </a:r>
            <a:r>
              <a:rPr lang="cs-CZ" sz="4800" dirty="0" smtClean="0">
                <a:latin typeface="+mn-lt"/>
              </a:rPr>
              <a:t>, </a:t>
            </a:r>
            <a:r>
              <a:rPr lang="cs-CZ" sz="4800" u="sng" dirty="0" smtClean="0">
                <a:latin typeface="+mn-lt"/>
              </a:rPr>
              <a:t>musí</a:t>
            </a:r>
            <a:r>
              <a:rPr lang="cs-CZ" sz="4800" dirty="0" smtClean="0">
                <a:latin typeface="+mn-lt"/>
              </a:rPr>
              <a:t> postižený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 lékaři. 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098" name="Picture 2" descr="C:\Users\Lucie\AppData\Local\Microsoft\Windows\Temporary Internet Files\Content.IE5\SFB0X6VD\MC9003589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469272"/>
            <a:ext cx="7200800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1808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467544" y="-44245"/>
            <a:ext cx="8229600" cy="1143000"/>
          </a:xfrm>
        </p:spPr>
        <p:txBody>
          <a:bodyPr/>
          <a:lstStyle/>
          <a:p>
            <a:r>
              <a:rPr lang="cs-CZ" dirty="0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229600" cy="4813995"/>
          </a:xfrm>
        </p:spPr>
        <p:txBody>
          <a:bodyPr/>
          <a:lstStyle/>
          <a:p>
            <a:r>
              <a:rPr lang="cs-CZ" sz="2000" dirty="0" smtClean="0"/>
              <a:t>vlastní zdroje</a:t>
            </a:r>
          </a:p>
          <a:p>
            <a:r>
              <a:rPr lang="cs-CZ" sz="2000" dirty="0" smtClean="0">
                <a:hlinkClick r:id="rId2"/>
              </a:rPr>
              <a:t>http://office.microsoft.com</a:t>
            </a:r>
            <a:r>
              <a:rPr lang="cs-CZ" sz="2000" dirty="0" smtClean="0"/>
              <a:t> – kliparty</a:t>
            </a:r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ppp.zshk.cz</a:t>
            </a:r>
            <a:endParaRPr lang="cs-CZ" sz="2000" dirty="0" smtClean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www.mimibazar.cz/bazar.php?id=40146775</a:t>
            </a:r>
            <a:endParaRPr lang="cs-CZ" sz="2000" dirty="0" smtClean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www.foreverbecoming.com/2011/04/role-of-charities.html</a:t>
            </a:r>
            <a:endParaRPr lang="cs-CZ" sz="2000" dirty="0" smtClean="0"/>
          </a:p>
          <a:p>
            <a:r>
              <a:rPr lang="cs-CZ" sz="2000" dirty="0"/>
              <a:t>http://www.ortopedie-traumatologie.cz/Nestability-</a:t>
            </a:r>
            <a:r>
              <a:rPr lang="cs-CZ" sz="2000" dirty="0" err="1"/>
              <a:t>hlezenniho</a:t>
            </a:r>
            <a:r>
              <a:rPr lang="cs-CZ" sz="2000" dirty="0"/>
              <a:t>-kloubu-(podvrtnuti-</a:t>
            </a:r>
            <a:r>
              <a:rPr lang="cs-CZ" sz="2000" dirty="0" err="1"/>
              <a:t>kotniku</a:t>
            </a:r>
            <a:r>
              <a:rPr lang="cs-CZ" sz="2000" dirty="0"/>
              <a:t>)</a:t>
            </a:r>
            <a:endParaRPr lang="cs-CZ" sz="2000" dirty="0" smtClean="0"/>
          </a:p>
          <a:p>
            <a:r>
              <a:rPr lang="cs-CZ" sz="2000" dirty="0"/>
              <a:t>http://www.kidsland.cz/poradna_detail.php?id=1877</a:t>
            </a:r>
            <a:endParaRPr lang="cs-CZ" sz="2000" dirty="0" smtClean="0"/>
          </a:p>
          <a:p>
            <a:r>
              <a:rPr lang="cs-CZ" sz="2000" dirty="0"/>
              <a:t>http://ppp.zshk.cz/media.aspx?id=Sdl002&amp;TB_iframe=true&amp;height=710&amp;width=370</a:t>
            </a:r>
            <a:endParaRPr lang="cs-CZ" sz="2000" dirty="0" smtClean="0"/>
          </a:p>
          <a:p>
            <a:r>
              <a:rPr lang="cs-CZ" sz="2000" dirty="0"/>
              <a:t>http://www.hasici-vsenice.estranky.cz/clanky/prvni-pomoc/prvni-pomoc-pri-akutnich-stavech.html</a:t>
            </a:r>
            <a:endParaRPr lang="cs-CZ" sz="2000" dirty="0" smtClean="0"/>
          </a:p>
          <a:p>
            <a:r>
              <a:rPr lang="cs-CZ" sz="2000" dirty="0" smtClean="0"/>
              <a:t>ŠKODA</a:t>
            </a:r>
            <a:r>
              <a:rPr lang="cs-CZ" sz="2000" dirty="0"/>
              <a:t>, E, </a:t>
            </a:r>
            <a:r>
              <a:rPr lang="cs-CZ" sz="2000" i="1" dirty="0"/>
              <a:t>Přírodověda </a:t>
            </a:r>
            <a:r>
              <a:rPr lang="cs-CZ" sz="2000" dirty="0"/>
              <a:t>pro 5. ročník, 4. vyd., </a:t>
            </a:r>
          </a:p>
          <a:p>
            <a:pPr marL="0" indent="0">
              <a:buNone/>
            </a:pPr>
            <a:r>
              <a:rPr lang="cs-CZ" sz="2000" dirty="0"/>
              <a:t>  </a:t>
            </a:r>
            <a:r>
              <a:rPr lang="cs-CZ" sz="2000" dirty="0" smtClean="0"/>
              <a:t>    </a:t>
            </a:r>
            <a:r>
              <a:rPr lang="cs-CZ" sz="2000" dirty="0"/>
              <a:t>Praha 2004: PARTA, s. r. o. </a:t>
            </a:r>
          </a:p>
          <a:p>
            <a:pPr marL="0" indent="0">
              <a:buNone/>
            </a:pPr>
            <a:r>
              <a:rPr lang="cs-CZ" sz="2000" dirty="0"/>
              <a:t>  </a:t>
            </a:r>
            <a:r>
              <a:rPr lang="cs-CZ" sz="2000" dirty="0" smtClean="0"/>
              <a:t>    </a:t>
            </a:r>
            <a:r>
              <a:rPr lang="cs-CZ" sz="2000" dirty="0"/>
              <a:t>ISBN 80-85989-93-X</a:t>
            </a:r>
          </a:p>
          <a:p>
            <a:pPr marL="0" indent="0">
              <a:buNone/>
            </a:pPr>
            <a:endParaRPr lang="cs-CZ" sz="2000" dirty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dirty="0">
              <a:latin typeface="Arial" charset="0"/>
            </a:endParaRPr>
          </a:p>
          <a:p>
            <a:endParaRPr lang="cs-CZ" dirty="0" smtClean="0">
              <a:latin typeface="Arial" charset="0"/>
            </a:endParaRPr>
          </a:p>
          <a:p>
            <a:endParaRPr lang="cs-CZ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262</Words>
  <Application>Microsoft Office PowerPoint</Application>
  <PresentationFormat>Předvádění na obrazovce (4:3)</PresentationFormat>
  <Paragraphs>52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NÁZEV ŠKOLY: Střední odborné učiliště a Základní škola AUTOR: Bc. Lucie Chojnová NÁZEV: VY_32_INOVACE_11_Zásady první pomoci                                                    - Drobná krvácení,                                                        jednoduché podvrtnutí TÉMA SADY: Přírodověda DATUM:  28. září 2012 ČÍSLO PROJEKTU: CZ.1.07/1.4.00/21.0477</vt:lpstr>
      <vt:lpstr>ZÁSADY</vt:lpstr>
      <vt:lpstr>Drobná</vt:lpstr>
      <vt:lpstr>Co dělat, když dojde                  k úrazu?</vt:lpstr>
      <vt:lpstr>-Úraz je poškození našeho těla,   nejčastěji pokožky, vaziva nebo   tkáně pod pokožkou. </vt:lpstr>
      <vt:lpstr>- Drobná krvácení nejsou problém.</vt:lpstr>
      <vt:lpstr>Snímek 7</vt:lpstr>
      <vt:lpstr>- Tepny vedou krev od srdce.</vt:lpstr>
      <vt:lpstr>Snímek 9</vt:lpstr>
      <vt:lpstr>- Obinadlo se však musí   asi za dvě hodiny    uvolnit. Proto je nutné,   aby se postižený dostal   co nejrychleji k lékaři.</vt:lpstr>
      <vt:lpstr>Jednoduché podvrtnutí</vt:lpstr>
      <vt:lpstr>Snímek 12</vt:lpstr>
      <vt:lpstr>Snímek 13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Dum</cp:lastModifiedBy>
  <cp:revision>89</cp:revision>
  <dcterms:created xsi:type="dcterms:W3CDTF">2012-04-21T07:06:25Z</dcterms:created>
  <dcterms:modified xsi:type="dcterms:W3CDTF">2012-11-16T17:50:59Z</dcterms:modified>
</cp:coreProperties>
</file>