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9" r:id="rId7"/>
    <p:sldId id="272" r:id="rId8"/>
    <p:sldId id="271" r:id="rId9"/>
    <p:sldId id="275" r:id="rId10"/>
    <p:sldId id="286" r:id="rId11"/>
    <p:sldId id="277" r:id="rId12"/>
    <p:sldId id="283" r:id="rId13"/>
    <p:sldId id="280" r:id="rId14"/>
    <p:sldId id="282" r:id="rId15"/>
    <p:sldId id="26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23C9B-217C-4B7D-A687-C925B09E2771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8EA8CE-4882-405F-8D93-0F1CD7D8E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06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8EA8CE-4882-405F-8D93-0F1CD7D8E7D6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28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rihuana.web-zdarma.cz/pro-skolaky/o-drogach" TargetMode="External"/><Relationship Id="rId5" Type="http://schemas.openxmlformats.org/officeDocument/2006/relationships/hyperlink" Target="http://lidskamysl.netstranky.cz/uvahy-o-zivote/strach-ze-samoty-v-u.html" TargetMode="External"/><Relationship Id="rId4" Type="http://schemas.openxmlformats.org/officeDocument/2006/relationships/hyperlink" Target="http://punkmishutka.blog.cz/0812/dr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VY_32_INOVACE_16_Návykové látky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1. listopad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ročníku</a:t>
            </a:r>
            <a:r>
              <a:rPr lang="cs-CZ" sz="2600" dirty="0">
                <a:solidFill>
                  <a:schemeClr val="tx1"/>
                </a:solidFill>
              </a:rPr>
              <a:t>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66648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i="1" dirty="0" smtClean="0">
                <a:latin typeface="Arial Black" pitchFamily="34" charset="0"/>
              </a:rPr>
              <a:t>Návykové</a:t>
            </a:r>
            <a:endParaRPr lang="cs-CZ" sz="9600" i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3068960"/>
            <a:ext cx="35559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i="1" dirty="0" smtClean="0">
                <a:latin typeface="Arial Black" pitchFamily="34" charset="0"/>
              </a:rPr>
              <a:t>látky</a:t>
            </a:r>
            <a:endParaRPr lang="cs-CZ" sz="9600" i="1" dirty="0"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32HDAXOE\MC90023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45024"/>
            <a:ext cx="3059831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59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49728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Návykové látky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jsou</a:t>
            </a:r>
            <a:r>
              <a:rPr lang="cs-CZ" sz="4400" dirty="0" smtClean="0">
                <a:latin typeface="+mn-lt"/>
              </a:rPr>
              <a:t>:</a:t>
            </a:r>
            <a:endParaRPr lang="cs-CZ" sz="4400" dirty="0"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3645024"/>
            <a:ext cx="9144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látky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dirty="0">
                <a:latin typeface="+mn-lt"/>
              </a:rPr>
              <a:t>které </a:t>
            </a:r>
            <a:r>
              <a:rPr lang="cs-CZ" sz="3600" u="sng" dirty="0">
                <a:latin typeface="+mn-lt"/>
              </a:rPr>
              <a:t>jsou schopny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ovlivňovat</a:t>
            </a:r>
            <a:r>
              <a:rPr lang="cs-CZ" sz="3600" dirty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naše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vnímání</a:t>
            </a:r>
            <a:r>
              <a:rPr lang="cs-CZ" sz="3600" dirty="0">
                <a:latin typeface="+mn-lt"/>
              </a:rPr>
              <a:t>,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chování</a:t>
            </a:r>
            <a:r>
              <a:rPr lang="cs-CZ" sz="3600" dirty="0" smtClean="0">
                <a:latin typeface="+mn-lt"/>
              </a:rPr>
              <a:t> a </a:t>
            </a:r>
            <a:r>
              <a:rPr lang="cs-CZ" sz="3600" dirty="0">
                <a:latin typeface="+mn-lt"/>
              </a:rPr>
              <a:t>na které </a:t>
            </a:r>
            <a:r>
              <a:rPr lang="cs-CZ" sz="3600" u="sng" dirty="0">
                <a:latin typeface="+mn-lt"/>
              </a:rPr>
              <a:t>vzniká</a:t>
            </a:r>
            <a:r>
              <a:rPr lang="cs-CZ" sz="3600" dirty="0">
                <a:latin typeface="+mn-lt"/>
              </a:rPr>
              <a:t>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závislost.</a:t>
            </a:r>
            <a:r>
              <a:rPr lang="cs-CZ" sz="3600" dirty="0">
                <a:latin typeface="+mn-lt"/>
              </a:rPr>
              <a:t> </a:t>
            </a:r>
          </a:p>
        </p:txBody>
      </p:sp>
      <p:pic>
        <p:nvPicPr>
          <p:cNvPr id="2050" name="Picture 2" descr="C:\Users\Lucie\AppData\Local\Microsoft\Windows\Temporary Internet Files\Content.IE5\Z6QZ204O\MC900281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484" y="476672"/>
            <a:ext cx="266001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96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970" y="571285"/>
            <a:ext cx="9144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>
              <a:buFontTx/>
              <a:buChar char="-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Častěji 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slýcháváme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pojem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drogy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.</a:t>
            </a:r>
          </a:p>
          <a:p>
            <a:pPr marL="571500" lvl="0" indent="-571500">
              <a:buFontTx/>
              <a:buChar char="-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Drogy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nerozlišujeme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podle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síly účinku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na </a:t>
            </a:r>
            <a:r>
              <a:rPr lang="cs-CZ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lehké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a </a:t>
            </a:r>
            <a:r>
              <a:rPr lang="cs-CZ" sz="36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tvrdé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, 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protože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účinek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drog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na organismus je velmi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individuální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a i tzv. </a:t>
            </a:r>
            <a:r>
              <a:rPr lang="cs-CZ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lehká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droga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je schopna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organismus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vážně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poškodit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. </a:t>
            </a:r>
            <a:r>
              <a:rPr lang="cs-CZ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Návykové látky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dělíme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dle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způsobu užívání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, dle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účinné látky 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a také z </a:t>
            </a:r>
            <a:r>
              <a:rPr lang="cs-CZ" sz="3600" u="sng" dirty="0">
                <a:solidFill>
                  <a:prstClr val="black"/>
                </a:solidFill>
                <a:latin typeface="Calibri"/>
              </a:rPr>
              <a:t>hlediska legislativního 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– na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drogy</a:t>
            </a:r>
            <a:r>
              <a:rPr lang="cs-CZ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 legální</a:t>
            </a:r>
            <a:r>
              <a:rPr lang="cs-CZ" sz="3600" dirty="0">
                <a:solidFill>
                  <a:prstClr val="black"/>
                </a:solidFill>
                <a:latin typeface="Calibri"/>
              </a:rPr>
              <a:t> 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drogy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nelegální (tolerované, netolerované).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761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1" y="3645024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+mn-lt"/>
              </a:rPr>
              <a:t>Do </a:t>
            </a:r>
            <a:r>
              <a:rPr lang="cs-CZ" sz="3600" u="sng" dirty="0">
                <a:latin typeface="+mn-lt"/>
              </a:rPr>
              <a:t>této </a:t>
            </a:r>
            <a:r>
              <a:rPr lang="cs-CZ" sz="3600" u="sng" dirty="0" smtClean="0">
                <a:latin typeface="+mn-lt"/>
              </a:rPr>
              <a:t>skupiny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patří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látky</a:t>
            </a:r>
            <a:r>
              <a:rPr lang="cs-CZ" sz="3600" dirty="0">
                <a:latin typeface="+mn-lt"/>
              </a:rPr>
              <a:t>, které obsahují výrobky dostupné široké veřejnosti a dají se nakoupit i v neomezeném množství. </a:t>
            </a:r>
            <a:endParaRPr lang="cs-CZ" sz="3600" dirty="0" smtClean="0">
              <a:latin typeface="+mn-lt"/>
            </a:endParaRPr>
          </a:p>
          <a:p>
            <a:r>
              <a:rPr lang="cs-CZ" sz="3600" u="sng" dirty="0" smtClean="0">
                <a:latin typeface="+mn-lt"/>
              </a:rPr>
              <a:t>Je </a:t>
            </a:r>
            <a:r>
              <a:rPr lang="cs-CZ" sz="3600" u="sng" dirty="0">
                <a:latin typeface="+mn-lt"/>
              </a:rPr>
              <a:t>to </a:t>
            </a:r>
            <a:r>
              <a:rPr lang="cs-CZ" sz="3600" dirty="0">
                <a:latin typeface="+mn-lt"/>
              </a:rPr>
              <a:t>např.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alkohol, tabák (nikotin), káva a čaj.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45342" y="332656"/>
            <a:ext cx="62533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Drogy legální (tolerované)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32HDAXOE\MP9004491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69" y="1102096"/>
            <a:ext cx="4140459" cy="2638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24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30" y="175147"/>
            <a:ext cx="7907337" cy="123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67199" y="400506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Opiody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Halucinogenní drogy</a:t>
            </a:r>
          </a:p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Konopné drogy</a:t>
            </a:r>
          </a:p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Stimulující drogy</a:t>
            </a:r>
          </a:p>
        </p:txBody>
      </p:sp>
      <p:pic>
        <p:nvPicPr>
          <p:cNvPr id="2050" name="Picture 2" descr="C:\Users\Lucie\AppData\Local\Microsoft\Windows\Temporary Internet Files\Content.IE5\32HDAXOE\MC9002172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24744"/>
            <a:ext cx="4295391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60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</a:t>
            </a:r>
            <a:r>
              <a:rPr lang="cs-CZ" dirty="0" smtClean="0"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Drogová závislost (narkomanie) </a:t>
            </a:r>
            <a:r>
              <a:rPr lang="cs-CZ" sz="3600" dirty="0" smtClean="0">
                <a:latin typeface="+mn-lt"/>
              </a:rPr>
              <a:t>zpravidla začíná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zneužíváním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léků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(někdy i po vzoru rodičů).</a:t>
            </a:r>
            <a:endParaRPr lang="cs-CZ" sz="3600" dirty="0"/>
          </a:p>
        </p:txBody>
      </p:sp>
      <p:pic>
        <p:nvPicPr>
          <p:cNvPr id="2050" name="Picture 2" descr="C:\Users\Lucie\AppData\Local\Microsoft\Windows\Temporary Internet Files\Content.IE5\32HDAXOE\MC9002152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20888"/>
            <a:ext cx="417646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33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55655"/>
            <a:ext cx="8229600" cy="11430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Příčiny drogových závislostí: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46" y="1124744"/>
            <a:ext cx="36467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</a:t>
            </a:r>
            <a:r>
              <a:rPr lang="cs-CZ" sz="3600" dirty="0" smtClean="0">
                <a:latin typeface="+mn-lt"/>
              </a:rPr>
              <a:t>touha po požitku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294" y="1901280"/>
            <a:ext cx="55569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snaha po úniku z nesnázích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4759" y="2861410"/>
            <a:ext cx="76639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pocity nespokojenosti a méněcennosti</a:t>
            </a:r>
            <a:endParaRPr lang="cs-CZ" sz="36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294" y="3772996"/>
            <a:ext cx="23471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s</a:t>
            </a:r>
            <a:r>
              <a:rPr lang="cs-CZ" sz="3600" dirty="0" smtClean="0">
                <a:latin typeface="+mn-lt"/>
              </a:rPr>
              <a:t>labá vůle</a:t>
            </a:r>
            <a:endParaRPr lang="cs-CZ" sz="36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294" y="4653136"/>
            <a:ext cx="63935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sklon k nudě a nezájmu o cokoli</a:t>
            </a:r>
            <a:endParaRPr lang="cs-CZ" sz="36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702" y="5589240"/>
            <a:ext cx="79946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lenost a neochota vynaložit jakékoli úsilí</a:t>
            </a:r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27201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970" y="0"/>
            <a:ext cx="91267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neschopnost radovat se z normálního života</a:t>
            </a:r>
            <a:endParaRPr lang="cs-CZ" sz="36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73085"/>
            <a:ext cx="75668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snaha po uvolnění psychického napětí</a:t>
            </a:r>
            <a:endParaRPr lang="cs-CZ" sz="3600" dirty="0">
              <a:latin typeface="+mn-lt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132856"/>
            <a:ext cx="4752528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3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2840" y="2428746"/>
            <a:ext cx="1320088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  <a:latin typeface="+mn-lt"/>
              </a:rPr>
              <a:t>- </a:t>
            </a:r>
            <a:r>
              <a:rPr lang="cs-CZ" sz="3600" u="sng" dirty="0" smtClean="0">
                <a:solidFill>
                  <a:prstClr val="black"/>
                </a:solidFill>
                <a:latin typeface="+mn-lt"/>
              </a:rPr>
              <a:t>Těžké</a:t>
            </a:r>
            <a:r>
              <a:rPr lang="cs-CZ" sz="3600" dirty="0" smtClean="0">
                <a:solidFill>
                  <a:prstClr val="black"/>
                </a:solidFill>
                <a:latin typeface="+mn-lt"/>
              </a:rPr>
              <a:t> </a:t>
            </a:r>
            <a:r>
              <a:rPr lang="cs-CZ" sz="3600" dirty="0">
                <a:solidFill>
                  <a:prstClr val="black"/>
                </a:solidFill>
                <a:latin typeface="+mn-lt"/>
              </a:rPr>
              <a:t>a </a:t>
            </a:r>
            <a:r>
              <a:rPr lang="cs-CZ" sz="3600" u="sng" dirty="0">
                <a:solidFill>
                  <a:prstClr val="black"/>
                </a:solidFill>
                <a:latin typeface="+mn-lt"/>
              </a:rPr>
              <a:t>nenapravitelné</a:t>
            </a:r>
            <a:r>
              <a:rPr lang="cs-CZ" sz="3600" dirty="0">
                <a:solidFill>
                  <a:prstClr val="black"/>
                </a:solidFill>
                <a:latin typeface="+mn-lt"/>
              </a:rPr>
              <a:t>, </a:t>
            </a:r>
            <a:endParaRPr lang="cs-CZ" sz="3600" dirty="0" smtClean="0">
              <a:solidFill>
                <a:prstClr val="black"/>
              </a:solidFill>
              <a:latin typeface="+mn-lt"/>
            </a:endParaRPr>
          </a:p>
          <a:p>
            <a:pPr lvl="0"/>
            <a:r>
              <a:rPr lang="cs-CZ" sz="3600" dirty="0" smtClean="0">
                <a:solidFill>
                  <a:prstClr val="black"/>
                </a:solidFill>
                <a:latin typeface="+mn-lt"/>
              </a:rPr>
              <a:t>  někdy i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smrtelné</a:t>
            </a:r>
            <a:r>
              <a:rPr lang="cs-CZ" sz="3600" dirty="0" smtClean="0">
                <a:solidFill>
                  <a:prstClr val="black"/>
                </a:solidFill>
                <a:latin typeface="+mn-lt"/>
              </a:rPr>
              <a:t> 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+mn-lt"/>
              </a:rPr>
              <a:t> </a:t>
            </a:r>
            <a:r>
              <a:rPr lang="cs-CZ" sz="3600" dirty="0" smtClean="0">
                <a:solidFill>
                  <a:prstClr val="black"/>
                </a:solidFill>
                <a:latin typeface="+mn-lt"/>
              </a:rPr>
              <a:t> nebezpečí </a:t>
            </a:r>
            <a:r>
              <a:rPr lang="cs-CZ" sz="3600" dirty="0">
                <a:solidFill>
                  <a:prstClr val="black"/>
                </a:solidFill>
                <a:latin typeface="+mn-lt"/>
              </a:rPr>
              <a:t>hrozí </a:t>
            </a:r>
            <a:r>
              <a:rPr lang="cs-CZ" sz="3600" dirty="0" smtClean="0">
                <a:solidFill>
                  <a:prstClr val="black"/>
                </a:solidFill>
                <a:latin typeface="+mn-lt"/>
              </a:rPr>
              <a:t>už   při </a:t>
            </a:r>
            <a:r>
              <a:rPr lang="cs-CZ" sz="3600" u="sng" dirty="0" smtClean="0">
                <a:solidFill>
                  <a:prstClr val="black"/>
                </a:solidFill>
                <a:latin typeface="+mn-lt"/>
              </a:rPr>
              <a:t>prvním</a:t>
            </a:r>
            <a:r>
              <a:rPr lang="cs-CZ" sz="3600" dirty="0" smtClean="0">
                <a:solidFill>
                  <a:prstClr val="black"/>
                </a:solidFill>
                <a:latin typeface="+mn-lt"/>
              </a:rPr>
              <a:t> seznámení 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+mn-lt"/>
              </a:rPr>
              <a:t> </a:t>
            </a:r>
            <a:r>
              <a:rPr lang="cs-CZ" sz="3600" dirty="0" smtClean="0">
                <a:solidFill>
                  <a:prstClr val="black"/>
                </a:solidFill>
                <a:latin typeface="+mn-lt"/>
              </a:rPr>
              <a:t> s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drogou.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0"/>
            <a:ext cx="3168352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953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196" y="404664"/>
            <a:ext cx="8498251" cy="1143000"/>
          </a:xfrm>
        </p:spPr>
        <p:txBody>
          <a:bodyPr/>
          <a:lstStyle/>
          <a:p>
            <a:pPr algn="l"/>
            <a:r>
              <a:rPr lang="cs-CZ" sz="3600" dirty="0" smtClean="0"/>
              <a:t>- D</a:t>
            </a:r>
            <a:r>
              <a:rPr lang="cs-CZ" sz="3600" dirty="0" smtClean="0">
                <a:latin typeface="+mn-lt"/>
              </a:rPr>
              <a:t>aleko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dramatičtějším</a:t>
            </a:r>
            <a:r>
              <a:rPr lang="cs-CZ" sz="3600" dirty="0" smtClean="0">
                <a:latin typeface="+mn-lt"/>
              </a:rPr>
              <a:t> začátkem je </a:t>
            </a:r>
            <a:r>
              <a:rPr lang="cs-CZ" sz="3600" u="sng" dirty="0" smtClean="0">
                <a:latin typeface="+mn-lt"/>
              </a:rPr>
              <a:t>pokus</a:t>
            </a:r>
            <a:br>
              <a:rPr lang="cs-CZ" sz="3600" u="sng" dirty="0" smtClean="0">
                <a:latin typeface="+mn-lt"/>
              </a:rPr>
            </a:b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provedený podle návodu „zkušenějšího“ </a:t>
            </a:r>
            <a:br>
              <a:rPr lang="cs-CZ" sz="3600" dirty="0" smtClean="0">
                <a:latin typeface="+mn-lt"/>
              </a:rPr>
            </a:b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v nějaké </a:t>
            </a:r>
            <a:r>
              <a:rPr lang="cs-CZ" sz="3600" u="sng" dirty="0" smtClean="0">
                <a:latin typeface="+mn-lt"/>
              </a:rPr>
              <a:t>partě</a:t>
            </a:r>
            <a:r>
              <a:rPr lang="cs-CZ" sz="3600" dirty="0" smtClean="0">
                <a:latin typeface="+mn-lt"/>
              </a:rPr>
              <a:t> pochybných kamarádů.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832" y="5264626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48880"/>
            <a:ext cx="4104456" cy="418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21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9547" y="188640"/>
            <a:ext cx="11062267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n-lt"/>
              </a:rPr>
              <a:t>- U </a:t>
            </a:r>
            <a:r>
              <a:rPr lang="cs-CZ" sz="3600" u="sng" dirty="0" smtClean="0">
                <a:latin typeface="+mn-lt"/>
              </a:rPr>
              <a:t>vnímavých jedinců</a:t>
            </a:r>
            <a:r>
              <a:rPr lang="cs-CZ" sz="3600" dirty="0" smtClean="0">
                <a:latin typeface="+mn-lt"/>
              </a:rPr>
              <a:t> se již po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prvním</a:t>
            </a:r>
            <a:r>
              <a:rPr lang="cs-CZ" sz="3600" dirty="0" smtClean="0">
                <a:latin typeface="+mn-lt"/>
              </a:rPr>
              <a:t> pokusu</a:t>
            </a:r>
          </a:p>
          <a:p>
            <a:r>
              <a:rPr lang="cs-CZ" sz="3600" dirty="0" smtClean="0">
                <a:latin typeface="+mn-lt"/>
              </a:rPr>
              <a:t>  rozvine těžká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drogová závislost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dirty="0">
                <a:latin typeface="+mn-lt"/>
              </a:rPr>
              <a:t>která se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jen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obtížně</a:t>
            </a: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léčí a z níž bez pomoci </a:t>
            </a:r>
            <a:r>
              <a:rPr lang="cs-CZ" sz="3600" dirty="0">
                <a:latin typeface="+mn-lt"/>
              </a:rPr>
              <a:t>zdravotníků</a:t>
            </a:r>
            <a:endParaRPr lang="cs-CZ" sz="3600" dirty="0" smtClean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nelze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vyváznout.</a:t>
            </a:r>
          </a:p>
          <a:p>
            <a:endParaRPr lang="cs-CZ" sz="4400" dirty="0"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MD5YQW23\MC9003045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33056"/>
            <a:ext cx="266429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310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08920"/>
            <a:ext cx="10729192" cy="1143000"/>
          </a:xfrm>
        </p:spPr>
        <p:txBody>
          <a:bodyPr/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Léčení</a:t>
            </a:r>
            <a:r>
              <a:rPr lang="cs-CZ" sz="3600" dirty="0" smtClean="0">
                <a:latin typeface="+mn-lt"/>
              </a:rPr>
              <a:t> je ovšem </a:t>
            </a:r>
            <a:r>
              <a:rPr lang="cs-CZ" sz="3600" u="sng" dirty="0" smtClean="0">
                <a:latin typeface="+mn-lt"/>
              </a:rPr>
              <a:t>zdlouhavé</a:t>
            </a:r>
            <a:r>
              <a:rPr lang="cs-CZ" sz="3600" dirty="0" smtClean="0">
                <a:latin typeface="+mn-lt"/>
              </a:rPr>
              <a:t> </a:t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a často i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neúspěšné.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SFB0X6VD\MC900359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2120" y="1844824"/>
            <a:ext cx="3226469" cy="319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637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716" y="0"/>
            <a:ext cx="8229600" cy="1143000"/>
          </a:xfrm>
        </p:spPr>
        <p:txBody>
          <a:bodyPr/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raději: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522187"/>
            <a:ext cx="92890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NIKDY NEZKOUŠET DROGU, ANI </a:t>
            </a:r>
          </a:p>
          <a:p>
            <a:r>
              <a:rPr lang="cs-CZ" sz="5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JEDNOU!</a:t>
            </a:r>
            <a:endParaRPr lang="cs-CZ" sz="5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94105"/>
            <a:ext cx="4392488" cy="3228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799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vlastní zdroje</a:t>
            </a:r>
          </a:p>
          <a:p>
            <a:r>
              <a:rPr lang="cs-CZ" sz="2000" dirty="0" smtClean="0">
                <a:hlinkClick r:id="rId3"/>
              </a:rPr>
              <a:t>http://office.microsoft.com</a:t>
            </a:r>
            <a:r>
              <a:rPr lang="cs-CZ" sz="2000" dirty="0" smtClean="0"/>
              <a:t> – kliparty</a:t>
            </a:r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punkmishutka.blog.cz/0812/drogy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lidskamysl.netstranky.cz/uvahy-o-zivote/strach-ze-samoty-v-u.html</a:t>
            </a:r>
            <a:endParaRPr lang="cs-CZ" sz="2000" dirty="0" smtClean="0"/>
          </a:p>
          <a:p>
            <a:r>
              <a:rPr lang="cs-CZ" sz="2000" dirty="0"/>
              <a:t>http://www.zsnadrazi.cz/rocenka/roc03/prevence03.html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marihuana.web-zdarma.cz/pro-skolaky/o-drogach</a:t>
            </a:r>
            <a:endParaRPr lang="cs-CZ" sz="2000" dirty="0" smtClean="0"/>
          </a:p>
          <a:p>
            <a:r>
              <a:rPr lang="cs-CZ" sz="2000" dirty="0"/>
              <a:t> PLESKOTOVÁ, A., OBČANSKÁ VÝCHOVA pro 9. ročník., 1. vyd. Praha: </a:t>
            </a:r>
          </a:p>
          <a:p>
            <a:pPr marL="0" indent="0">
              <a:buNone/>
            </a:pPr>
            <a:r>
              <a:rPr lang="cs-CZ" sz="2000" dirty="0"/>
              <a:t>       Septima, 1996. ISBN 80-85801-71-X</a:t>
            </a:r>
            <a:endParaRPr lang="cs-CZ" sz="2000" dirty="0" smtClean="0"/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    </a:t>
            </a:r>
            <a:r>
              <a:rPr lang="cs-CZ" sz="2000" dirty="0" smtClean="0"/>
              <a:t>       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86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346</Words>
  <Application>Microsoft Office PowerPoint</Application>
  <PresentationFormat>Předvádění na obrazovce (4:3)</PresentationFormat>
  <Paragraphs>51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NÁZEV ŠKOLY: Střední odborné učiliště a Základní škola AUTOR: Bc. Lucie Chojnová NÁZEV: VY_32_INOVACE_16_Návykové látky TÉMA SADY: Přírodověda DATUM: 1. listopad 2012 ČÍSLO PROJEKTU: CZ.1.07/1.4.00/21.0477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- Drogová závislost (narkomanie) zpravidla začíná zneužíváním léků (někdy i po vzoru rodičů).</vt:lpstr>
      <vt:lpstr>Příčiny drogových závislostí:</vt:lpstr>
      <vt:lpstr>- neschopnost radovat se z normálního života</vt:lpstr>
      <vt:lpstr>Prezentace aplikace PowerPoint</vt:lpstr>
      <vt:lpstr>- Daleko dramatičtějším začátkem je pokus   provedený podle návodu „zkušenějšího“    v nějaké partě pochybných kamarádů. </vt:lpstr>
      <vt:lpstr>Prezentace aplikace PowerPoint</vt:lpstr>
      <vt:lpstr>Léčení je ovšem zdlouhavé  a často i neúspěšné.</vt:lpstr>
      <vt:lpstr>Proto raději: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93</cp:revision>
  <dcterms:created xsi:type="dcterms:W3CDTF">2012-04-21T07:06:25Z</dcterms:created>
  <dcterms:modified xsi:type="dcterms:W3CDTF">2012-11-16T18:29:53Z</dcterms:modified>
</cp:coreProperties>
</file>