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1"/>
  </p:notesMasterIdLst>
  <p:sldIdLst>
    <p:sldId id="261" r:id="rId2"/>
    <p:sldId id="265" r:id="rId3"/>
    <p:sldId id="257" r:id="rId4"/>
    <p:sldId id="258" r:id="rId5"/>
    <p:sldId id="263" r:id="rId6"/>
    <p:sldId id="259" r:id="rId7"/>
    <p:sldId id="260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B33911-74CF-4927-96D7-1594E16D138C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ED0116-EC3D-4C17-824A-117602ECDF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D0116-EC3D-4C17-824A-117602ECDF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CDA20D-3D9A-4B84-85F5-2F0DBB18D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B5BBB-C078-4CFB-B035-8335F80996DE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Výroková logika – Výroky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 matematiky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29.10.2012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pojmu  výrok, negace výroku.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Výroky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Výrok je tvrzení, o němž má smysl říci, zda je pravdivé nebo nepravdivé.</a:t>
            </a:r>
          </a:p>
          <a:p>
            <a:r>
              <a:rPr lang="cs-CZ" dirty="0" smtClean="0"/>
              <a:t>Výroky značíme A, B, …</a:t>
            </a:r>
          </a:p>
          <a:p>
            <a:endParaRPr lang="cs-CZ" dirty="0" smtClean="0"/>
          </a:p>
          <a:p>
            <a:r>
              <a:rPr lang="cs-CZ" dirty="0" smtClean="0"/>
              <a:t>Je-li výrok pravdivý, zapisujeme p(A) = 1, je-li nepravdivý, píšeme p(A) = 0. </a:t>
            </a:r>
          </a:p>
          <a:p>
            <a:r>
              <a:rPr lang="cs-CZ" dirty="0" smtClean="0"/>
              <a:t>Symboly 0, 1 se nazývají pravdivostní hodnoty.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Výroky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7"/>
            <a:ext cx="8229600" cy="3024336"/>
          </a:xfrm>
        </p:spPr>
        <p:txBody>
          <a:bodyPr>
            <a:normAutofit/>
          </a:bodyPr>
          <a:lstStyle/>
          <a:p>
            <a:r>
              <a:rPr lang="cs-CZ" dirty="0" smtClean="0"/>
              <a:t>př. výroků:</a:t>
            </a:r>
          </a:p>
          <a:p>
            <a:r>
              <a:rPr lang="cs-CZ" dirty="0" smtClean="0"/>
              <a:t> </a:t>
            </a:r>
            <a:r>
              <a:rPr lang="cs-CZ" dirty="0" smtClean="0"/>
              <a:t>V roce 2012 bylo pražské letiště pojmenováno podle Václava Havla. </a:t>
            </a:r>
            <a:r>
              <a:rPr lang="cs-CZ" dirty="0" smtClean="0"/>
              <a:t>(p(A) = 1)</a:t>
            </a:r>
          </a:p>
          <a:p>
            <a:r>
              <a:rPr lang="cs-CZ" dirty="0" smtClean="0"/>
              <a:t>2 &lt; 5 (p(A) = 1)</a:t>
            </a:r>
          </a:p>
          <a:p>
            <a:r>
              <a:rPr lang="cs-CZ" dirty="0" smtClean="0"/>
              <a:t>Český král a římskoněmecký císař Karel IV. vládl v 18. století. (p(A) = 0)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3284985"/>
            <a:ext cx="8229600" cy="28083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př. „</a:t>
            </a:r>
            <a:r>
              <a:rPr kumimoji="0" lang="cs-CZ" sz="27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nevýroků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“: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Zavři okno!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 je dnes k večeři?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Učitel píše křídou. (Nevíme jaký učitel!!!)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 &lt; 7 (Co je to x?)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276872"/>
            <a:ext cx="7056784" cy="4032448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Čtverec je speciální případ rovnoběžníka.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V kolik dnes končíš? 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Úhlopříčky obdélníka jsou navzájem kolmé.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Studentů je třicet.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Sluneční soustava má osm planet.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arenR"/>
            </a:pPr>
            <a:endParaRPr lang="cs-CZ" sz="2800" dirty="0" smtClean="0"/>
          </a:p>
          <a:p>
            <a:pPr marL="624078" indent="-514350">
              <a:lnSpc>
                <a:spcPct val="150000"/>
              </a:lnSpc>
              <a:buFont typeface="+mj-lt"/>
              <a:buAutoNum type="arabicParenR"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Procvičte si: rozhodněte, zda jsou následující tvrzení výroky a rozhodněte o jejich pravdivostní hodnotě</a:t>
            </a:r>
            <a:endParaRPr lang="cs-CZ" sz="3200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7767464" y="2420888"/>
            <a:ext cx="1376536" cy="403244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624078" marR="0" lvl="0" indent="-514350" algn="l" defTabSz="914400" rtl="0" eaLnBrk="1" fontAlgn="auto" latinLnBrk="0" hangingPunct="1">
              <a:lnSpc>
                <a:spcPct val="15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+mj-lt"/>
              <a:buAutoNum type="arabicParenR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852936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ano, p(A) =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3501008"/>
            <a:ext cx="45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4509120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ano, p(A) = 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5085184"/>
            <a:ext cx="2669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 (kterých studentů?)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5733256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ano, p(A) = 1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1756792"/>
          </a:xfrm>
        </p:spPr>
        <p:txBody>
          <a:bodyPr/>
          <a:lstStyle/>
          <a:p>
            <a:r>
              <a:rPr lang="cs-CZ" dirty="0" smtClean="0"/>
              <a:t>Výrok A´ (resp. ¬A) se nazývá negace výroku A. Negace mění pravdivostní hodnotu výroku na opačnou.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Negace výroku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51720" y="3645024"/>
          <a:ext cx="3577039" cy="1873356"/>
        </p:xfrm>
        <a:graphic>
          <a:graphicData uri="http://schemas.openxmlformats.org/drawingml/2006/table">
            <a:tbl>
              <a:tblPr/>
              <a:tblGrid>
                <a:gridCol w="1658574"/>
                <a:gridCol w="1918465"/>
              </a:tblGrid>
              <a:tr h="6244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p(¬A)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4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4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Popisek se šipkou doleva 5"/>
          <p:cNvSpPr/>
          <p:nvPr/>
        </p:nvSpPr>
        <p:spPr>
          <a:xfrm>
            <a:off x="5724128" y="3861048"/>
            <a:ext cx="3131840" cy="1512168"/>
          </a:xfrm>
          <a:prstGeom prst="leftArrowCallout">
            <a:avLst>
              <a:gd name="adj1" fmla="val 14005"/>
              <a:gd name="adj2" fmla="val 14006"/>
              <a:gd name="adj3" fmla="val 23626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Pravdivostní tabulka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př.:</a:t>
            </a:r>
          </a:p>
          <a:p>
            <a:r>
              <a:rPr lang="cs-CZ" b="1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výrok A: </a:t>
            </a:r>
            <a:r>
              <a:rPr lang="cs-CZ" dirty="0" smtClean="0"/>
              <a:t>Číslo 1 je záporné.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negace výroku A:  </a:t>
            </a:r>
          </a:p>
          <a:p>
            <a:pPr lvl="3">
              <a:buFont typeface="Wingdings" pitchFamily="2" charset="2"/>
              <a:buChar char="Ø"/>
            </a:pPr>
            <a:r>
              <a:rPr lang="cs-CZ" sz="3200" dirty="0" smtClean="0"/>
              <a:t>Není pravda, že číslo 1 je záporné. </a:t>
            </a:r>
          </a:p>
          <a:p>
            <a:pPr lvl="3">
              <a:buFont typeface="Wingdings" pitchFamily="2" charset="2"/>
              <a:buChar char="Ø"/>
            </a:pPr>
            <a:r>
              <a:rPr lang="cs-CZ" sz="3200" dirty="0" smtClean="0"/>
              <a:t>Číslo 1 není záporné.  </a:t>
            </a:r>
          </a:p>
          <a:p>
            <a:pPr lvl="3">
              <a:buFont typeface="Wingdings" pitchFamily="2" charset="2"/>
              <a:buChar char="Ø"/>
            </a:pPr>
            <a:r>
              <a:rPr lang="cs-CZ" sz="3200" dirty="0" smtClean="0"/>
              <a:t>Číslo 1 je nezáporné</a:t>
            </a:r>
            <a:r>
              <a:rPr lang="cs-CZ" sz="3200" dirty="0" smtClean="0"/>
              <a:t>.</a:t>
            </a:r>
          </a:p>
          <a:p>
            <a:pPr lvl="3">
              <a:buFont typeface="Wingdings" pitchFamily="2" charset="2"/>
              <a:buChar char="Ø"/>
            </a:pPr>
            <a:r>
              <a:rPr lang="cs-CZ" sz="3200" dirty="0" smtClean="0"/>
              <a:t>Číslo 1 je kladné nebo nula.</a:t>
            </a:r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Dnes je úterý.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Daný čtyřúhelník nemá všechny strany stejně dlouhé.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 + 3 &gt; 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Procvičte si: znegujte následující výroky</a:t>
            </a:r>
            <a:endParaRPr lang="cs-CZ" sz="3200" dirty="0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611560" y="1988840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Není </a:t>
            </a:r>
            <a:r>
              <a:rPr lang="cs-CZ" sz="2700" dirty="0" smtClean="0">
                <a:solidFill>
                  <a:srgbClr val="FF0000"/>
                </a:solidFill>
              </a:rPr>
              <a:t>pravda, že dnes je úterý. /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Dnes není úterý.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Není pravda, že daný čtyřúhelník nemá všechny strany stejně</a:t>
            </a:r>
            <a:r>
              <a:rPr kumimoji="0" lang="cs-CZ" sz="27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dlouhé./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Daný čtyřúhelník má všechny strany stejně dlouhé.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 + 3 ≤ 4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</a:t>
            </a:r>
            <a:r>
              <a:rPr lang="cs-CZ" dirty="0" smtClean="0"/>
              <a:t>. </a:t>
            </a:r>
            <a:r>
              <a:rPr lang="cs-CZ" dirty="0" smtClean="0"/>
              <a:t>ISBN 80-85849-34-8. </a:t>
            </a:r>
            <a:endParaRPr lang="cs-CZ" dirty="0" smtClean="0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49</TotalTime>
  <Words>468</Words>
  <Application>Microsoft Office PowerPoint</Application>
  <PresentationFormat>Předvádění na obrazovce (4:3)</PresentationFormat>
  <Paragraphs>87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Základní poznatky z matematiky</vt:lpstr>
      <vt:lpstr>Výroky</vt:lpstr>
      <vt:lpstr>Snímek 4</vt:lpstr>
      <vt:lpstr>Procvičte si: rozhodněte, zda jsou následující tvrzení výroky a rozhodněte o jejich pravdivostní hodnotě</vt:lpstr>
      <vt:lpstr>Negace výroku</vt:lpstr>
      <vt:lpstr>Snímek 7</vt:lpstr>
      <vt:lpstr>Procvičte si: znegujte následující výroky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Výroková logika</dc:title>
  <cp:lastModifiedBy>Michala Pfefrčková</cp:lastModifiedBy>
  <cp:revision>12</cp:revision>
  <dcterms:modified xsi:type="dcterms:W3CDTF">2012-11-16T22:36:03Z</dcterms:modified>
</cp:coreProperties>
</file>