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4"/>
  </p:notesMasterIdLst>
  <p:sldIdLst>
    <p:sldId id="376" r:id="rId2"/>
    <p:sldId id="256" r:id="rId3"/>
    <p:sldId id="344" r:id="rId4"/>
    <p:sldId id="361" r:id="rId5"/>
    <p:sldId id="384" r:id="rId6"/>
    <p:sldId id="378" r:id="rId7"/>
    <p:sldId id="345" r:id="rId8"/>
    <p:sldId id="379" r:id="rId9"/>
    <p:sldId id="380" r:id="rId10"/>
    <p:sldId id="381" r:id="rId11"/>
    <p:sldId id="382" r:id="rId12"/>
    <p:sldId id="392" r:id="rId13"/>
    <p:sldId id="390" r:id="rId14"/>
    <p:sldId id="383" r:id="rId15"/>
    <p:sldId id="385" r:id="rId16"/>
    <p:sldId id="386" r:id="rId17"/>
    <p:sldId id="387" r:id="rId18"/>
    <p:sldId id="389" r:id="rId19"/>
    <p:sldId id="393" r:id="rId20"/>
    <p:sldId id="394" r:id="rId21"/>
    <p:sldId id="309" r:id="rId22"/>
    <p:sldId id="39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70CAD6"/>
    <a:srgbClr val="006600"/>
    <a:srgbClr val="BF2D8B"/>
    <a:srgbClr val="5B36B6"/>
    <a:srgbClr val="AC33B9"/>
    <a:srgbClr val="F7C4A7"/>
    <a:srgbClr val="653EC6"/>
    <a:srgbClr val="D88CE0"/>
    <a:srgbClr val="9639B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709" autoAdjust="0"/>
  </p:normalViewPr>
  <p:slideViewPr>
    <p:cSldViewPr>
      <p:cViewPr varScale="1">
        <p:scale>
          <a:sx n="67" d="100"/>
          <a:sy n="67" d="100"/>
        </p:scale>
        <p:origin x="-102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52606-C243-4BFA-B113-2F394E86D4A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80C16-5019-4AE3-8710-753C2E569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gif"/><Relationship Id="rId4" Type="http://schemas.openxmlformats.org/officeDocument/2006/relationships/image" Target="../media/image9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VY_22_INOVACE_29_2_ČASOVÁNÍ NEPRAVIDELNÝCH SLOVES V PŘÍTOMNÉM ČASE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Miroslava </a:t>
            </a:r>
            <a:r>
              <a:rPr lang="cs-CZ" sz="1700" dirty="0" err="1" smtClean="0">
                <a:latin typeface="Calibri" pitchFamily="34" charset="0"/>
              </a:rPr>
              <a:t>Plocková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oblast/Předmět/Téma: Jazyk a jazyková komunikace / Německý jazyk / ČASOVÁNÍ NEPRAVIDELNÝCH SLOVES V PŘÍTOMNÉM ČASE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</a:t>
            </a:r>
            <a:r>
              <a:rPr lang="cs-CZ" sz="1700" dirty="0">
                <a:latin typeface="Calibri" pitchFamily="34" charset="0"/>
              </a:rPr>
              <a:t>učebního </a:t>
            </a:r>
            <a:r>
              <a:rPr lang="cs-CZ" sz="17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 Žáci si v prezentaci osvojí význam některých sloves, seznámí se s jejich časováním. Seznámí se s jejich nepravidelnými tvary, procvičí si je.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</a:t>
            </a:r>
            <a:r>
              <a:rPr lang="cs-CZ" sz="1700" dirty="0">
                <a:latin typeface="Calibri" pitchFamily="34" charset="0"/>
              </a:rPr>
              <a:t>ve třídě</a:t>
            </a:r>
            <a:r>
              <a:rPr lang="cs-CZ" sz="1700" dirty="0" smtClean="0">
                <a:latin typeface="Calibri" pitchFamily="34" charset="0"/>
              </a:rPr>
              <a:t>: VIII.A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</a:t>
            </a:r>
            <a:r>
              <a:rPr lang="cs-CZ" sz="1700" dirty="0">
                <a:latin typeface="Calibri" pitchFamily="34" charset="0"/>
              </a:rPr>
              <a:t>ověření</a:t>
            </a:r>
            <a:r>
              <a:rPr lang="cs-CZ" sz="1700" dirty="0" smtClean="0">
                <a:latin typeface="Calibri" pitchFamily="34" charset="0"/>
              </a:rPr>
              <a:t>: 12.11.2012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1700" dirty="0">
                <a:latin typeface="Calibri" pitchFamily="34" charset="0"/>
              </a:rPr>
              <a:t>výše uvedený materiál jsem ověřil(a) 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</a:t>
            </a:r>
            <a:r>
              <a:rPr lang="cs-CZ" sz="1700" dirty="0">
                <a:latin typeface="Calibri" pitchFamily="34" charset="0"/>
              </a:rPr>
              <a:t>výuce a provedl(a) o tom zápis do </a:t>
            </a:r>
            <a:r>
              <a:rPr lang="cs-CZ" sz="17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  12.11.2012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70CAD6"/>
          </a:solidFill>
          <a:ln w="38100"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pPr algn="ctr"/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 ČASOVÁNÍ NĚKTERÝCH NEPRAVIDELNÝCH SLOVES V PŘÍTOMNÉM ČASE </a:t>
            </a:r>
          </a:p>
          <a:p>
            <a:pPr algn="ctr"/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(</a:t>
            </a:r>
            <a:r>
              <a:rPr lang="cs-CZ" sz="3600" u="sng" dirty="0" err="1" smtClean="0">
                <a:solidFill>
                  <a:srgbClr val="002060"/>
                </a:solidFill>
                <a:latin typeface="Calibri" pitchFamily="34" charset="0"/>
              </a:rPr>
              <a:t>Deutsch</a:t>
            </a:r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3600" u="sng" dirty="0" err="1" smtClean="0">
                <a:solidFill>
                  <a:srgbClr val="002060"/>
                </a:solidFill>
                <a:latin typeface="Calibri" pitchFamily="34" charset="0"/>
              </a:rPr>
              <a:t>mit</a:t>
            </a:r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3600" u="sng" dirty="0" err="1" smtClean="0">
                <a:solidFill>
                  <a:srgbClr val="002060"/>
                </a:solidFill>
                <a:latin typeface="Calibri" pitchFamily="34" charset="0"/>
              </a:rPr>
              <a:t>max</a:t>
            </a:r>
            <a:r>
              <a:rPr lang="cs-CZ" sz="3600" u="sng" dirty="0" smtClean="0">
                <a:solidFill>
                  <a:srgbClr val="002060"/>
                </a:solidFill>
                <a:latin typeface="Calibri" pitchFamily="34" charset="0"/>
              </a:rPr>
              <a:t> 2 – 1.lekce) </a:t>
            </a:r>
          </a:p>
          <a:p>
            <a:pPr algn="ctr"/>
            <a:r>
              <a:rPr lang="cs-CZ" sz="3200" u="sng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endParaRPr lang="cs-CZ" sz="3200" u="sng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206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</a:rPr>
              <a:t>NEPRAVIDELNÁ SLOVESA</a:t>
            </a:r>
            <a:endParaRPr lang="cs-CZ" sz="6000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SLOVESA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patří mezi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ohebné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slovní druhy, protože se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časují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SLOVESO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některá slovesa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mají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nepravidelné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časování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proto se je učíme samostatně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která to jsou?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 NEPRAVIDELNÁ SLOVESA: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fahren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= jet, jezdit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Rad 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fahren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= jezdit na kole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Ski 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fahren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= lyžovat</a:t>
            </a:r>
          </a:p>
          <a:p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laufen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= běhat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Ski 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laufen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= běhat na lyžích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Eis </a:t>
            </a:r>
            <a:r>
              <a:rPr lang="cs-CZ" sz="40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laufen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= bruslit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 SI: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u těchto sloves dochází ve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2.os.č.j a ve 3.os.č.j.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ke změně  kmenové samohlásky</a:t>
            </a:r>
          </a:p>
          <a:p>
            <a:pPr algn="ctr">
              <a:buNone/>
            </a:pP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71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a </a:t>
            </a:r>
            <a:r>
              <a:rPr lang="cs-CZ" sz="7100" dirty="0" smtClean="0">
                <a:solidFill>
                  <a:srgbClr val="FF0000"/>
                </a:solidFill>
                <a:latin typeface="Arial"/>
                <a:cs typeface="Arial"/>
              </a:rPr>
              <a:t>→ </a:t>
            </a:r>
            <a:r>
              <a:rPr lang="cs-CZ" sz="71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endParaRPr lang="cs-CZ" sz="71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FAHREN = JET, JEZDIT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25000" lnSpcReduction="20000"/>
          </a:bodyPr>
          <a:lstStyle/>
          <a:p>
            <a:pPr algn="just">
              <a:buNone/>
            </a:pPr>
            <a:endParaRPr lang="cs-CZ" sz="86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fahre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246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hrst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hrt</a:t>
            </a:r>
            <a:endParaRPr lang="cs-CZ" sz="320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endParaRPr lang="cs-CZ" sz="8000" dirty="0" smtClean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LAUFEN = BĚHAT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25000" lnSpcReduction="20000"/>
          </a:bodyPr>
          <a:lstStyle/>
          <a:p>
            <a:pPr algn="just">
              <a:buNone/>
            </a:pPr>
            <a:endParaRPr lang="cs-CZ" sz="86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laufe </a:t>
            </a:r>
          </a:p>
          <a:p>
            <a:pPr algn="ctr">
              <a:buNone/>
            </a:pPr>
            <a:r>
              <a:rPr lang="cs-CZ" sz="246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l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ufst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l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uft</a:t>
            </a:r>
            <a:endParaRPr lang="cs-CZ" sz="320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endParaRPr lang="cs-CZ" sz="8000" dirty="0" smtClean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RAD FAHREN = JEZDIT  NA KOLE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25000" lnSpcReduction="20000"/>
          </a:bodyPr>
          <a:lstStyle/>
          <a:p>
            <a:pPr algn="just">
              <a:buNone/>
            </a:pPr>
            <a:endParaRPr lang="cs-CZ" sz="86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fahre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Rad</a:t>
            </a:r>
          </a:p>
          <a:p>
            <a:pPr algn="ctr">
              <a:buNone/>
            </a:pPr>
            <a:r>
              <a:rPr lang="cs-CZ" sz="246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hrst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Rad</a:t>
            </a: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hrt</a:t>
            </a:r>
            <a:r>
              <a:rPr lang="cs-CZ" sz="32000" dirty="0" smtClean="0">
                <a:latin typeface="Calibri" pitchFamily="34" charset="0"/>
                <a:cs typeface="Arial"/>
              </a:rPr>
              <a:t> Rad</a:t>
            </a:r>
            <a:endParaRPr lang="cs-CZ" sz="320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endParaRPr lang="cs-CZ" sz="8000" dirty="0" smtClean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SKI LAUFEN = BĚHAT NA LYŽÍCH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25000" lnSpcReduction="20000"/>
          </a:bodyPr>
          <a:lstStyle/>
          <a:p>
            <a:pPr algn="just">
              <a:buNone/>
            </a:pPr>
            <a:endParaRPr lang="cs-CZ" sz="86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laufe Ski</a:t>
            </a:r>
          </a:p>
          <a:p>
            <a:pPr algn="ctr">
              <a:buNone/>
            </a:pPr>
            <a:r>
              <a:rPr lang="cs-CZ" sz="246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l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ufst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Ski</a:t>
            </a: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l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</a:t>
            </a:r>
            <a:r>
              <a:rPr lang="cs-CZ" sz="32000" dirty="0" err="1" smtClean="0">
                <a:latin typeface="Calibri" pitchFamily="34" charset="0"/>
                <a:cs typeface="Arial"/>
              </a:rPr>
              <a:t>uft</a:t>
            </a:r>
            <a:r>
              <a:rPr lang="cs-CZ" sz="32000" dirty="0" smtClean="0">
                <a:latin typeface="Calibri" pitchFamily="34" charset="0"/>
                <a:cs typeface="Arial"/>
              </a:rPr>
              <a:t> Ski</a:t>
            </a:r>
            <a:endParaRPr lang="cs-CZ" sz="320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endParaRPr lang="cs-CZ" sz="8000" dirty="0" smtClean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MNOŽNÉ ČÍSLO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zůstává u těchto sloves </a:t>
            </a:r>
            <a:r>
              <a:rPr lang="cs-CZ" sz="6000" u="sng" dirty="0" smtClean="0">
                <a:latin typeface="Calibri" pitchFamily="34" charset="0"/>
                <a:cs typeface="Arial" pitchFamily="34" charset="0"/>
              </a:rPr>
              <a:t>beze změn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slovesa mají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pravidelné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časování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ŘEKNI INFINITIV SLOVES A PAK JE VYČASUJ:</a:t>
            </a:r>
            <a:endParaRPr lang="cs-CZ" sz="28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428736"/>
            <a:ext cx="8929718" cy="528641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r>
              <a:rPr lang="cs-CZ" sz="7200" dirty="0" smtClean="0">
                <a:latin typeface="Calibri" pitchFamily="34" charset="0"/>
              </a:rPr>
              <a:t>  </a:t>
            </a:r>
            <a:endParaRPr lang="cs-CZ" sz="72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357158" y="4071942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itchFamily="34" charset="0"/>
              </a:rPr>
              <a:t>Ski </a:t>
            </a:r>
            <a:r>
              <a:rPr lang="cs-CZ" sz="2800" dirty="0" err="1" smtClean="0">
                <a:latin typeface="Calibri" pitchFamily="34" charset="0"/>
              </a:rPr>
              <a:t>fahren</a:t>
            </a:r>
            <a:endParaRPr lang="cs-CZ" sz="2800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2928926" y="4000504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fahren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5643570" y="4000504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itchFamily="34" charset="0"/>
              </a:rPr>
              <a:t>Eis </a:t>
            </a:r>
            <a:r>
              <a:rPr lang="cs-CZ" sz="2800" dirty="0" err="1" smtClean="0">
                <a:latin typeface="Calibri" pitchFamily="34" charset="0"/>
              </a:rPr>
              <a:t>laufen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1643042" y="1785926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itchFamily="34" charset="0"/>
              </a:rPr>
              <a:t>Rad </a:t>
            </a:r>
            <a:r>
              <a:rPr lang="cs-CZ" sz="2800" dirty="0" err="1" smtClean="0">
                <a:latin typeface="Calibri" pitchFamily="34" charset="0"/>
              </a:rPr>
              <a:t>fahren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4214810" y="1785926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itchFamily="34" charset="0"/>
              </a:rPr>
              <a:t>Ski </a:t>
            </a:r>
            <a:r>
              <a:rPr lang="cs-CZ" sz="2800" dirty="0" err="1" smtClean="0">
                <a:latin typeface="Calibri" pitchFamily="34" charset="0"/>
              </a:rPr>
              <a:t>laufen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3" name="Popisek se šipkou dolů 12"/>
          <p:cNvSpPr/>
          <p:nvPr/>
        </p:nvSpPr>
        <p:spPr>
          <a:xfrm>
            <a:off x="6858016" y="1571612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laufen</a:t>
            </a:r>
            <a:endParaRPr lang="cs-CZ" sz="2800" dirty="0">
              <a:latin typeface="Calibri" pitchFamily="34" charset="0"/>
            </a:endParaRPr>
          </a:p>
        </p:txBody>
      </p:sp>
      <p:pic>
        <p:nvPicPr>
          <p:cNvPr id="14" name="Picture 4" descr="C:\Documents and Settings\User\Local Settings\Temporary Internet Files\Content.IE5\9WQMH75S\MC9000904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857496"/>
            <a:ext cx="1071570" cy="1143008"/>
          </a:xfrm>
          <a:prstGeom prst="rect">
            <a:avLst/>
          </a:prstGeom>
          <a:noFill/>
        </p:spPr>
      </p:pic>
      <p:pic>
        <p:nvPicPr>
          <p:cNvPr id="15" name="Picture 2" descr="C:\Documents and Settings\User\Local Settings\Temporary Internet Files\Content.IE5\I136ZC1P\MC9002810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3071810"/>
            <a:ext cx="1000132" cy="857256"/>
          </a:xfrm>
          <a:prstGeom prst="rect">
            <a:avLst/>
          </a:prstGeom>
          <a:noFill/>
        </p:spPr>
      </p:pic>
      <p:pic>
        <p:nvPicPr>
          <p:cNvPr id="16" name="Picture 1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3071810"/>
            <a:ext cx="1285885" cy="785819"/>
          </a:xfrm>
          <a:prstGeom prst="rect">
            <a:avLst/>
          </a:prstGeom>
          <a:noFill/>
        </p:spPr>
      </p:pic>
      <p:pic>
        <p:nvPicPr>
          <p:cNvPr id="17" name="Picture 3" descr="C:\Documents and Settings\User\Local Settings\Temporary Internet Files\Content.IE5\289K3CCS\MC90044650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3071810"/>
            <a:ext cx="1285884" cy="785818"/>
          </a:xfrm>
          <a:prstGeom prst="rect">
            <a:avLst/>
          </a:prstGeom>
          <a:noFill/>
        </p:spPr>
      </p:pic>
      <p:pic>
        <p:nvPicPr>
          <p:cNvPr id="18" name="Picture 6" descr="C:\Documents and Settings\User\Local Settings\Temporary Internet Files\Content.IE5\289K3CCS\MC90035365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2857496"/>
            <a:ext cx="714380" cy="1071570"/>
          </a:xfrm>
          <a:prstGeom prst="rect">
            <a:avLst/>
          </a:prstGeom>
          <a:noFill/>
        </p:spPr>
      </p:pic>
      <p:pic>
        <p:nvPicPr>
          <p:cNvPr id="19" name="Picture 13" descr="C:\Documents and Settings\User\Local Settings\Temporary Internet Files\Content.IE5\9WQMH75S\MP90044656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43768" y="2928934"/>
            <a:ext cx="1143008" cy="928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PROCVIČ SI ČASOVÁNÍ: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– Rad </a:t>
            </a:r>
            <a:r>
              <a:rPr lang="cs-CZ" sz="4000" dirty="0" err="1" smtClean="0">
                <a:latin typeface="Calibri" pitchFamily="34" charset="0"/>
              </a:rPr>
              <a:t>fahren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(ona) – </a:t>
            </a:r>
            <a:r>
              <a:rPr lang="cs-CZ" sz="4000" dirty="0" err="1" smtClean="0">
                <a:latin typeface="Calibri" pitchFamily="34" charset="0"/>
              </a:rPr>
              <a:t>laufen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– Ski </a:t>
            </a:r>
            <a:r>
              <a:rPr lang="cs-CZ" sz="4000" dirty="0" err="1" smtClean="0">
                <a:latin typeface="Calibri" pitchFamily="34" charset="0"/>
              </a:rPr>
              <a:t>laufen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– Eis </a:t>
            </a:r>
            <a:r>
              <a:rPr lang="cs-CZ" sz="4000" dirty="0" err="1" smtClean="0">
                <a:latin typeface="Calibri" pitchFamily="34" charset="0"/>
              </a:rPr>
              <a:t>laufen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fahren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– Ski </a:t>
            </a:r>
            <a:r>
              <a:rPr lang="cs-CZ" sz="4000" dirty="0" err="1" smtClean="0">
                <a:latin typeface="Calibri" pitchFamily="34" charset="0"/>
              </a:rPr>
              <a:t>fahren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– Rad </a:t>
            </a:r>
            <a:r>
              <a:rPr lang="cs-CZ" sz="4000" dirty="0" err="1" smtClean="0">
                <a:latin typeface="Calibri" pitchFamily="34" charset="0"/>
              </a:rPr>
              <a:t>fahren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</a:t>
            </a:r>
            <a:r>
              <a:rPr lang="cs-CZ" sz="4000" dirty="0" err="1" smtClean="0">
                <a:latin typeface="Calibri" pitchFamily="34" charset="0"/>
                <a:cs typeface="Arial"/>
              </a:rPr>
              <a:t>ährst</a:t>
            </a:r>
            <a:r>
              <a:rPr lang="cs-CZ" sz="4000" dirty="0" smtClean="0">
                <a:latin typeface="Calibri" pitchFamily="34" charset="0"/>
                <a:cs typeface="Arial"/>
              </a:rPr>
              <a:t> Rad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l</a:t>
            </a:r>
            <a:r>
              <a:rPr lang="cs-CZ" sz="4000" dirty="0" err="1" smtClean="0">
                <a:latin typeface="Calibri" pitchFamily="34" charset="0"/>
                <a:cs typeface="Arial"/>
              </a:rPr>
              <a:t>äuft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l</a:t>
            </a:r>
            <a:r>
              <a:rPr lang="cs-CZ" sz="4000" dirty="0" err="1" smtClean="0">
                <a:latin typeface="Calibri" pitchFamily="34" charset="0"/>
                <a:cs typeface="Arial"/>
              </a:rPr>
              <a:t>äufst</a:t>
            </a:r>
            <a:r>
              <a:rPr lang="cs-CZ" sz="4000" dirty="0" smtClean="0">
                <a:latin typeface="Calibri" pitchFamily="34" charset="0"/>
                <a:cs typeface="Arial"/>
              </a:rPr>
              <a:t> Ski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l</a:t>
            </a:r>
            <a:r>
              <a:rPr lang="cs-CZ" sz="4000" dirty="0" err="1" smtClean="0">
                <a:latin typeface="Calibri" pitchFamily="34" charset="0"/>
                <a:cs typeface="Arial"/>
              </a:rPr>
              <a:t>äuft</a:t>
            </a:r>
            <a:r>
              <a:rPr lang="cs-CZ" sz="4000" dirty="0" smtClean="0">
                <a:latin typeface="Calibri" pitchFamily="34" charset="0"/>
                <a:cs typeface="Arial"/>
              </a:rPr>
              <a:t> Eis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fahren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fahrt</a:t>
            </a:r>
            <a:r>
              <a:rPr lang="cs-CZ" sz="4000" dirty="0" smtClean="0">
                <a:latin typeface="Calibri" pitchFamily="34" charset="0"/>
              </a:rPr>
              <a:t> Ski</a:t>
            </a: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fahren</a:t>
            </a:r>
            <a:r>
              <a:rPr lang="cs-CZ" sz="4000" smtClean="0">
                <a:latin typeface="Calibri" pitchFamily="34" charset="0"/>
              </a:rPr>
              <a:t> Rad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 DALŠÍ NEPRAVIDELNÁ SLOVESA: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lesen</a:t>
            </a:r>
            <a:r>
              <a:rPr lang="cs-CZ" sz="4800" dirty="0" smtClean="0">
                <a:latin typeface="Calibri" pitchFamily="34" charset="0"/>
                <a:cs typeface="Arial" pitchFamily="34" charset="0"/>
              </a:rPr>
              <a:t> = číst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</a:p>
          <a:p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sehen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800" dirty="0" smtClean="0">
                <a:latin typeface="Calibri" pitchFamily="34" charset="0"/>
                <a:cs typeface="Arial" pitchFamily="34" charset="0"/>
              </a:rPr>
              <a:t>= vidět</a:t>
            </a:r>
          </a:p>
          <a:p>
            <a:r>
              <a:rPr lang="cs-CZ" sz="4800" dirty="0" err="1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fernsehen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4800" dirty="0" smtClean="0">
                <a:latin typeface="Calibri" pitchFamily="34" charset="0"/>
                <a:cs typeface="Arial" pitchFamily="34" charset="0"/>
              </a:rPr>
              <a:t>= dívat se na televizi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 SI: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u těchto sloves dochází ve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2.os.č.j a ve 3.os.č.j.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ke změně  kmenové samohlásky</a:t>
            </a:r>
          </a:p>
          <a:p>
            <a:pPr algn="ctr">
              <a:buNone/>
            </a:pPr>
            <a:r>
              <a:rPr lang="cs-CZ" sz="6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65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e</a:t>
            </a:r>
            <a:r>
              <a:rPr lang="cs-CZ" sz="71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7100" dirty="0" smtClean="0">
                <a:solidFill>
                  <a:srgbClr val="FF0000"/>
                </a:solidFill>
                <a:latin typeface="Arial"/>
                <a:cs typeface="Arial"/>
              </a:rPr>
              <a:t>→ </a:t>
            </a:r>
            <a:r>
              <a:rPr lang="cs-CZ" sz="71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ie</a:t>
            </a:r>
            <a:endParaRPr lang="cs-CZ" sz="71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6000" dirty="0" smtClean="0">
              <a:solidFill>
                <a:srgbClr val="FF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LESEN = ČÍST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25000" lnSpcReduction="20000"/>
          </a:bodyPr>
          <a:lstStyle/>
          <a:p>
            <a:pPr algn="just">
              <a:buNone/>
            </a:pPr>
            <a:endParaRPr lang="cs-CZ" sz="86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lese </a:t>
            </a:r>
          </a:p>
          <a:p>
            <a:pPr algn="ctr">
              <a:buNone/>
            </a:pPr>
            <a:r>
              <a:rPr lang="cs-CZ" sz="246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l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ie</a:t>
            </a:r>
            <a:r>
              <a:rPr lang="cs-CZ" sz="32000" dirty="0" err="1" smtClean="0">
                <a:latin typeface="Calibri" pitchFamily="34" charset="0"/>
                <a:cs typeface="Arial"/>
              </a:rPr>
              <a:t>st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l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ie</a:t>
            </a:r>
            <a:r>
              <a:rPr lang="cs-CZ" sz="32000" dirty="0" err="1" smtClean="0">
                <a:latin typeface="Calibri" pitchFamily="34" charset="0"/>
                <a:cs typeface="Arial"/>
              </a:rPr>
              <a:t>st</a:t>
            </a:r>
            <a:endParaRPr lang="cs-CZ" sz="320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endParaRPr lang="cs-CZ" sz="8000" dirty="0" smtClean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FERNSEHEN = DÍVAT SE NA TV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25000" lnSpcReduction="20000"/>
          </a:bodyPr>
          <a:lstStyle/>
          <a:p>
            <a:pPr algn="just">
              <a:buNone/>
            </a:pPr>
            <a:endParaRPr lang="cs-CZ" sz="86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ich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sehe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fern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246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du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ie</a:t>
            </a:r>
            <a:r>
              <a:rPr lang="cs-CZ" sz="32000" dirty="0" err="1" smtClean="0">
                <a:latin typeface="Calibri" pitchFamily="34" charset="0"/>
                <a:cs typeface="Arial"/>
              </a:rPr>
              <a:t>hst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fern</a:t>
            </a:r>
            <a:endParaRPr lang="cs-CZ" sz="32000" dirty="0" smtClean="0">
              <a:latin typeface="Calibri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er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sie</a:t>
            </a:r>
            <a:r>
              <a:rPr lang="cs-CZ" sz="32000" dirty="0" smtClean="0">
                <a:latin typeface="Calibri" pitchFamily="34" charset="0"/>
                <a:cs typeface="Arial" pitchFamily="34" charset="0"/>
              </a:rPr>
              <a:t>, es </a:t>
            </a:r>
            <a:r>
              <a:rPr lang="cs-CZ" sz="32000" dirty="0" err="1" smtClean="0">
                <a:latin typeface="Calibri" pitchFamily="34" charset="0"/>
                <a:cs typeface="Arial" pitchFamily="34" charset="0"/>
              </a:rPr>
              <a:t>s</a:t>
            </a:r>
            <a:r>
              <a:rPr lang="cs-CZ" sz="320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ie</a:t>
            </a:r>
            <a:r>
              <a:rPr lang="cs-CZ" sz="32000" dirty="0" err="1" smtClean="0">
                <a:latin typeface="Calibri" pitchFamily="34" charset="0"/>
                <a:cs typeface="Arial"/>
              </a:rPr>
              <a:t>ht</a:t>
            </a:r>
            <a:r>
              <a:rPr lang="cs-CZ" sz="32000" dirty="0" smtClean="0">
                <a:latin typeface="Calibri" pitchFamily="34" charset="0"/>
                <a:cs typeface="Arial"/>
              </a:rPr>
              <a:t> </a:t>
            </a:r>
            <a:r>
              <a:rPr lang="cs-CZ" sz="32000" dirty="0" err="1" smtClean="0">
                <a:latin typeface="Calibri" pitchFamily="34" charset="0"/>
                <a:cs typeface="Arial"/>
              </a:rPr>
              <a:t>fern</a:t>
            </a:r>
            <a:endParaRPr lang="cs-CZ" sz="320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endParaRPr lang="cs-CZ" sz="8000" dirty="0" smtClean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MNOŽNÉ ČÍSLO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zůstává u těchto sloves </a:t>
            </a:r>
            <a:r>
              <a:rPr lang="cs-CZ" sz="6000" u="sng" dirty="0" smtClean="0">
                <a:latin typeface="Calibri" pitchFamily="34" charset="0"/>
                <a:cs typeface="Arial" pitchFamily="34" charset="0"/>
              </a:rPr>
              <a:t>beze změn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, slovesa mají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pravidelné</a:t>
            </a:r>
            <a:r>
              <a:rPr lang="cs-CZ" sz="6000" dirty="0" smtClean="0">
                <a:latin typeface="Calibri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časování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ŘEKNI INFINITIV SLOVES A PAK JE VYČASUJ:</a:t>
            </a:r>
            <a:endParaRPr lang="cs-CZ" sz="28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428736"/>
            <a:ext cx="8929718" cy="528641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r>
              <a:rPr lang="cs-CZ" sz="7200" dirty="0" smtClean="0">
                <a:latin typeface="Calibri" pitchFamily="34" charset="0"/>
              </a:rPr>
              <a:t>  </a:t>
            </a:r>
            <a:endParaRPr lang="cs-CZ" sz="72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357158" y="4071942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lesen</a:t>
            </a:r>
            <a:endParaRPr lang="cs-CZ" sz="2800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3071802" y="4071942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fahren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6786578" y="4143380"/>
            <a:ext cx="1728192" cy="1224136"/>
          </a:xfrm>
          <a:prstGeom prst="up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laufen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1643042" y="1785926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sehen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5143504" y="1714488"/>
            <a:ext cx="1512168" cy="1152128"/>
          </a:xfrm>
          <a:prstGeom prst="downArrow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itchFamily="34" charset="0"/>
              </a:rPr>
              <a:t>fernsehen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16" name="Picture 1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3214686"/>
            <a:ext cx="1285885" cy="785819"/>
          </a:xfrm>
          <a:prstGeom prst="rect">
            <a:avLst/>
          </a:prstGeom>
          <a:noFill/>
        </p:spPr>
      </p:pic>
      <p:pic>
        <p:nvPicPr>
          <p:cNvPr id="19" name="Picture 13" descr="C:\Documents and Settings\User\Local Settings\Temporary Internet Files\Content.IE5\9WQMH75S\MP9004465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3071810"/>
            <a:ext cx="1143008" cy="928694"/>
          </a:xfrm>
          <a:prstGeom prst="rect">
            <a:avLst/>
          </a:prstGeom>
          <a:noFill/>
        </p:spPr>
      </p:pic>
      <p:pic>
        <p:nvPicPr>
          <p:cNvPr id="2050" name="Picture 2" descr="C:\Documents and Settings\User\Local Settings\Temporary Internet Files\Content.IE5\QWG66ZYK\MC90043799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2928934"/>
            <a:ext cx="1143008" cy="1071570"/>
          </a:xfrm>
          <a:prstGeom prst="rect">
            <a:avLst/>
          </a:prstGeom>
          <a:noFill/>
        </p:spPr>
      </p:pic>
      <p:pic>
        <p:nvPicPr>
          <p:cNvPr id="2051" name="Picture 3" descr="C:\Documents and Settings\User\Local Settings\Temporary Internet Files\Content.IE5\9WQMH75S\MM900300587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00232" y="3071810"/>
            <a:ext cx="785818" cy="928694"/>
          </a:xfrm>
          <a:prstGeom prst="rect">
            <a:avLst/>
          </a:prstGeom>
          <a:noFill/>
        </p:spPr>
      </p:pic>
      <p:pic>
        <p:nvPicPr>
          <p:cNvPr id="2052" name="Picture 4" descr="C:\Documents and Settings\User\Local Settings\Temporary Internet Files\Content.IE5\QWG66ZYK\MC90034723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86380" y="3071810"/>
            <a:ext cx="1214446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PROCVIČ SI ČASOVÁNÍ: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sehen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(ona) – </a:t>
            </a:r>
            <a:r>
              <a:rPr lang="cs-CZ" sz="4000" dirty="0" err="1" smtClean="0">
                <a:latin typeface="Calibri" pitchFamily="34" charset="0"/>
              </a:rPr>
              <a:t>lesen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fernsehen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sehen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fernsehen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lesen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fernsehen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siehst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liest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du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siehst</a:t>
            </a:r>
            <a:r>
              <a:rPr lang="cs-CZ" sz="4000" dirty="0" smtClean="0">
                <a:latin typeface="Calibri" pitchFamily="34" charset="0"/>
                <a:cs typeface="Arial"/>
              </a:rPr>
              <a:t> </a:t>
            </a:r>
            <a:r>
              <a:rPr lang="cs-CZ" sz="4000" dirty="0" err="1" smtClean="0">
                <a:latin typeface="Calibri" pitchFamily="34" charset="0"/>
                <a:cs typeface="Arial"/>
              </a:rPr>
              <a:t>fern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sieht</a:t>
            </a:r>
            <a:r>
              <a:rPr lang="cs-CZ" sz="4000" dirty="0" smtClean="0">
                <a:latin typeface="Calibri" pitchFamily="34" charset="0"/>
              </a:rPr>
              <a:t> 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wir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sehen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fern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ihr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</a:rPr>
              <a:t>lest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Sie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sehen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fern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643050"/>
            <a:ext cx="6858048" cy="4714908"/>
          </a:xfrm>
          <a:prstGeom prst="rect">
            <a:avLst/>
          </a:prstGeom>
          <a:solidFill>
            <a:srgbClr val="70CAD6"/>
          </a:solidFill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/>
          <a:lstStyle/>
          <a:p>
            <a:r>
              <a:rPr lang="cs-CZ" dirty="0" smtClean="0"/>
              <a:t>Všechny použité obrázky jsou dostupné pod licencí Microsoft Office 2007 na Office.</a:t>
            </a:r>
            <a:r>
              <a:rPr lang="cs-CZ" dirty="0" err="1" smtClean="0"/>
              <a:t>com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919</TotalTime>
  <Words>499</Words>
  <Application>Microsoft Office PowerPoint</Application>
  <PresentationFormat>Předvádění na obrazovce (4:3)</PresentationFormat>
  <Paragraphs>169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NEPRAVIDELNÁ SLOVESA</vt:lpstr>
      <vt:lpstr>SLOVESA </vt:lpstr>
      <vt:lpstr>SLOVESO </vt:lpstr>
      <vt:lpstr> NEPRAVIDELNÁ SLOVESA: </vt:lpstr>
      <vt:lpstr>ZAPAMATUJ SI: </vt:lpstr>
      <vt:lpstr>FAHREN = JET, JEZDIT  </vt:lpstr>
      <vt:lpstr>LAUFEN = BĚHAT  </vt:lpstr>
      <vt:lpstr>RAD FAHREN = JEZDIT  NA KOLE</vt:lpstr>
      <vt:lpstr>SKI LAUFEN = BĚHAT NA LYŽÍCH </vt:lpstr>
      <vt:lpstr>MNOŽNÉ ČÍSLO </vt:lpstr>
      <vt:lpstr>ŘEKNI INFINITIV SLOVES A PAK JE VYČASUJ:</vt:lpstr>
      <vt:lpstr>PROCVIČ SI ČASOVÁNÍ:</vt:lpstr>
      <vt:lpstr> DALŠÍ NEPRAVIDELNÁ SLOVESA: </vt:lpstr>
      <vt:lpstr>ZAPAMATUJ SI: </vt:lpstr>
      <vt:lpstr>LESEN = ČÍST  </vt:lpstr>
      <vt:lpstr>FERNSEHEN = DÍVAT SE NA TV  </vt:lpstr>
      <vt:lpstr>MNOŽNÉ ČÍSLO </vt:lpstr>
      <vt:lpstr>ŘEKNI INFINITIV SLOVES A PAK JE VYČASUJ:</vt:lpstr>
      <vt:lpstr>PROCVIČ SI ČASOVÁNÍ: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241</cp:revision>
  <dcterms:created xsi:type="dcterms:W3CDTF">2012-06-10T15:39:28Z</dcterms:created>
  <dcterms:modified xsi:type="dcterms:W3CDTF">2012-11-03T15:10:39Z</dcterms:modified>
</cp:coreProperties>
</file>