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B047DC9-C8C7-46D8-B18D-407F6E7F214A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93A481E-F75E-44D8-80AE-C3886BA7B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Předběžná úprava masa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789040"/>
            <a:ext cx="8226290" cy="1512168"/>
          </a:xfrm>
        </p:spPr>
        <p:txBody>
          <a:bodyPr/>
          <a:lstStyle/>
          <a:p>
            <a:pPr algn="ctr"/>
            <a:r>
              <a:rPr lang="cs-CZ" dirty="0" smtClean="0"/>
              <a:t>Protýkání a plnění hovězího masa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2160240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988840"/>
            <a:ext cx="7992888" cy="410445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Název školy:</a:t>
            </a:r>
            <a:br>
              <a:rPr lang="cs-CZ" dirty="0" smtClean="0"/>
            </a:br>
            <a:r>
              <a:rPr lang="cs-CZ" dirty="0" smtClean="0"/>
              <a:t>Střední škola dopravy, obchodu a služeb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Mgr. Dana </a:t>
            </a:r>
            <a:r>
              <a:rPr lang="cs-CZ" dirty="0" err="1" smtClean="0">
                <a:solidFill>
                  <a:schemeClr val="tx1"/>
                </a:solidFill>
              </a:rPr>
              <a:t>Frimlová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Název projektu: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/>
              <a:t>Zlepšení podmínek výuky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Číslo projektu: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CZ.1.07/1.2.09/04.0004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/>
              <a:t>VY – 52 – FM </a:t>
            </a:r>
            <a:r>
              <a:rPr lang="cs-CZ" smtClean="0"/>
              <a:t>– 22 </a:t>
            </a:r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Název učebního materiálu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Špikování masa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Datum vytvoření: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30.9.2012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Datum ověření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15.11.2012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60350"/>
            <a:ext cx="7416824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869160"/>
            <a:ext cx="7488832" cy="100811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4320481"/>
          </a:xfrm>
        </p:spPr>
        <p:txBody>
          <a:bodyPr>
            <a:noAutofit/>
          </a:bodyPr>
          <a:lstStyle/>
          <a:p>
            <a:r>
              <a:rPr lang="cs-CZ" sz="1800" dirty="0" smtClean="0"/>
              <a:t>Pracovní list je určený pro žáky </a:t>
            </a:r>
            <a:r>
              <a:rPr lang="cs-CZ" sz="1800" dirty="0" smtClean="0"/>
              <a:t>1. </a:t>
            </a:r>
            <a:r>
              <a:rPr lang="cs-CZ" sz="1800" dirty="0" smtClean="0"/>
              <a:t>ročníků Kuchař </a:t>
            </a:r>
            <a:r>
              <a:rPr lang="cs-CZ" sz="1800" dirty="0" smtClean="0"/>
              <a:t>- číšník</a:t>
            </a:r>
            <a:r>
              <a:rPr lang="cs-CZ" sz="1800" dirty="0" smtClean="0"/>
              <a:t>, jako </a:t>
            </a:r>
            <a:r>
              <a:rPr lang="cs-CZ" sz="1800" dirty="0" smtClean="0"/>
              <a:t>               opakování </a:t>
            </a:r>
            <a:r>
              <a:rPr lang="cs-CZ" sz="1800" dirty="0" smtClean="0"/>
              <a:t>pro 2. a 3. ročník Kuchař- číšník. </a:t>
            </a:r>
          </a:p>
          <a:p>
            <a:r>
              <a:rPr lang="cs-CZ" sz="1800" dirty="0" smtClean="0"/>
              <a:t>Jde o motivační a aktivační materiál pro </a:t>
            </a:r>
            <a:r>
              <a:rPr lang="cs-CZ" sz="1800" dirty="0" smtClean="0"/>
              <a:t>vizuální </a:t>
            </a:r>
            <a:r>
              <a:rPr lang="cs-CZ" sz="1800" dirty="0" smtClean="0"/>
              <a:t>poznávání výrobku.</a:t>
            </a:r>
          </a:p>
          <a:p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Možnost využití:</a:t>
            </a:r>
          </a:p>
          <a:p>
            <a:pPr marL="273050" indent="176213">
              <a:buFont typeface="Arial" pitchFamily="34" charset="0"/>
              <a:buChar char="•"/>
            </a:pPr>
            <a:r>
              <a:rPr lang="cs-CZ" sz="1800" dirty="0" smtClean="0"/>
              <a:t>aktivace žáků na</a:t>
            </a:r>
            <a:r>
              <a:rPr lang="cs-CZ" sz="2000" dirty="0" smtClean="0"/>
              <a:t> </a:t>
            </a:r>
            <a:r>
              <a:rPr lang="cs-CZ" sz="1800" dirty="0" smtClean="0"/>
              <a:t>začátku</a:t>
            </a:r>
            <a:r>
              <a:rPr lang="cs-CZ" sz="2000" dirty="0" smtClean="0"/>
              <a:t> </a:t>
            </a:r>
            <a:r>
              <a:rPr lang="cs-CZ" sz="1800" dirty="0" smtClean="0"/>
              <a:t>odborného výcviku,</a:t>
            </a:r>
          </a:p>
          <a:p>
            <a:pPr marL="273050" indent="176213">
              <a:buFont typeface="Arial" pitchFamily="34" charset="0"/>
              <a:buChar char="•"/>
            </a:pPr>
            <a:r>
              <a:rPr lang="cs-CZ" sz="1800" dirty="0" smtClean="0"/>
              <a:t>žáci snadněji pochopí pokyny učitele, když vidí jednotlivé kroky</a:t>
            </a:r>
            <a:br>
              <a:rPr lang="cs-CZ" sz="1800" dirty="0" smtClean="0"/>
            </a:br>
            <a:endParaRPr lang="cs-CZ" sz="1800" dirty="0" smtClean="0"/>
          </a:p>
          <a:p>
            <a:r>
              <a:rPr lang="cs-CZ" sz="1800" dirty="0" smtClean="0"/>
              <a:t>Metodický pokyn:</a:t>
            </a:r>
            <a:br>
              <a:rPr lang="cs-CZ" sz="1800" dirty="0" smtClean="0"/>
            </a:br>
            <a:r>
              <a:rPr lang="cs-CZ" sz="1800" dirty="0" smtClean="0"/>
              <a:t>Materiál lze použít </a:t>
            </a:r>
            <a:r>
              <a:rPr lang="cs-CZ" sz="1800" dirty="0" smtClean="0"/>
              <a:t>s </a:t>
            </a:r>
            <a:r>
              <a:rPr lang="cs-CZ" sz="1800" dirty="0" err="1" smtClean="0"/>
              <a:t>dataprojektem</a:t>
            </a:r>
            <a:r>
              <a:rPr lang="cs-CZ" sz="1800" dirty="0" smtClean="0"/>
              <a:t> </a:t>
            </a:r>
            <a:r>
              <a:rPr lang="cs-CZ" sz="1800" dirty="0" smtClean="0"/>
              <a:t>nebo vytisknout jako pracovní list.</a:t>
            </a:r>
          </a:p>
          <a:p>
            <a:r>
              <a:rPr lang="cs-CZ" sz="1800" dirty="0" smtClean="0"/>
              <a:t>Pomůcky:</a:t>
            </a:r>
            <a:endParaRPr lang="cs-CZ" sz="2000" dirty="0" smtClean="0"/>
          </a:p>
          <a:p>
            <a:pPr marL="273050" indent="176213">
              <a:buFont typeface="Arial" pitchFamily="34" charset="0"/>
              <a:buChar char="•"/>
            </a:pPr>
            <a:r>
              <a:rPr lang="cs-CZ" sz="1800" dirty="0" smtClean="0"/>
              <a:t>psací potřeby,</a:t>
            </a:r>
          </a:p>
          <a:p>
            <a:pPr marL="273050" indent="176213">
              <a:buFont typeface="Arial" pitchFamily="34" charset="0"/>
              <a:buChar char="•"/>
            </a:pPr>
            <a:r>
              <a:rPr lang="cs-CZ" sz="1800" dirty="0" smtClean="0"/>
              <a:t>papír.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 </a:t>
            </a:r>
            <a:endParaRPr lang="cs-CZ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95536" y="4797152"/>
            <a:ext cx="7704856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Předběžná úprava masa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3356993"/>
            <a:ext cx="6192688" cy="1656184"/>
          </a:xfrm>
        </p:spPr>
        <p:txBody>
          <a:bodyPr/>
          <a:lstStyle/>
          <a:p>
            <a:r>
              <a:rPr lang="cs-CZ" dirty="0" smtClean="0"/>
              <a:t>Protýkání hovězího masa slaninou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Nakrájet slaninu na klínky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" name="Picture 2" descr="G:\DCIM\100OLYMP\P101009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Úzkým nožem udělat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                   do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hovězího masa otvor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" name="Picture 2" descr="G:\DCIM\100OLYMP\P101009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Otvor si zvětšit pomoci prstu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" name="Picture 2" descr="G:\DCIM\100OLYMP\P101009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Slaninu zastrčit důkladně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           do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otvoru 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" name="Picture 2" descr="G:\DCIM\100OLYMP\P101010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Špikovat souměrně, aby slanina dělala při řezu mozaiku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" name="Picture 2" descr="G:\DCIM\100OLYMP\P10101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Maso je připravené k tepelné úpravě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6146" name="Picture 2" descr="G:\DCIM\100OLYMP\P101010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bg2">
                    <a:lumMod val="50000"/>
                  </a:schemeClr>
                </a:solidFill>
              </a:rPr>
              <a:t>Kontrolní otázky:</a:t>
            </a:r>
            <a:endParaRPr lang="cs-CZ" b="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39750" indent="-539750"/>
            <a:r>
              <a:rPr lang="cs-CZ" sz="3600" dirty="0" smtClean="0"/>
              <a:t>Proč špikujeme maso?</a:t>
            </a:r>
          </a:p>
          <a:p>
            <a:pPr marL="539750" indent="-539750"/>
            <a:r>
              <a:rPr lang="cs-CZ" sz="3600" dirty="0" smtClean="0"/>
              <a:t>Jaký je výrobní postup?</a:t>
            </a:r>
          </a:p>
          <a:p>
            <a:pPr marL="539750" indent="-539750"/>
            <a:r>
              <a:rPr lang="cs-CZ" sz="3600" dirty="0" smtClean="0"/>
              <a:t>Čím můžeme protýkat maso?</a:t>
            </a:r>
          </a:p>
          <a:p>
            <a:pPr marL="539750" indent="-539750"/>
            <a:r>
              <a:rPr lang="cs-CZ" sz="3600" dirty="0" smtClean="0"/>
              <a:t>Co jsou </a:t>
            </a:r>
            <a:r>
              <a:rPr lang="cs-CZ" sz="3600" smtClean="0"/>
              <a:t>masová </a:t>
            </a:r>
            <a:r>
              <a:rPr lang="cs-CZ" sz="3600" smtClean="0"/>
              <a:t>vlákna </a:t>
            </a:r>
            <a:r>
              <a:rPr lang="cs-CZ" sz="3600" dirty="0" smtClean="0"/>
              <a:t>a proč jsou pro špikování důležitá?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b="0" dirty="0" smtClean="0">
                <a:solidFill>
                  <a:schemeClr val="bg2">
                    <a:lumMod val="50000"/>
                  </a:schemeClr>
                </a:solidFill>
              </a:rPr>
              <a:t>Použité zdroje</a:t>
            </a:r>
            <a:endParaRPr lang="cs-CZ" b="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Runštuk</a:t>
            </a:r>
            <a:r>
              <a:rPr lang="cs-CZ" dirty="0" smtClean="0"/>
              <a:t>, J. a kol. </a:t>
            </a:r>
            <a:r>
              <a:rPr lang="cs-CZ" i="1" dirty="0" smtClean="0"/>
              <a:t>Receptury teplých pokrmů</a:t>
            </a:r>
            <a:r>
              <a:rPr lang="cs-CZ" dirty="0" smtClean="0"/>
              <a:t>. Hradec Králové: R plus, 2004, ISBN 80-902492-5-6</a:t>
            </a:r>
          </a:p>
          <a:p>
            <a:endParaRPr lang="cs-CZ" dirty="0" smtClean="0"/>
          </a:p>
          <a:p>
            <a:r>
              <a:rPr lang="cs-CZ" smtClean="0"/>
              <a:t>Foto: Archiv </a:t>
            </a:r>
            <a:r>
              <a:rPr lang="cs-CZ" dirty="0" smtClean="0"/>
              <a:t>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86</TotalTime>
  <Words>145</Words>
  <Application>Microsoft Office PowerPoint</Application>
  <PresentationFormat>Předvádění na obrazovce (4:3)</PresentationFormat>
  <Paragraphs>35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Předběžná úprava masa</vt:lpstr>
      <vt:lpstr> </vt:lpstr>
      <vt:lpstr>Snímek 3</vt:lpstr>
      <vt:lpstr>Předběžná úprava masa</vt:lpstr>
      <vt:lpstr>Nakrájet slaninu na klínky</vt:lpstr>
      <vt:lpstr>Úzkým nožem udělat                          do hovězího masa otvor</vt:lpstr>
      <vt:lpstr>Otvor si zvětšit pomoci prstu</vt:lpstr>
      <vt:lpstr>Slaninu zastrčit důkladně                  do otvoru </vt:lpstr>
      <vt:lpstr>Špikovat souměrně, aby slanina dělala při řezu mozaiku</vt:lpstr>
      <vt:lpstr>Maso je připravené k tepelné úpravě</vt:lpstr>
      <vt:lpstr>Kontrolní otázky: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Dana</dc:creator>
  <cp:lastModifiedBy>Dum</cp:lastModifiedBy>
  <cp:revision>22</cp:revision>
  <dcterms:created xsi:type="dcterms:W3CDTF">2012-08-01T08:10:12Z</dcterms:created>
  <dcterms:modified xsi:type="dcterms:W3CDTF">2012-11-17T17:53:00Z</dcterms:modified>
</cp:coreProperties>
</file>