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9" r:id="rId3"/>
    <p:sldId id="260" r:id="rId4"/>
    <p:sldId id="261" r:id="rId5"/>
    <p:sldId id="262" r:id="rId6"/>
    <p:sldId id="266" r:id="rId7"/>
    <p:sldId id="267" r:id="rId8"/>
    <p:sldId id="263" r:id="rId9"/>
    <p:sldId id="265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9" d="100"/>
          <a:sy n="59" d="100"/>
        </p:scale>
        <p:origin x="-246" y="186"/>
      </p:cViewPr>
      <p:guideLst>
        <p:guide orient="horz" pos="2160"/>
        <p:guide pos="2880"/>
      </p:guideLst>
    </p:cSldViewPr>
  </p:slideViewPr>
  <p:notesTextViewPr>
    <p:cViewPr>
      <p:scale>
        <a:sx n="125" d="100"/>
        <a:sy n="125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9B54CC-8D50-4890-BAB9-F346DCE8F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F714AA-5B51-401A-81E5-B63F4DBC1AF9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Logické spojky – konjunkce a disjunkce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poznatky z matematiky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30.10.2012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výroků s logickými spojkami konjunkce a disjunkce.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z 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Logické spojky – konjunkce a disjunkce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Logické spojky spojují 2 výroky (=&gt; složené výroky).</a:t>
            </a:r>
          </a:p>
          <a:p>
            <a:r>
              <a:rPr lang="cs-CZ" dirty="0" smtClean="0"/>
              <a:t>Definujeme je pomocí pravdivostní tabulky, do které vypisujeme všechny možné kombinace pravdivostních hodnot.</a:t>
            </a:r>
          </a:p>
          <a:p>
            <a:r>
              <a:rPr lang="cs-CZ" dirty="0" smtClean="0"/>
              <a:t>Existují čtyři základní logické spojky:</a:t>
            </a:r>
          </a:p>
          <a:p>
            <a:pPr marL="880110" lvl="1" indent="-514350">
              <a:buFont typeface="+mj-lt"/>
              <a:buAutoNum type="arabicParenR"/>
            </a:pPr>
            <a:r>
              <a:rPr lang="cs-CZ" dirty="0" smtClean="0"/>
              <a:t>konjunkce</a:t>
            </a:r>
          </a:p>
          <a:p>
            <a:pPr marL="880110" lvl="1" indent="-514350">
              <a:buFont typeface="+mj-lt"/>
              <a:buAutoNum type="arabicParenR"/>
            </a:pPr>
            <a:r>
              <a:rPr lang="cs-CZ" dirty="0" smtClean="0"/>
              <a:t>disjunkce</a:t>
            </a:r>
          </a:p>
          <a:p>
            <a:pPr marL="880110" lvl="1" indent="-514350">
              <a:buFont typeface="+mj-lt"/>
              <a:buAutoNum type="arabicParenR"/>
            </a:pPr>
            <a:r>
              <a:rPr lang="cs-CZ" dirty="0" smtClean="0"/>
              <a:t>implikace</a:t>
            </a:r>
          </a:p>
          <a:p>
            <a:pPr marL="880110" lvl="1" indent="-514350">
              <a:buFont typeface="+mj-lt"/>
              <a:buAutoNum type="arabicParenR"/>
            </a:pPr>
            <a:r>
              <a:rPr lang="cs-CZ" dirty="0" smtClean="0"/>
              <a:t>ekvivalence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Logické spojky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latinsky - </a:t>
            </a:r>
            <a:r>
              <a:rPr lang="cs-CZ" i="1" dirty="0" err="1" smtClean="0"/>
              <a:t>et</a:t>
            </a:r>
            <a:endParaRPr lang="cs-CZ" i="1" dirty="0" smtClean="0"/>
          </a:p>
          <a:p>
            <a:r>
              <a:rPr lang="cs-CZ" dirty="0" smtClean="0"/>
              <a:t>„obdoba spojky a“ (slučovací význam)</a:t>
            </a:r>
          </a:p>
          <a:p>
            <a:r>
              <a:rPr lang="cs-CZ" dirty="0" smtClean="0"/>
              <a:t>A </a:t>
            </a:r>
            <a:r>
              <a:rPr lang="cs-CZ" dirty="0" smtClean="0">
                <a:latin typeface="Lucida Sans Unicode"/>
                <a:cs typeface="Lucida Sans Unicode"/>
              </a:rPr>
              <a:t>∧ B čteme jako: </a:t>
            </a:r>
            <a:r>
              <a:rPr lang="cs-CZ" dirty="0" smtClean="0"/>
              <a:t>Výrok A </a:t>
            </a:r>
            <a:r>
              <a:rPr lang="cs-CZ" dirty="0" err="1" smtClean="0"/>
              <a:t>a</a:t>
            </a:r>
            <a:r>
              <a:rPr lang="cs-CZ" dirty="0" smtClean="0"/>
              <a:t> zároveň výrok B. (Současně platí A i B.)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1) Konjunkce ∧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3645024"/>
          <a:ext cx="8136904" cy="2171320"/>
        </p:xfrm>
        <a:graphic>
          <a:graphicData uri="http://schemas.openxmlformats.org/drawingml/2006/table">
            <a:tbl>
              <a:tblPr/>
              <a:tblGrid>
                <a:gridCol w="2165433"/>
                <a:gridCol w="2765819"/>
                <a:gridCol w="3205652"/>
              </a:tblGrid>
              <a:tr h="10856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Výroky: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A: </a:t>
                      </a: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Dnes je pondělí.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B: </a:t>
                      </a: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Venku 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sněží.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56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Složený výrok: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A 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Lucida Sans Unicode"/>
                        </a:rPr>
                        <a:t>∧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Dnes je pondělí a venku 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sněží.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0"/>
            <a:ext cx="85725" cy="190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864096"/>
          </a:xfrm>
        </p:spPr>
        <p:txBody>
          <a:bodyPr/>
          <a:lstStyle/>
          <a:p>
            <a:r>
              <a:rPr lang="cs-CZ" dirty="0" smtClean="0"/>
              <a:t>pravdivostní tabulka:</a:t>
            </a:r>
          </a:p>
          <a:p>
            <a:endParaRPr lang="cs-CZ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0"/>
            <a:ext cx="85725" cy="190500"/>
          </a:xfrm>
          <a:prstGeom prst="rect">
            <a:avLst/>
          </a:prstGeom>
          <a:noFill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475656" y="1772816"/>
          <a:ext cx="6096000" cy="26109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/>
                <a:gridCol w="2032000"/>
                <a:gridCol w="2032000"/>
              </a:tblGrid>
              <a:tr h="6480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p(A)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p(B)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p(A</a:t>
                      </a:r>
                      <a:r>
                        <a:rPr lang="cs-CZ" sz="2800" dirty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Lucida Sans Unicode"/>
                        </a:rPr>
                        <a:t>∧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>
                          <a:latin typeface="+mn-lt"/>
                          <a:ea typeface="Times New Roman"/>
                          <a:cs typeface="Times New Roman"/>
                        </a:rPr>
                        <a:t>B)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2160240"/>
          </a:xfrm>
        </p:spPr>
        <p:txBody>
          <a:bodyPr/>
          <a:lstStyle/>
          <a:p>
            <a:r>
              <a:rPr lang="cs-CZ" b="1" dirty="0" smtClean="0"/>
              <a:t>Př.:  rozhodněte o pravdivosti následujících výroků:</a:t>
            </a:r>
          </a:p>
          <a:p>
            <a:pPr marL="624078" indent="-514350">
              <a:buFont typeface="+mj-lt"/>
              <a:buAutoNum type="alphaLcParenR"/>
            </a:pPr>
            <a:r>
              <a:rPr lang="cs-CZ" dirty="0" smtClean="0"/>
              <a:t>Praha je hlavní město ČR a je zde zaveden systém metra.</a:t>
            </a:r>
            <a:endParaRPr lang="cs-CZ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323528" y="2996952"/>
            <a:ext cx="8820472" cy="244827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řešení: jedná se o složený výrok typu A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cs typeface="Lucida Sans Unicode"/>
              </a:rPr>
              <a:t>∧ B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cs-CZ" sz="2800" dirty="0" smtClean="0"/>
              <a:t>A: Praha je hlavní město. [p(A) = 1]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B: V Praze je zaveden systém metra.  [p(B) = 1]</a:t>
            </a:r>
          </a:p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r>
              <a:rPr lang="cs-CZ" sz="2800" dirty="0" smtClean="0"/>
              <a:t>p (A </a:t>
            </a:r>
            <a:r>
              <a:rPr lang="cs-CZ" sz="2800" dirty="0" smtClean="0">
                <a:cs typeface="Lucida Sans Unicode"/>
              </a:rPr>
              <a:t>∧ B) = 1 … pokud platí p(A) = 1 a zároveň 			     p(B) = 1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cs-CZ" sz="2800" b="1" dirty="0" smtClean="0">
                <a:solidFill>
                  <a:srgbClr val="002060"/>
                </a:solidFill>
              </a:rPr>
              <a:t>			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3131840" y="5877272"/>
            <a:ext cx="104360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5661248"/>
            <a:ext cx="27911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 (A </a:t>
            </a:r>
            <a:r>
              <a:rPr lang="cs-CZ" sz="3200" b="1" dirty="0" smtClean="0">
                <a:solidFill>
                  <a:srgbClr val="002060"/>
                </a:solidFill>
                <a:cs typeface="Lucida Sans Unicode"/>
              </a:rPr>
              <a:t>∧ B) = 1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allAtOnce"/>
      <p:bldP spid="5" grpId="0" animBg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5040559"/>
          </a:xfrm>
        </p:spPr>
        <p:txBody>
          <a:bodyPr>
            <a:normAutofit/>
          </a:bodyPr>
          <a:lstStyle/>
          <a:p>
            <a:pPr marL="624078" indent="-514350">
              <a:buFont typeface="+mj-lt"/>
              <a:buAutoNum type="alphaLcParenR" startAt="2"/>
            </a:pPr>
            <a:r>
              <a:rPr lang="cs-CZ" sz="3200" dirty="0" smtClean="0"/>
              <a:t>Delfín je ryba a kůň je lichokopytník.</a:t>
            </a:r>
          </a:p>
          <a:p>
            <a:pPr marL="624078" indent="-514350">
              <a:buFont typeface="+mj-lt"/>
              <a:buAutoNum type="alphaLcParenR" startAt="2"/>
            </a:pPr>
            <a:endParaRPr lang="cs-CZ" sz="3200" dirty="0" smtClean="0"/>
          </a:p>
          <a:p>
            <a:pPr marL="624078" indent="-514350">
              <a:buFont typeface="+mj-lt"/>
              <a:buAutoNum type="alphaLcParenR" startAt="2"/>
            </a:pPr>
            <a:endParaRPr lang="cs-CZ" sz="3200" dirty="0" smtClean="0"/>
          </a:p>
          <a:p>
            <a:pPr marL="624078" indent="-514350">
              <a:buFont typeface="+mj-lt"/>
              <a:buAutoNum type="alphaLcParenR" startAt="2"/>
            </a:pPr>
            <a:r>
              <a:rPr lang="cs-CZ" sz="3200" dirty="0" smtClean="0"/>
              <a:t>Borovice je listnatý strom a její plody jsou žaludy.</a:t>
            </a:r>
          </a:p>
          <a:p>
            <a:pPr marL="624078" indent="-514350">
              <a:buFont typeface="+mj-lt"/>
              <a:buAutoNum type="alphaLcParenR" startAt="2"/>
            </a:pPr>
            <a:endParaRPr lang="cs-CZ" sz="3200" dirty="0" smtClean="0"/>
          </a:p>
          <a:p>
            <a:pPr marL="624078" indent="-514350">
              <a:buFont typeface="+mj-lt"/>
              <a:buAutoNum type="alphaLcParenR" startAt="2"/>
            </a:pPr>
            <a:endParaRPr lang="cs-CZ" sz="3200" dirty="0" smtClean="0"/>
          </a:p>
          <a:p>
            <a:pPr marL="624078" indent="-514350">
              <a:buFont typeface="+mj-lt"/>
              <a:buAutoNum type="alphaLcParenR" startAt="2"/>
            </a:pPr>
            <a:r>
              <a:rPr lang="cs-CZ" sz="3200" dirty="0" smtClean="0"/>
              <a:t>Rum je alkoholický nápoj a je vyráběn z melasy.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5148064" y="1484784"/>
            <a:ext cx="30243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 (A </a:t>
            </a:r>
            <a:r>
              <a:rPr lang="cs-CZ" sz="3200" dirty="0" smtClean="0">
                <a:latin typeface="Lucida Sans Unicode"/>
                <a:cs typeface="Lucida Sans Unicode"/>
              </a:rPr>
              <a:t>∧ B) = 0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5148064" y="3429000"/>
            <a:ext cx="309634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 (A </a:t>
            </a:r>
            <a:r>
              <a:rPr lang="cs-CZ" sz="3200" dirty="0" smtClean="0">
                <a:latin typeface="Lucida Sans Unicode"/>
                <a:cs typeface="Lucida Sans Unicode"/>
              </a:rPr>
              <a:t>∧ B) = 0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5517232"/>
            <a:ext cx="30243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 (A </a:t>
            </a:r>
            <a:r>
              <a:rPr lang="cs-CZ" sz="3200" dirty="0" smtClean="0">
                <a:latin typeface="Lucida Sans Unicode"/>
                <a:cs typeface="Lucida Sans Unicode"/>
              </a:rPr>
              <a:t>∧ B) = 1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1080121"/>
          </a:xfrm>
        </p:spPr>
        <p:txBody>
          <a:bodyPr>
            <a:normAutofit/>
          </a:bodyPr>
          <a:lstStyle/>
          <a:p>
            <a:r>
              <a:rPr lang="cs-CZ" dirty="0" smtClean="0"/>
              <a:t>latinsky -</a:t>
            </a:r>
            <a:r>
              <a:rPr lang="cs-CZ" i="1" dirty="0" smtClean="0"/>
              <a:t> vel</a:t>
            </a:r>
          </a:p>
          <a:p>
            <a:r>
              <a:rPr lang="cs-CZ" dirty="0" smtClean="0"/>
              <a:t>„nebo“ – v logice platí alespoň jeden z výroků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Disjunkce </a:t>
            </a:r>
            <a:r>
              <a:rPr lang="cs-CZ" dirty="0" smtClean="0">
                <a:latin typeface="Lucida Sans Unicode"/>
                <a:cs typeface="Lucida Sans Unicode"/>
              </a:rPr>
              <a:t>∨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564904"/>
          <a:ext cx="8280920" cy="2944368"/>
        </p:xfrm>
        <a:graphic>
          <a:graphicData uri="http://schemas.openxmlformats.org/drawingml/2006/table">
            <a:tbl>
              <a:tblPr/>
              <a:tblGrid>
                <a:gridCol w="1820917"/>
                <a:gridCol w="2751231"/>
                <a:gridCol w="3708772"/>
              </a:tblGrid>
              <a:tr h="3604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Výroky: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A. Dnes 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pršelo v Praze. 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B. Dnes pršelo v Brně.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Složený výrok: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A </a:t>
                      </a:r>
                      <a:r>
                        <a:rPr lang="cs-CZ" sz="2800" dirty="0" smtClean="0">
                          <a:latin typeface="+mn-lt"/>
                          <a:cs typeface="Lucida Sans Unicode"/>
                        </a:rPr>
                        <a:t>∨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Dnes pršelo v Praze nebo v Brně.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V Praze nebo Brně dnes pršelo.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150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0"/>
            <a:ext cx="85725" cy="190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864096"/>
          </a:xfrm>
        </p:spPr>
        <p:txBody>
          <a:bodyPr/>
          <a:lstStyle/>
          <a:p>
            <a:r>
              <a:rPr lang="cs-CZ" dirty="0" smtClean="0"/>
              <a:t>pravdivostní tabulka:</a:t>
            </a:r>
          </a:p>
          <a:p>
            <a:endParaRPr lang="cs-CZ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0"/>
            <a:ext cx="85725" cy="19050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987824" y="1916832"/>
          <a:ext cx="3672408" cy="2453640"/>
        </p:xfrm>
        <a:graphic>
          <a:graphicData uri="http://schemas.openxmlformats.org/drawingml/2006/table">
            <a:tbl>
              <a:tblPr/>
              <a:tblGrid>
                <a:gridCol w="1053117"/>
                <a:gridCol w="1042616"/>
                <a:gridCol w="1576675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p(A)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p(B)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p(A</a:t>
                      </a:r>
                      <a:r>
                        <a:rPr lang="cs-CZ" sz="2800" dirty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 smtClean="0">
                          <a:latin typeface="+mn-lt"/>
                          <a:cs typeface="Lucida Sans Unicode"/>
                        </a:rPr>
                        <a:t>∨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>
                          <a:latin typeface="+mn-lt"/>
                          <a:ea typeface="Times New Roman"/>
                          <a:cs typeface="Times New Roman"/>
                        </a:rPr>
                        <a:t>B)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2529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0"/>
            <a:ext cx="85725" cy="190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2160240"/>
          </a:xfrm>
        </p:spPr>
        <p:txBody>
          <a:bodyPr/>
          <a:lstStyle/>
          <a:p>
            <a:r>
              <a:rPr lang="cs-CZ" b="1" dirty="0" smtClean="0"/>
              <a:t>Př.:  rozhodněte o pravdivosti následujících výroků:</a:t>
            </a:r>
          </a:p>
          <a:p>
            <a:pPr marL="624078" indent="-514350">
              <a:buFont typeface="+mj-lt"/>
              <a:buAutoNum type="alphaLcParenR"/>
            </a:pPr>
            <a:r>
              <a:rPr lang="cs-CZ" dirty="0" smtClean="0"/>
              <a:t>Praha je hlavní město ČR nebo největší město v Čechách.</a:t>
            </a:r>
            <a:endParaRPr lang="cs-CZ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323528" y="2996952"/>
            <a:ext cx="8820472" cy="244827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řešení: jedná se o složený výrok typu A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cs typeface="Lucida Sans Unicode"/>
              </a:rPr>
              <a:t>∨ B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cs-CZ" sz="2800" dirty="0" smtClean="0"/>
              <a:t>A: Praha je hlavní město. [p(A) = 1]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B: Praha je největší město v Čechách.  [p(B) = 1]</a:t>
            </a:r>
          </a:p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r>
              <a:rPr lang="cs-CZ" sz="2800" dirty="0" smtClean="0"/>
              <a:t>p (A </a:t>
            </a:r>
            <a:r>
              <a:rPr lang="cs-CZ" sz="2800" dirty="0" smtClean="0">
                <a:cs typeface="Lucida Sans Unicode"/>
              </a:rPr>
              <a:t>∨ B) = 1 … pokud platí p(A) = 1 a nebo 			     p(B) = 1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cs-CZ" sz="2800" b="1" dirty="0" smtClean="0">
                <a:solidFill>
                  <a:srgbClr val="002060"/>
                </a:solidFill>
              </a:rPr>
              <a:t>			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3131840" y="5877272"/>
            <a:ext cx="104360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5661248"/>
            <a:ext cx="26613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 (A</a:t>
            </a:r>
            <a:r>
              <a:rPr lang="cs-CZ" sz="3200" dirty="0" smtClean="0">
                <a:cs typeface="Lucida Sans Unicode"/>
              </a:rPr>
              <a:t>∨</a:t>
            </a:r>
            <a:r>
              <a:rPr lang="cs-CZ" sz="3200" b="1" dirty="0" smtClean="0">
                <a:solidFill>
                  <a:srgbClr val="002060"/>
                </a:solidFill>
                <a:cs typeface="Lucida Sans Unicode"/>
              </a:rPr>
              <a:t> B) = 1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animBg="1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836713"/>
            <a:ext cx="8568952" cy="5040559"/>
          </a:xfrm>
        </p:spPr>
        <p:txBody>
          <a:bodyPr>
            <a:normAutofit lnSpcReduction="10000"/>
          </a:bodyPr>
          <a:lstStyle/>
          <a:p>
            <a:pPr marL="624078" indent="-514350">
              <a:buFont typeface="+mj-lt"/>
              <a:buAutoNum type="alphaLcParenR" startAt="2"/>
            </a:pPr>
            <a:r>
              <a:rPr lang="cs-CZ" sz="3200" dirty="0" smtClean="0"/>
              <a:t>Delfín je ryba nebo kůň je lichokopytník.</a:t>
            </a:r>
          </a:p>
          <a:p>
            <a:pPr marL="624078" indent="-514350">
              <a:buFont typeface="+mj-lt"/>
              <a:buAutoNum type="alphaLcParenR" startAt="2"/>
            </a:pPr>
            <a:endParaRPr lang="cs-CZ" sz="3200" dirty="0" smtClean="0"/>
          </a:p>
          <a:p>
            <a:pPr marL="624078" indent="-514350">
              <a:buFont typeface="+mj-lt"/>
              <a:buAutoNum type="alphaLcParenR" startAt="2"/>
            </a:pPr>
            <a:endParaRPr lang="cs-CZ" sz="3200" dirty="0" smtClean="0"/>
          </a:p>
          <a:p>
            <a:pPr marL="624078" indent="-514350">
              <a:buFont typeface="+mj-lt"/>
              <a:buAutoNum type="alphaLcParenR" startAt="2"/>
            </a:pPr>
            <a:r>
              <a:rPr lang="cs-CZ" sz="3200" dirty="0" smtClean="0"/>
              <a:t>Borovice je listnatý strom nebo její plody jsou žaludy.</a:t>
            </a:r>
          </a:p>
          <a:p>
            <a:pPr marL="624078" indent="-514350">
              <a:buFont typeface="+mj-lt"/>
              <a:buAutoNum type="alphaLcParenR" startAt="2"/>
            </a:pPr>
            <a:endParaRPr lang="cs-CZ" sz="3200" dirty="0" smtClean="0"/>
          </a:p>
          <a:p>
            <a:pPr marL="624078" indent="-514350">
              <a:buFont typeface="+mj-lt"/>
              <a:buAutoNum type="alphaLcParenR" startAt="2"/>
            </a:pPr>
            <a:endParaRPr lang="cs-CZ" sz="3200" dirty="0" smtClean="0"/>
          </a:p>
          <a:p>
            <a:pPr marL="624078" indent="-514350">
              <a:buFont typeface="+mj-lt"/>
              <a:buAutoNum type="alphaLcParenR" startAt="2"/>
            </a:pPr>
            <a:r>
              <a:rPr lang="cs-CZ" sz="3200" dirty="0" smtClean="0"/>
              <a:t>Rum je alkoholický nápoj nebo je vyráběn z melasy.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5148064" y="1484784"/>
            <a:ext cx="309634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 (A </a:t>
            </a:r>
            <a:r>
              <a:rPr lang="cs-CZ" sz="3200" dirty="0" smtClean="0">
                <a:latin typeface="Lucida Sans Unicode"/>
                <a:cs typeface="Lucida Sans Unicode"/>
              </a:rPr>
              <a:t>∨ B) = 1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5148064" y="3429000"/>
            <a:ext cx="30243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 (A </a:t>
            </a:r>
            <a:r>
              <a:rPr lang="cs-CZ" sz="3200" dirty="0" smtClean="0">
                <a:cs typeface="Lucida Sans Unicode"/>
              </a:rPr>
              <a:t>∨ </a:t>
            </a:r>
            <a:r>
              <a:rPr lang="cs-CZ" sz="3200" dirty="0" smtClean="0">
                <a:latin typeface="Lucida Sans Unicode"/>
                <a:cs typeface="Lucida Sans Unicode"/>
              </a:rPr>
              <a:t>B) = 0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5517232"/>
            <a:ext cx="295232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 (A </a:t>
            </a:r>
            <a:r>
              <a:rPr lang="cs-CZ" sz="3200" dirty="0" smtClean="0">
                <a:cs typeface="Lucida Sans Unicode"/>
              </a:rPr>
              <a:t>∨ B</a:t>
            </a:r>
            <a:r>
              <a:rPr lang="cs-CZ" sz="3200" dirty="0" smtClean="0">
                <a:latin typeface="Lucida Sans Unicode"/>
                <a:cs typeface="Lucida Sans Unicode"/>
              </a:rPr>
              <a:t>) = 1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BUŠEK</a:t>
            </a:r>
            <a:r>
              <a:rPr lang="cs-CZ" dirty="0" smtClean="0"/>
              <a:t>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s. ISBN 80-85849-34-8. </a:t>
            </a: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57</TotalTime>
  <Words>611</Words>
  <Application>Microsoft Office PowerPoint</Application>
  <PresentationFormat>Předvádění na obrazovce (4:3)</PresentationFormat>
  <Paragraphs>123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Základní poznatky z matematiky</vt:lpstr>
      <vt:lpstr>Logické spojky </vt:lpstr>
      <vt:lpstr>1) Konjunkce ∧</vt:lpstr>
      <vt:lpstr>Snímek 5</vt:lpstr>
      <vt:lpstr>Snímek 6</vt:lpstr>
      <vt:lpstr>Snímek 7</vt:lpstr>
      <vt:lpstr>2) Disjunkce ∨</vt:lpstr>
      <vt:lpstr>Snímek 9</vt:lpstr>
      <vt:lpstr>Snímek 10</vt:lpstr>
      <vt:lpstr>Snímek 11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Michala Pfefrčková</cp:lastModifiedBy>
  <cp:revision>19</cp:revision>
  <dcterms:modified xsi:type="dcterms:W3CDTF">2012-11-17T18:27:41Z</dcterms:modified>
</cp:coreProperties>
</file>