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9" r:id="rId3"/>
    <p:sldId id="261" r:id="rId4"/>
    <p:sldId id="262" r:id="rId5"/>
    <p:sldId id="272" r:id="rId6"/>
    <p:sldId id="271" r:id="rId7"/>
    <p:sldId id="270" r:id="rId8"/>
    <p:sldId id="275" r:id="rId9"/>
    <p:sldId id="276" r:id="rId10"/>
    <p:sldId id="273" r:id="rId11"/>
    <p:sldId id="274" r:id="rId12"/>
    <p:sldId id="277" r:id="rId13"/>
    <p:sldId id="279" r:id="rId14"/>
    <p:sldId id="278" r:id="rId15"/>
    <p:sldId id="28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66"/>
      </p:cViewPr>
      <p:guideLst>
        <p:guide orient="horz" pos="2160"/>
        <p:guide pos="2880"/>
      </p:guideLst>
    </p:cSldViewPr>
  </p:slideViewPr>
  <p:notesTextViewPr>
    <p:cViewPr>
      <p:scale>
        <a:sx n="125" d="100"/>
        <a:sy n="125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9B54CC-8D50-4890-BAB9-F346DCE8F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F714AA-5B51-401A-81E5-B63F4DBC1AF9}" type="datetimeFigureOut">
              <a:rPr lang="cs-CZ"/>
              <a:pPr>
                <a:defRPr/>
              </a:pPr>
              <a:t>17.11.2012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Logické spojky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implikace, ekvivalence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výroků s logickými spojkami implikace a ekvivalence.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z 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Logické spojky – implikace, ekvivalence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„z toho plyne“, „jestliže – pak“ </a:t>
            </a:r>
          </a:p>
          <a:p>
            <a:r>
              <a:rPr lang="cs-CZ" dirty="0" smtClean="0"/>
              <a:t>!!! záleží na pořadí výroků – mění se jak význam výroku, tak často i pravdivostní ohodnocení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 Implikace ⇒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0" y="3140968"/>
          <a:ext cx="9144000" cy="3387840"/>
        </p:xfrm>
        <a:graphic>
          <a:graphicData uri="http://schemas.openxmlformats.org/drawingml/2006/table">
            <a:tbl>
              <a:tblPr/>
              <a:tblGrid>
                <a:gridCol w="1295400"/>
                <a:gridCol w="2889937"/>
                <a:gridCol w="4958663"/>
              </a:tblGrid>
              <a:tr h="864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Výroky:</a:t>
                      </a:r>
                    </a:p>
                  </a:txBody>
                  <a:tcPr marL="62618" marR="6261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A. Dnes pršelo v Praze.</a:t>
                      </a:r>
                    </a:p>
                  </a:txBody>
                  <a:tcPr marL="62618" marR="6261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+mn-lt"/>
                          <a:ea typeface="Calibri"/>
                          <a:cs typeface="Times New Roman"/>
                        </a:rPr>
                        <a:t>B. Dnes byly některé pražské chodníky mokré.</a:t>
                      </a:r>
                    </a:p>
                  </a:txBody>
                  <a:tcPr marL="62618" marR="6261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160136">
                <a:tc row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Složený výrok:</a:t>
                      </a:r>
                    </a:p>
                  </a:txBody>
                  <a:tcPr marL="62618" marR="6261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A 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Lucida Sans Unicode"/>
                        </a:rPr>
                        <a:t>⇒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2618" marR="6261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Jestliže dnes v Praze pršelo, pak byly dnes některé pražské chodníky mokré.</a:t>
                      </a:r>
                    </a:p>
                  </a:txBody>
                  <a:tcPr marL="62618" marR="6261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160136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B 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Lucida Sans Unicode"/>
                        </a:rPr>
                        <a:t>⇒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A (</a:t>
                      </a:r>
                      <a:r>
                        <a:rPr lang="cs-CZ" sz="2000" dirty="0">
                          <a:latin typeface="+mn-lt"/>
                          <a:ea typeface="Calibri"/>
                          <a:cs typeface="Times New Roman"/>
                        </a:rPr>
                        <a:t>jiný význam, nová pravdivostní hodnota</a:t>
                      </a: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)</a:t>
                      </a:r>
                    </a:p>
                  </a:txBody>
                  <a:tcPr marL="62618" marR="6261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Jestliže byly dnes některé 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pražské chodníky </a:t>
                      </a: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mokré, pak v Praze dnes pršelo.</a:t>
                      </a:r>
                    </a:p>
                  </a:txBody>
                  <a:tcPr marL="62618" marR="6261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864096"/>
          </a:xfrm>
        </p:spPr>
        <p:txBody>
          <a:bodyPr/>
          <a:lstStyle/>
          <a:p>
            <a:r>
              <a:rPr lang="cs-CZ" dirty="0" smtClean="0"/>
              <a:t>pravdivostní tabulka:</a:t>
            </a:r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11760" y="1412776"/>
          <a:ext cx="4176463" cy="2804160"/>
        </p:xfrm>
        <a:graphic>
          <a:graphicData uri="http://schemas.openxmlformats.org/drawingml/2006/table">
            <a:tbl>
              <a:tblPr/>
              <a:tblGrid>
                <a:gridCol w="1137268"/>
                <a:gridCol w="1125928"/>
                <a:gridCol w="1913267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+mn-lt"/>
                          <a:ea typeface="Calibri"/>
                          <a:cs typeface="Times New Roman"/>
                        </a:rPr>
                        <a:t>p(A)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p(B)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+mn-lt"/>
                          <a:ea typeface="Calibri"/>
                          <a:cs typeface="Times New Roman"/>
                        </a:rPr>
                        <a:t>p(A</a:t>
                      </a:r>
                      <a:r>
                        <a:rPr lang="cs-CZ" sz="3200" dirty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3200" dirty="0" smtClean="0">
                          <a:latin typeface="+mn-lt"/>
                          <a:ea typeface="Times New Roman"/>
                          <a:cs typeface="Lucida Sans Unicode"/>
                        </a:rPr>
                        <a:t>⇒</a:t>
                      </a:r>
                      <a:r>
                        <a:rPr lang="cs-CZ" sz="32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3200" dirty="0">
                          <a:latin typeface="+mn-lt"/>
                          <a:ea typeface="Times New Roman"/>
                          <a:cs typeface="Times New Roman"/>
                        </a:rPr>
                        <a:t>B)</a:t>
                      </a: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3" y="4725144"/>
            <a:ext cx="820891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bg2">
                  <a:lumMod val="75000"/>
                </a:schemeClr>
              </a:buClr>
            </a:pPr>
            <a:r>
              <a:rPr lang="cs-CZ" sz="2800" dirty="0" smtClean="0"/>
              <a:t>je-li výrok ve tvaru </a:t>
            </a:r>
            <a:r>
              <a:rPr lang="cs-CZ" sz="2800" dirty="0" smtClean="0">
                <a:ea typeface="Calibri"/>
                <a:cs typeface="Times New Roman"/>
              </a:rPr>
              <a:t>A</a:t>
            </a:r>
            <a:r>
              <a:rPr lang="cs-CZ" sz="2800" dirty="0" smtClean="0">
                <a:ea typeface="Times New Roman"/>
                <a:cs typeface="Times New Roman"/>
              </a:rPr>
              <a:t> </a:t>
            </a:r>
            <a:r>
              <a:rPr lang="cs-CZ" sz="2800" dirty="0" smtClean="0">
                <a:ea typeface="Times New Roman"/>
                <a:cs typeface="Lucida Sans Unicode"/>
              </a:rPr>
              <a:t>⇒</a:t>
            </a:r>
            <a:r>
              <a:rPr lang="cs-CZ" sz="2800" dirty="0" smtClean="0">
                <a:ea typeface="Times New Roman"/>
                <a:cs typeface="Times New Roman"/>
              </a:rPr>
              <a:t> B, potom výrok A se nazývá 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Times New Roman"/>
                <a:cs typeface="Times New Roman"/>
              </a:rPr>
              <a:t>předpoklad</a:t>
            </a:r>
            <a:r>
              <a:rPr lang="cs-CZ" sz="2800" dirty="0" smtClean="0">
                <a:ea typeface="Times New Roman"/>
                <a:cs typeface="Times New Roman"/>
              </a:rPr>
              <a:t> implikace a výrok B se nazývá 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Times New Roman"/>
                <a:cs typeface="Times New Roman"/>
              </a:rPr>
              <a:t>závěr</a:t>
            </a:r>
            <a:r>
              <a:rPr lang="cs-CZ" sz="2800" dirty="0" smtClean="0">
                <a:ea typeface="Times New Roman"/>
                <a:cs typeface="Times New Roman"/>
              </a:rPr>
              <a:t> (tvrzení implikace)</a:t>
            </a:r>
            <a:endParaRPr lang="cs-CZ" sz="2800" dirty="0" smtClean="0">
              <a:ea typeface="Calibri"/>
              <a:cs typeface="Times New Roman"/>
            </a:endParaRPr>
          </a:p>
          <a:p>
            <a:pPr algn="ctr">
              <a:buClr>
                <a:schemeClr val="bg2">
                  <a:lumMod val="75000"/>
                </a:schemeClr>
              </a:buClr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88641"/>
            <a:ext cx="8229600" cy="1008112"/>
          </a:xfrm>
        </p:spPr>
        <p:txBody>
          <a:bodyPr>
            <a:normAutofit fontScale="850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Výrok: Budeš-li se učit, nepropadneš z matematiky.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20" y="1124745"/>
          <a:ext cx="4062778" cy="5040560"/>
        </p:xfrm>
        <a:graphic>
          <a:graphicData uri="http://schemas.openxmlformats.org/drawingml/2006/table">
            <a:tbl>
              <a:tblPr/>
              <a:tblGrid>
                <a:gridCol w="1183746"/>
                <a:gridCol w="1165485"/>
                <a:gridCol w="1713547"/>
              </a:tblGrid>
              <a:tr h="7380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p(A)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p(B)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p(A</a:t>
                      </a:r>
                      <a:r>
                        <a:rPr lang="cs-CZ" sz="2800" dirty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Lucida Sans Unicode"/>
                        </a:rPr>
                        <a:t>⇒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>
                          <a:latin typeface="+mn-lt"/>
                          <a:ea typeface="Times New Roman"/>
                          <a:cs typeface="Times New Roman"/>
                        </a:rPr>
                        <a:t>B)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57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97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050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6720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355976" y="1916831"/>
          <a:ext cx="4608512" cy="42484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08512"/>
              </a:tblGrid>
              <a:tr h="74580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/>
                        <a:t>Učil(a) jsi se – nepropadneš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/>
                        <a:t>-&gt; mám pravdu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78022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/>
                        <a:t>Učil(a) jsi se –</a:t>
                      </a:r>
                      <a:r>
                        <a:rPr lang="cs-CZ" sz="2000" b="1" baseline="0" dirty="0" smtClean="0"/>
                        <a:t> propadl(a) jsi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/>
                        <a:t>- &gt; lžu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1859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/>
                        <a:t>Neučil(a) jsi se – nepropadneš -&gt; </a:t>
                      </a:r>
                      <a:r>
                        <a:rPr lang="cs-CZ" sz="2000" b="1" baseline="0" dirty="0" smtClean="0"/>
                        <a:t>mám pravdu,</a:t>
                      </a:r>
                      <a:r>
                        <a:rPr lang="cs-CZ" sz="2000" b="1" dirty="0" smtClean="0"/>
                        <a:t> tahle možnost nebyla ve výroku zahrnuta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53647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Neučil(a) jsi se – propadneš   -&gt; </a:t>
                      </a:r>
                      <a:r>
                        <a:rPr lang="cs-CZ" sz="2000" b="1" baseline="0" dirty="0" smtClean="0"/>
                        <a:t>mám pravdu,</a:t>
                      </a:r>
                      <a:r>
                        <a:rPr lang="cs-CZ" sz="2000" b="1" dirty="0" smtClean="0"/>
                        <a:t> tahle možnost nebyla ve výroku zahrnuta</a:t>
                      </a:r>
                      <a:endParaRPr lang="cs-CZ" sz="20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1224135"/>
          </a:xfrm>
        </p:spPr>
        <p:txBody>
          <a:bodyPr>
            <a:noAutofit/>
          </a:bodyPr>
          <a:lstStyle/>
          <a:p>
            <a:r>
              <a:rPr lang="pl-PL" sz="3200" dirty="0" smtClean="0"/>
              <a:t>Rozhodněte, zda je pravdivý výrok:</a:t>
            </a:r>
          </a:p>
          <a:p>
            <a:pPr>
              <a:buNone/>
            </a:pPr>
            <a:r>
              <a:rPr lang="pl-PL" sz="3200" dirty="0" smtClean="0"/>
              <a:t>Jestliže je tráva zelená, pak beruška je modrá.</a:t>
            </a:r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503040" y="2564904"/>
            <a:ext cx="8640960" cy="165618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jedná se o složený výrok typu A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cs typeface="Lucida Sans Unicode"/>
              </a:rPr>
              <a:t>⇒ B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lang="cs-CZ" sz="2800" dirty="0" smtClean="0"/>
              <a:t>A: Tráva je zelená. [p(A) = 1]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B: Beruška je modrá.  [p(B) = 0]</a:t>
            </a:r>
          </a:p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endParaRPr lang="cs-CZ" sz="2800" dirty="0" smtClean="0">
              <a:cs typeface="Lucida Sans Unicode"/>
            </a:endParaRPr>
          </a:p>
          <a:p>
            <a:pPr marL="822960" lvl="1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cs-CZ" sz="2800" b="1" dirty="0" smtClean="0">
                <a:solidFill>
                  <a:srgbClr val="002060"/>
                </a:solidFill>
              </a:rPr>
              <a:t>			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2339752" y="4725144"/>
            <a:ext cx="104360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4509120"/>
            <a:ext cx="28504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 (A </a:t>
            </a:r>
            <a:r>
              <a:rPr lang="cs-CZ" sz="3200" b="1" dirty="0" smtClean="0">
                <a:solidFill>
                  <a:srgbClr val="002060"/>
                </a:solidFill>
                <a:latin typeface="Lucida Sans Unicode"/>
                <a:cs typeface="Lucida Sans Unicode"/>
              </a:rPr>
              <a:t>⇒</a:t>
            </a:r>
            <a:r>
              <a:rPr lang="cs-CZ" sz="3200" b="1" dirty="0" smtClean="0">
                <a:solidFill>
                  <a:srgbClr val="002060"/>
                </a:solidFill>
                <a:cs typeface="Lucida Sans Unicode"/>
              </a:rPr>
              <a:t> B) = 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animBg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37160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Dokažte pomocí pravdivostní tabulky, že stejnou pravdivostní hodnotu jako výrok </a:t>
            </a:r>
          </a:p>
          <a:p>
            <a:pPr>
              <a:buNone/>
            </a:pPr>
            <a:r>
              <a:rPr lang="cs-CZ" dirty="0" smtClean="0"/>
              <a:t>	A </a:t>
            </a:r>
            <a:r>
              <a:rPr lang="cs-CZ" dirty="0" smtClean="0">
                <a:latin typeface="Lucida Sans Unicode"/>
                <a:cs typeface="Lucida Sans Unicode"/>
              </a:rPr>
              <a:t>⇒</a:t>
            </a:r>
            <a:r>
              <a:rPr lang="cs-CZ" dirty="0" smtClean="0"/>
              <a:t> B má výrok ¬B </a:t>
            </a:r>
            <a:r>
              <a:rPr lang="cs-CZ" dirty="0" smtClean="0">
                <a:latin typeface="Lucida Sans Unicode"/>
                <a:cs typeface="Lucida Sans Unicode"/>
              </a:rPr>
              <a:t>⇒</a:t>
            </a:r>
            <a:r>
              <a:rPr lang="cs-CZ" dirty="0" smtClean="0"/>
              <a:t> ¬A.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7" y="3356992"/>
          <a:ext cx="8640960" cy="2880321"/>
        </p:xfrm>
        <a:graphic>
          <a:graphicData uri="http://schemas.openxmlformats.org/drawingml/2006/table">
            <a:tbl>
              <a:tblPr/>
              <a:tblGrid>
                <a:gridCol w="1178086"/>
                <a:gridCol w="1166337"/>
                <a:gridCol w="1166337"/>
                <a:gridCol w="1166337"/>
                <a:gridCol w="1803624"/>
                <a:gridCol w="2160239"/>
              </a:tblGrid>
              <a:tr h="61732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p(A)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p(B)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(</a:t>
                      </a:r>
                      <a:r>
                        <a:rPr kumimoji="0" lang="cs-CZ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¬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(</a:t>
                      </a:r>
                      <a:r>
                        <a:rPr kumimoji="0" lang="cs-CZ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¬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A)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p(A</a:t>
                      </a:r>
                      <a:r>
                        <a:rPr lang="cs-CZ" sz="2800" dirty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Lucida Sans Unicode"/>
                        </a:rPr>
                        <a:t>⇒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>
                          <a:latin typeface="+mn-lt"/>
                          <a:ea typeface="Times New Roman"/>
                          <a:cs typeface="Times New Roman"/>
                        </a:rPr>
                        <a:t>B)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p(</a:t>
                      </a:r>
                      <a:r>
                        <a:rPr kumimoji="0" lang="cs-CZ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¬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Lucida Sans Unicode"/>
                        </a:rPr>
                        <a:t>⇒</a:t>
                      </a:r>
                      <a:r>
                        <a:rPr kumimoji="0" lang="cs-CZ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¬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Times New Roman"/>
                        </a:rPr>
                        <a:t>A)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4048" y="3933057"/>
          <a:ext cx="1823864" cy="2316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23864"/>
              </a:tblGrid>
              <a:tr h="55183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5183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5183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7673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876256" y="3933056"/>
          <a:ext cx="2088232" cy="2316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88232"/>
              </a:tblGrid>
              <a:tr h="55183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5183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5183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57673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323528" y="2708920"/>
            <a:ext cx="208823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Řešení: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obměněná implikace k implikaci A </a:t>
            </a:r>
            <a:r>
              <a:rPr lang="cs-CZ" dirty="0" smtClean="0">
                <a:cs typeface="Lucida Sans Unicode"/>
              </a:rPr>
              <a:t>⇒ B je implikace ve tvaru </a:t>
            </a:r>
            <a:r>
              <a:rPr lang="cs-CZ" dirty="0" smtClean="0">
                <a:latin typeface="Lucida Sans Unicode"/>
                <a:cs typeface="Lucida Sans Unicode"/>
              </a:rPr>
              <a:t>¬</a:t>
            </a:r>
            <a:r>
              <a:rPr lang="cs-CZ" dirty="0" smtClean="0">
                <a:cs typeface="Lucida Sans Unicode"/>
              </a:rPr>
              <a:t>B ⇒ </a:t>
            </a:r>
            <a:r>
              <a:rPr lang="cs-CZ" dirty="0" smtClean="0">
                <a:latin typeface="Lucida Sans Unicode"/>
                <a:cs typeface="Lucida Sans Unicode"/>
              </a:rPr>
              <a:t>¬</a:t>
            </a:r>
            <a:r>
              <a:rPr lang="cs-CZ" dirty="0" smtClean="0">
                <a:cs typeface="Lucida Sans Unicode"/>
              </a:rPr>
              <a:t>A</a:t>
            </a:r>
          </a:p>
          <a:p>
            <a:r>
              <a:rPr lang="cs-CZ" dirty="0" smtClean="0">
                <a:solidFill>
                  <a:srgbClr val="002060"/>
                </a:solidFill>
                <a:cs typeface="Lucida Sans Unicode"/>
              </a:rPr>
              <a:t>Platí: Z pravdivosti implikace </a:t>
            </a:r>
            <a:r>
              <a:rPr lang="cs-CZ" dirty="0" smtClean="0">
                <a:solidFill>
                  <a:srgbClr val="002060"/>
                </a:solidFill>
              </a:rPr>
              <a:t>A </a:t>
            </a:r>
            <a:r>
              <a:rPr lang="cs-CZ" dirty="0" smtClean="0">
                <a:solidFill>
                  <a:srgbClr val="002060"/>
                </a:solidFill>
                <a:cs typeface="Lucida Sans Unicode"/>
              </a:rPr>
              <a:t>⇒ B vyplývá pravdivost obměněné implikace ¬B ⇒ ¬A !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Obměněná implikace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7" y="3356992"/>
          <a:ext cx="8640960" cy="2880321"/>
        </p:xfrm>
        <a:graphic>
          <a:graphicData uri="http://schemas.openxmlformats.org/drawingml/2006/table">
            <a:tbl>
              <a:tblPr/>
              <a:tblGrid>
                <a:gridCol w="1178086"/>
                <a:gridCol w="1166337"/>
                <a:gridCol w="1166337"/>
                <a:gridCol w="1166337"/>
                <a:gridCol w="1803624"/>
                <a:gridCol w="2160239"/>
              </a:tblGrid>
              <a:tr h="61732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p(A)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p(B)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(</a:t>
                      </a:r>
                      <a:r>
                        <a:rPr kumimoji="0" lang="cs-CZ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¬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(</a:t>
                      </a:r>
                      <a:r>
                        <a:rPr kumimoji="0" lang="cs-CZ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¬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A)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p(A</a:t>
                      </a:r>
                      <a:r>
                        <a:rPr lang="cs-CZ" sz="2800" dirty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Lucida Sans Unicode"/>
                        </a:rPr>
                        <a:t>⇒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>
                          <a:latin typeface="+mn-lt"/>
                          <a:ea typeface="Times New Roman"/>
                          <a:cs typeface="Times New Roman"/>
                        </a:rPr>
                        <a:t>B)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p(</a:t>
                      </a:r>
                      <a:r>
                        <a:rPr kumimoji="0" lang="cs-CZ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¬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Lucida Sans Unicode"/>
                        </a:rPr>
                        <a:t>⇒</a:t>
                      </a:r>
                      <a:r>
                        <a:rPr kumimoji="0" lang="cs-CZ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¬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Times New Roman"/>
                        </a:rPr>
                        <a:t>A)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1944216"/>
          </a:xfrm>
        </p:spPr>
        <p:txBody>
          <a:bodyPr/>
          <a:lstStyle/>
          <a:p>
            <a:r>
              <a:rPr lang="cs-CZ" dirty="0" smtClean="0"/>
              <a:t>př.: Utvořte obměněnou implikaci k výroku:</a:t>
            </a:r>
          </a:p>
          <a:p>
            <a:endParaRPr lang="cs-CZ" dirty="0" smtClean="0"/>
          </a:p>
          <a:p>
            <a:r>
              <a:rPr lang="cs-CZ" dirty="0" smtClean="0"/>
              <a:t>„Jestliže v Českých Budějovicích prší, pak hladina Vltavy v ČB stoupá.“ 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914400" y="2996952"/>
            <a:ext cx="8229600" cy="936104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r>
              <a:rPr lang="cs-CZ" sz="2800" dirty="0" smtClean="0">
                <a:solidFill>
                  <a:schemeClr val="accent2"/>
                </a:solidFill>
              </a:rPr>
              <a:t>řešení:</a:t>
            </a:r>
            <a:r>
              <a:rPr lang="cs-CZ" sz="2800" dirty="0" smtClean="0"/>
              <a:t> „ Jestliže hladina Vltavy v ČB nestoupá, pak v </a:t>
            </a:r>
            <a:r>
              <a:rPr lang="cs-CZ" sz="2800" smtClean="0"/>
              <a:t>ČB neprší.“ 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683568" y="4437112"/>
            <a:ext cx="8229600" cy="936104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cs-CZ" sz="2800" dirty="0" smtClean="0">
                <a:solidFill>
                  <a:schemeClr val="accent2"/>
                </a:solidFill>
              </a:rPr>
              <a:t>obecně: původní výrok byl pravdivý, výrok k němu obměněný je také pravdivý!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2664296"/>
          </a:xfrm>
        </p:spPr>
        <p:txBody>
          <a:bodyPr>
            <a:normAutofit/>
          </a:bodyPr>
          <a:lstStyle/>
          <a:p>
            <a:r>
              <a:rPr lang="cs-CZ" dirty="0" smtClean="0"/>
              <a:t>obrácená implikace k implikaci A </a:t>
            </a:r>
            <a:r>
              <a:rPr lang="cs-CZ" dirty="0" smtClean="0">
                <a:latin typeface="Lucida Sans Unicode"/>
                <a:cs typeface="Lucida Sans Unicode"/>
              </a:rPr>
              <a:t>⇒ B je implikace ve tvaru B ⇒ A</a:t>
            </a:r>
          </a:p>
          <a:p>
            <a:r>
              <a:rPr lang="cs-CZ" dirty="0" smtClean="0">
                <a:solidFill>
                  <a:srgbClr val="002060"/>
                </a:solidFill>
                <a:latin typeface="Lucida Sans Unicode"/>
                <a:cs typeface="Lucida Sans Unicode"/>
              </a:rPr>
              <a:t>Platí: Z pravdivosti implikace </a:t>
            </a:r>
            <a:r>
              <a:rPr lang="cs-CZ" dirty="0" smtClean="0">
                <a:solidFill>
                  <a:srgbClr val="002060"/>
                </a:solidFill>
              </a:rPr>
              <a:t>A </a:t>
            </a:r>
            <a:r>
              <a:rPr lang="cs-CZ" dirty="0" smtClean="0">
                <a:solidFill>
                  <a:srgbClr val="002060"/>
                </a:solidFill>
                <a:cs typeface="Lucida Sans Unicode"/>
              </a:rPr>
              <a:t>⇒ B nevyplývá pravdivost obrácené implikace B ⇒ A!</a:t>
            </a:r>
          </a:p>
          <a:p>
            <a:r>
              <a:rPr lang="cs-CZ" dirty="0" smtClean="0">
                <a:solidFill>
                  <a:srgbClr val="002060"/>
                </a:solidFill>
                <a:cs typeface="Lucida Sans Unicode"/>
              </a:rPr>
              <a:t>př.: vytvořte pravdivostní tabulku pro implikaci a implikaci obrácenou: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Obrácená implikace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19672" y="3977679"/>
          <a:ext cx="6308286" cy="2880321"/>
        </p:xfrm>
        <a:graphic>
          <a:graphicData uri="http://schemas.openxmlformats.org/drawingml/2006/table">
            <a:tbl>
              <a:tblPr/>
              <a:tblGrid>
                <a:gridCol w="1178086"/>
                <a:gridCol w="1166337"/>
                <a:gridCol w="1803624"/>
                <a:gridCol w="2160239"/>
              </a:tblGrid>
              <a:tr h="61732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p(A)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p(B)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p(A</a:t>
                      </a:r>
                      <a:r>
                        <a:rPr lang="cs-CZ" sz="2800" dirty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Lucida Sans Unicode"/>
                        </a:rPr>
                        <a:t>⇒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>
                          <a:latin typeface="+mn-lt"/>
                          <a:ea typeface="Times New Roman"/>
                          <a:cs typeface="Times New Roman"/>
                        </a:rPr>
                        <a:t>B)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p(B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Lucida Sans Unicode"/>
                        </a:rPr>
                        <a:t>⇒</a:t>
                      </a:r>
                      <a:r>
                        <a:rPr lang="cs-CZ" sz="2800" dirty="0" smtClean="0">
                          <a:latin typeface="+mn-lt"/>
                          <a:ea typeface="Times New Roman"/>
                          <a:cs typeface="Times New Roman"/>
                        </a:rPr>
                        <a:t>A)</a:t>
                      </a: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8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283968" y="4541520"/>
          <a:ext cx="1247800" cy="2316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47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0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300192" y="4541520"/>
          <a:ext cx="1247800" cy="2316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47800"/>
              </a:tblGrid>
              <a:tr h="56921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6921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6921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0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6921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1944216"/>
          </a:xfrm>
        </p:spPr>
        <p:txBody>
          <a:bodyPr/>
          <a:lstStyle/>
          <a:p>
            <a:r>
              <a:rPr lang="cs-CZ" dirty="0" smtClean="0"/>
              <a:t>př.: Utvořte obrácenou implikaci k výroku:</a:t>
            </a:r>
          </a:p>
          <a:p>
            <a:endParaRPr lang="cs-CZ" dirty="0" smtClean="0"/>
          </a:p>
          <a:p>
            <a:r>
              <a:rPr lang="cs-CZ" dirty="0" smtClean="0"/>
              <a:t>„Jestliže v Českých Budějovicích prší, pak hladina Vltavy v ČB stoupá.“ 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914400" y="2996952"/>
            <a:ext cx="8229600" cy="936104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</a:pPr>
            <a:r>
              <a:rPr lang="cs-CZ" sz="2800" dirty="0" smtClean="0">
                <a:solidFill>
                  <a:schemeClr val="accent2"/>
                </a:solidFill>
              </a:rPr>
              <a:t>řešení:</a:t>
            </a:r>
            <a:r>
              <a:rPr lang="cs-CZ" sz="2800" dirty="0" smtClean="0"/>
              <a:t> „Jestliže hladina Vltavy v ČB stoupá, pak v ČB prší.“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683568" y="4437112"/>
            <a:ext cx="8229600" cy="936104"/>
          </a:xfrm>
          <a:prstGeom prst="rect">
            <a:avLst/>
          </a:prstGeom>
        </p:spPr>
        <p:txBody>
          <a:bodyPr vert="horz">
            <a:normAutofit fontScale="92500"/>
          </a:bodyPr>
          <a:lstStyle/>
          <a:p>
            <a:pPr marL="365760" lvl="0" indent="-256032">
              <a:spcBef>
                <a:spcPts val="400"/>
              </a:spcBef>
              <a:buClr>
                <a:schemeClr val="accent1"/>
              </a:buClr>
              <a:buSzPct val="68000"/>
            </a:pPr>
            <a:r>
              <a:rPr lang="cs-CZ" sz="2800" dirty="0" smtClean="0">
                <a:solidFill>
                  <a:schemeClr val="accent2"/>
                </a:solidFill>
              </a:rPr>
              <a:t>obecně: původní výrok byl pravdivý, výrok k němu obrácený může, ale nemusí být pravdivý!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accent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„právě když“, „právě tehdy, když“, „je ekvivalentní s“, „tehdy a jen tehdy když“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Ekvivalence </a:t>
            </a:r>
            <a:r>
              <a:rPr lang="cs-CZ" dirty="0" smtClean="0">
                <a:latin typeface="Lucida Sans Unicode"/>
                <a:cs typeface="Lucida Sans Unicode"/>
              </a:rPr>
              <a:t>⇔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9" y="2636912"/>
          <a:ext cx="8568951" cy="3435096"/>
        </p:xfrm>
        <a:graphic>
          <a:graphicData uri="http://schemas.openxmlformats.org/drawingml/2006/table">
            <a:tbl>
              <a:tblPr/>
              <a:tblGrid>
                <a:gridCol w="1884253"/>
                <a:gridCol w="2846926"/>
                <a:gridCol w="3837772"/>
              </a:tblGrid>
              <a:tr h="1803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Výroky: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A. Ludolfovo číslo je iracionální.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B. Ludolfovo číslo nelze zapsat zlomkem.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803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+mn-lt"/>
                          <a:ea typeface="Calibri"/>
                          <a:cs typeface="Times New Roman"/>
                        </a:rPr>
                        <a:t>Složený výrok: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A 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Lucida Sans Unicode"/>
                        </a:rPr>
                        <a:t>⇔</a:t>
                      </a:r>
                      <a:r>
                        <a:rPr lang="cs-CZ" sz="2800" dirty="0" smtClean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+mn-lt"/>
                          <a:ea typeface="Calibri"/>
                          <a:cs typeface="Times New Roman"/>
                        </a:rPr>
                        <a:t>Ludolfovo číslo je iracionální právě tehdy, když nelze zapsat zlomkem.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864096"/>
          </a:xfrm>
        </p:spPr>
        <p:txBody>
          <a:bodyPr/>
          <a:lstStyle/>
          <a:p>
            <a:r>
              <a:rPr lang="cs-CZ" dirty="0" smtClean="0"/>
              <a:t>pravdivostní tabulka:</a:t>
            </a:r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11760" y="1412776"/>
          <a:ext cx="4608513" cy="2804160"/>
        </p:xfrm>
        <a:graphic>
          <a:graphicData uri="http://schemas.openxmlformats.org/drawingml/2006/table">
            <a:tbl>
              <a:tblPr/>
              <a:tblGrid>
                <a:gridCol w="1254917"/>
                <a:gridCol w="1242404"/>
                <a:gridCol w="2111192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+mn-lt"/>
                          <a:ea typeface="Calibri"/>
                          <a:cs typeface="Times New Roman"/>
                        </a:rPr>
                        <a:t>p(A)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p(B)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+mn-lt"/>
                          <a:ea typeface="Calibri"/>
                          <a:cs typeface="Times New Roman"/>
                        </a:rPr>
                        <a:t>p(A</a:t>
                      </a:r>
                      <a:r>
                        <a:rPr lang="cs-CZ" sz="3200" dirty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3200" dirty="0" smtClean="0">
                          <a:latin typeface="+mn-lt"/>
                          <a:ea typeface="Times New Roman"/>
                          <a:cs typeface="Lucida Sans Unicode"/>
                        </a:rPr>
                        <a:t>⇔</a:t>
                      </a:r>
                      <a:r>
                        <a:rPr lang="cs-CZ" sz="32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3200" dirty="0">
                          <a:latin typeface="+mn-lt"/>
                          <a:ea typeface="Times New Roman"/>
                          <a:cs typeface="Times New Roman"/>
                        </a:rPr>
                        <a:t>B)</a:t>
                      </a: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3" y="4725144"/>
            <a:ext cx="820891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chemeClr val="bg2">
                  <a:lumMod val="75000"/>
                </a:schemeClr>
              </a:buClr>
            </a:pPr>
            <a:r>
              <a:rPr lang="cs-CZ" sz="2800" dirty="0" smtClean="0"/>
              <a:t>Ekvivalence je pravdivá právě tehdy, když jsou oba výroky pravdivé nebo když jsou oba výroky nepravdivé.</a:t>
            </a:r>
            <a:endParaRPr lang="cs-CZ" sz="28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652120" y="1988840"/>
          <a:ext cx="599728" cy="23438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9728"/>
              </a:tblGrid>
              <a:tr h="606455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</a:tr>
              <a:tr h="541931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</a:tr>
              <a:tr h="541931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0</a:t>
                      </a:r>
                      <a:endParaRPr lang="cs-CZ" sz="3200" dirty="0"/>
                    </a:p>
                  </a:txBody>
                  <a:tcPr/>
                </a:tc>
              </a:tr>
              <a:tr h="541931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620689"/>
            <a:ext cx="8229600" cy="648071"/>
          </a:xfrm>
        </p:spPr>
        <p:txBody>
          <a:bodyPr>
            <a:normAutofit/>
          </a:bodyPr>
          <a:lstStyle/>
          <a:p>
            <a:r>
              <a:rPr lang="cs-CZ" dirty="0" smtClean="0"/>
              <a:t>ekvivalence odpovídá výroku A </a:t>
            </a:r>
            <a:r>
              <a:rPr lang="cs-CZ" dirty="0" smtClean="0">
                <a:cs typeface="Lucida Sans Unicode"/>
              </a:rPr>
              <a:t>⇒ B ∧ </a:t>
            </a:r>
            <a:r>
              <a:rPr lang="cs-CZ" dirty="0" err="1" smtClean="0">
                <a:cs typeface="Lucida Sans Unicode"/>
              </a:rPr>
              <a:t>B</a:t>
            </a:r>
            <a:r>
              <a:rPr lang="cs-CZ" dirty="0" smtClean="0">
                <a:cs typeface="Lucida Sans Unicode"/>
              </a:rPr>
              <a:t> ⇒ 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539552" y="1196752"/>
            <a:ext cx="8229600" cy="151216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Lucida Sans Unicode"/>
              </a:rPr>
              <a:t>př.: sestavte pravdivostí tabulku a dokažte, že</a:t>
            </a:r>
            <a:r>
              <a:rPr kumimoji="0" lang="cs-CZ" sz="27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Lucida Sans Unicode"/>
              </a:rPr>
              <a:t> 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Lucida Sans Unicode"/>
              </a:rPr>
              <a:t>výrok tvaru 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 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Lucida Sans Unicode"/>
              </a:rPr>
              <a:t>⇒ B ∧ </a:t>
            </a:r>
            <a:r>
              <a:rPr kumimoji="0" lang="cs-CZ" sz="27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Lucida Sans Unicode"/>
              </a:rPr>
              <a:t>B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Lucida Sans Unicode"/>
              </a:rPr>
              <a:t> ⇒ A má stejné pravdivostní ohodnocení jako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/>
                <a:ea typeface="Calibri"/>
                <a:cs typeface="Times New Roman"/>
              </a:rPr>
              <a:t>A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Calibri"/>
                <a:cs typeface="Lucida Sans Unicode"/>
              </a:rPr>
              <a:t>⇔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/>
                <a:ea typeface="Calibri"/>
                <a:cs typeface="Times New Roman"/>
              </a:rPr>
              <a:t> B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3473336"/>
          <a:ext cx="7873364" cy="2866736"/>
        </p:xfrm>
        <a:graphic>
          <a:graphicData uri="http://schemas.openxmlformats.org/drawingml/2006/table">
            <a:tbl>
              <a:tblPr/>
              <a:tblGrid>
                <a:gridCol w="498136"/>
                <a:gridCol w="482802"/>
                <a:gridCol w="1343127"/>
                <a:gridCol w="1244317"/>
                <a:gridCol w="3118485"/>
                <a:gridCol w="1186497"/>
              </a:tblGrid>
              <a:tr h="6037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 smtClean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  <a:r>
                        <a:rPr lang="cs-CZ" sz="32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3200" dirty="0" smtClean="0">
                          <a:latin typeface="+mn-lt"/>
                          <a:ea typeface="Times New Roman"/>
                          <a:cs typeface="Lucida Sans Unicode"/>
                        </a:rPr>
                        <a:t>⇒</a:t>
                      </a:r>
                      <a:r>
                        <a:rPr lang="cs-CZ" sz="3200" dirty="0" smtClean="0">
                          <a:latin typeface="+mn-lt"/>
                          <a:ea typeface="Times New Roman"/>
                          <a:cs typeface="Times New Roman"/>
                        </a:rPr>
                        <a:t> B</a:t>
                      </a: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  <a:r>
                        <a:rPr lang="cs-CZ" sz="3200" dirty="0" smtClean="0"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3200" dirty="0" smtClean="0">
                          <a:latin typeface="+mn-lt"/>
                          <a:ea typeface="Times New Roman"/>
                          <a:cs typeface="Lucida Sans Unicode"/>
                        </a:rPr>
                        <a:t>⇒</a:t>
                      </a:r>
                      <a:r>
                        <a:rPr lang="cs-CZ" sz="3200" dirty="0" smtClean="0">
                          <a:latin typeface="+mn-lt"/>
                          <a:ea typeface="Times New Roman"/>
                          <a:cs typeface="Times New Roman"/>
                        </a:rPr>
                        <a:t>A</a:t>
                      </a: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latin typeface="+mn-lt"/>
                        </a:rPr>
                        <a:t>A </a:t>
                      </a:r>
                      <a:r>
                        <a:rPr lang="cs-CZ" sz="3200" dirty="0" smtClean="0">
                          <a:latin typeface="+mn-lt"/>
                          <a:cs typeface="Lucida Sans Unicode"/>
                        </a:rPr>
                        <a:t>⇒ B ∧ </a:t>
                      </a:r>
                      <a:r>
                        <a:rPr lang="cs-CZ" sz="3200" dirty="0" err="1" smtClean="0">
                          <a:latin typeface="+mn-lt"/>
                          <a:cs typeface="Lucida Sans Unicode"/>
                        </a:rPr>
                        <a:t>B</a:t>
                      </a:r>
                      <a:r>
                        <a:rPr lang="cs-CZ" sz="3200" dirty="0" smtClean="0">
                          <a:latin typeface="+mn-lt"/>
                          <a:cs typeface="Lucida Sans Unicode"/>
                        </a:rPr>
                        <a:t> ⇒ A</a:t>
                      </a: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  <a:r>
                        <a:rPr lang="cs-CZ" sz="3200" dirty="0" smtClean="0">
                          <a:latin typeface="+mn-lt"/>
                          <a:ea typeface="Calibri"/>
                          <a:cs typeface="Lucida Sans Unicode"/>
                        </a:rPr>
                        <a:t>⇔B</a:t>
                      </a: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657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Zaoblený obdélník 7"/>
          <p:cNvSpPr/>
          <p:nvPr/>
        </p:nvSpPr>
        <p:spPr>
          <a:xfrm>
            <a:off x="323528" y="2708920"/>
            <a:ext cx="208823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Řešení:</a:t>
            </a:r>
            <a:endParaRPr lang="cs-CZ" sz="32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7668344" y="4077072"/>
          <a:ext cx="599728" cy="2316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9728"/>
              </a:tblGrid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0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0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979712" y="4077072"/>
          <a:ext cx="599728" cy="2316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9728"/>
              </a:tblGrid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0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275856" y="4077072"/>
          <a:ext cx="599728" cy="2316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9728"/>
              </a:tblGrid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0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508104" y="4077072"/>
          <a:ext cx="599728" cy="2316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9728"/>
              </a:tblGrid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0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0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55121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alibri" pitchFamily="34" charset="0"/>
                        </a:rPr>
                        <a:t>1</a:t>
                      </a:r>
                      <a:endParaRPr lang="cs-CZ" sz="3200" dirty="0"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build="p"/>
      <p:bldP spid="4" grpId="0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182</TotalTime>
  <Words>900</Words>
  <Application>Microsoft Office PowerPoint</Application>
  <PresentationFormat>Předvádění na obrazovce (4:3)</PresentationFormat>
  <Paragraphs>252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Základní poznatky z matematiky</vt:lpstr>
      <vt:lpstr> Implikace ⇒</vt:lpstr>
      <vt:lpstr>Snímek 4</vt:lpstr>
      <vt:lpstr>Snímek 5</vt:lpstr>
      <vt:lpstr>Snímek 6</vt:lpstr>
      <vt:lpstr>Snímek 7</vt:lpstr>
      <vt:lpstr>Obměněná implikace</vt:lpstr>
      <vt:lpstr>Snímek 9</vt:lpstr>
      <vt:lpstr>Obrácená implikace</vt:lpstr>
      <vt:lpstr>Snímek 11</vt:lpstr>
      <vt:lpstr>Ekvivalence ⇔</vt:lpstr>
      <vt:lpstr>Snímek 13</vt:lpstr>
      <vt:lpstr>Snímek 14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Michala Pfefrčková</cp:lastModifiedBy>
  <cp:revision>45</cp:revision>
  <dcterms:modified xsi:type="dcterms:W3CDTF">2012-11-17T18:43:51Z</dcterms:modified>
</cp:coreProperties>
</file>