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80" r:id="rId3"/>
    <p:sldId id="274" r:id="rId4"/>
    <p:sldId id="275" r:id="rId5"/>
    <p:sldId id="276" r:id="rId6"/>
    <p:sldId id="262" r:id="rId7"/>
    <p:sldId id="268" r:id="rId8"/>
    <p:sldId id="261" r:id="rId9"/>
    <p:sldId id="269" r:id="rId10"/>
    <p:sldId id="263" r:id="rId11"/>
    <p:sldId id="279" r:id="rId12"/>
    <p:sldId id="266" r:id="rId13"/>
    <p:sldId id="267" r:id="rId14"/>
    <p:sldId id="270" r:id="rId15"/>
    <p:sldId id="272" r:id="rId16"/>
    <p:sldId id="271" r:id="rId17"/>
    <p:sldId id="273" r:id="rId18"/>
    <p:sldId id="27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CCCC"/>
    <a:srgbClr val="CCFFCC"/>
    <a:srgbClr val="CCFFFF"/>
    <a:srgbClr val="99FF99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626F-E497-44C1-BEC1-C2C5E990E3E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5CC51-E485-44AE-A067-C4E7CCB82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747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626F-E497-44C1-BEC1-C2C5E990E3E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5CC51-E485-44AE-A067-C4E7CCB82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878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626F-E497-44C1-BEC1-C2C5E990E3E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5CC51-E485-44AE-A067-C4E7CCB82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260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626F-E497-44C1-BEC1-C2C5E990E3E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5CC51-E485-44AE-A067-C4E7CCB82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264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626F-E497-44C1-BEC1-C2C5E990E3E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5CC51-E485-44AE-A067-C4E7CCB82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26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626F-E497-44C1-BEC1-C2C5E990E3E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5CC51-E485-44AE-A067-C4E7CCB82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446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626F-E497-44C1-BEC1-C2C5E990E3E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5CC51-E485-44AE-A067-C4E7CCB82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080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626F-E497-44C1-BEC1-C2C5E990E3E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5CC51-E485-44AE-A067-C4E7CCB82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359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626F-E497-44C1-BEC1-C2C5E990E3E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5CC51-E485-44AE-A067-C4E7CCB82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049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626F-E497-44C1-BEC1-C2C5E990E3E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5CC51-E485-44AE-A067-C4E7CCB82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009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626F-E497-44C1-BEC1-C2C5E990E3E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5CC51-E485-44AE-A067-C4E7CCB82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055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B626F-E497-44C1-BEC1-C2C5E990E3E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D5CC51-E485-44AE-A067-C4E7CCB82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287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s.wikipedia.org/w/index.php?title=Slune%C4%8Dn%C3%AD_soustava&amp;oldid=8290154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4524375" cy="173355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627471"/>
              </p:ext>
            </p:extLst>
          </p:nvPr>
        </p:nvGraphicFramePr>
        <p:xfrm>
          <a:off x="1236662" y="2941161"/>
          <a:ext cx="6670675" cy="1844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670675"/>
              </a:tblGrid>
              <a:tr h="628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školy:       Základní  škola  J. E. Purkyně  a  Základní umělecká škola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                             Libochovice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3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Autor:                  Mgr. Zuzana Chloubová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3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r>
                        <a:rPr lang="cs-CZ" sz="1400">
                          <a:effectLst/>
                        </a:rPr>
                        <a:t>:                 </a:t>
                      </a:r>
                      <a:r>
                        <a:rPr lang="cs-CZ" sz="1400" smtClean="0">
                          <a:effectLst/>
                        </a:rPr>
                        <a:t>VY_32_INOVACE_08 </a:t>
                      </a:r>
                      <a:r>
                        <a:rPr lang="cs-CZ" sz="1400" dirty="0">
                          <a:effectLst/>
                        </a:rPr>
                        <a:t>_ </a:t>
                      </a:r>
                      <a:r>
                        <a:rPr lang="cs-CZ" sz="1400" dirty="0" err="1" smtClean="0">
                          <a:effectLst/>
                        </a:rPr>
                        <a:t>ČJ_Vlastní</a:t>
                      </a:r>
                      <a:r>
                        <a:rPr lang="cs-CZ" sz="1400" dirty="0" smtClean="0">
                          <a:effectLst/>
                        </a:rPr>
                        <a:t> jména 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33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Téma:                   </a:t>
                      </a:r>
                      <a:r>
                        <a:rPr lang="cs-CZ" sz="1400" dirty="0" smtClean="0">
                          <a:effectLst/>
                        </a:rPr>
                        <a:t>Vlastní</a:t>
                      </a:r>
                      <a:r>
                        <a:rPr lang="cs-CZ" sz="1400" baseline="0" dirty="0" smtClean="0">
                          <a:effectLst/>
                        </a:rPr>
                        <a:t> jména zeměpisná.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3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projektu:    CZ.1.07/1.4.00/21.2803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1236663" y="29416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5622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8726" y="587336"/>
            <a:ext cx="8848641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Anotace:</a:t>
            </a:r>
          </a:p>
          <a:p>
            <a:r>
              <a:rPr lang="cs-CZ" sz="2800" dirty="0" smtClean="0"/>
              <a:t>Prezentace je zaměřena na vyvození a procvičení vlastních </a:t>
            </a:r>
          </a:p>
          <a:p>
            <a:r>
              <a:rPr lang="cs-CZ" sz="2800" dirty="0" smtClean="0"/>
              <a:t>jmen zeměpisných a na rozlišení jmen obecných </a:t>
            </a:r>
          </a:p>
          <a:p>
            <a:r>
              <a:rPr lang="cs-CZ" sz="2800" dirty="0" smtClean="0"/>
              <a:t>a vlastních.</a:t>
            </a:r>
          </a:p>
          <a:p>
            <a:r>
              <a:rPr lang="cs-CZ" sz="2800" dirty="0" smtClean="0"/>
              <a:t>V prezentaci se objevují pojmy z prvouky a vlastivědy, </a:t>
            </a:r>
          </a:p>
          <a:p>
            <a:r>
              <a:rPr lang="cs-CZ" sz="2800" dirty="0" smtClean="0"/>
              <a:t>které děti znají nebo se kterými se nově seznamují </a:t>
            </a:r>
          </a:p>
          <a:p>
            <a:r>
              <a:rPr lang="cs-CZ" sz="2800" dirty="0" smtClean="0"/>
              <a:t>(mezipředmětové vztahy s prvoukou nebo vlastivědou). </a:t>
            </a:r>
          </a:p>
          <a:p>
            <a:r>
              <a:rPr lang="cs-CZ" sz="2800" dirty="0" smtClean="0"/>
              <a:t>Použitý obrazový materiál je vodítkem k tvoření vlastních</a:t>
            </a:r>
          </a:p>
          <a:p>
            <a:r>
              <a:rPr lang="cs-CZ" sz="2800" dirty="0"/>
              <a:t>a</a:t>
            </a:r>
            <a:r>
              <a:rPr lang="cs-CZ" sz="2800" dirty="0" smtClean="0"/>
              <a:t> obecných jmen.</a:t>
            </a:r>
          </a:p>
          <a:p>
            <a:r>
              <a:rPr lang="cs-CZ" sz="2800" dirty="0" smtClean="0"/>
              <a:t>Prezentaci lze využít pro žáky 3. – 5. třídy.</a:t>
            </a:r>
          </a:p>
          <a:p>
            <a:r>
              <a:rPr lang="cs-CZ" sz="2800" dirty="0" smtClean="0"/>
              <a:t>Na konci prezentace jsou cvičení určená na procvičení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robírané látky, slouží k ústní i písemné formě opakování.</a:t>
            </a:r>
          </a:p>
          <a:p>
            <a:r>
              <a:rPr lang="cs-CZ" sz="2800" dirty="0" smtClean="0"/>
              <a:t>Způsobem ztvárnění a formou vyhovuje žákům této věkové </a:t>
            </a:r>
          </a:p>
          <a:p>
            <a:r>
              <a:rPr lang="cs-CZ" sz="2800" smtClean="0"/>
              <a:t>skupiny.</a:t>
            </a:r>
            <a:endParaRPr lang="cs-CZ" sz="2800" dirty="0" smtClean="0"/>
          </a:p>
          <a:p>
            <a:endParaRPr lang="cs-CZ" sz="2800" b="1" dirty="0"/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4664"/>
            <a:ext cx="2766244" cy="65075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2280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527115"/>
            <a:ext cx="58852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VLASTNÍ JMÉNA MÍSTNÍ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5149" y="1556792"/>
            <a:ext cx="5262659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  jsou </a:t>
            </a:r>
            <a:r>
              <a:rPr lang="cs-CZ" sz="3600" b="1" dirty="0" smtClean="0">
                <a:solidFill>
                  <a:srgbClr val="FF0000"/>
                </a:solidFill>
              </a:rPr>
              <a:t>jména</a:t>
            </a:r>
          </a:p>
          <a:p>
            <a:pPr marL="285750" indent="-285750">
              <a:buFontTx/>
              <a:buChar char="-"/>
            </a:pPr>
            <a:r>
              <a:rPr lang="cs-CZ" sz="3600" b="1" dirty="0" smtClean="0"/>
              <a:t>planet, světadílů</a:t>
            </a:r>
          </a:p>
          <a:p>
            <a:pPr marL="285750" indent="-285750">
              <a:buFontTx/>
              <a:buChar char="-"/>
            </a:pPr>
            <a:r>
              <a:rPr lang="cs-CZ" sz="3600" b="1" dirty="0"/>
              <a:t>s</a:t>
            </a:r>
            <a:r>
              <a:rPr lang="cs-CZ" sz="3600" b="1" dirty="0" smtClean="0"/>
              <a:t>tátů, měst, ulic, náměstí</a:t>
            </a:r>
          </a:p>
          <a:p>
            <a:pPr marL="285750" indent="-285750">
              <a:buFontTx/>
              <a:buChar char="-"/>
            </a:pPr>
            <a:r>
              <a:rPr lang="cs-CZ" sz="3600" b="1" dirty="0" smtClean="0"/>
              <a:t>řek, moří, hor, pohoří</a:t>
            </a:r>
          </a:p>
          <a:p>
            <a:pPr marL="285750" indent="-285750">
              <a:buFontTx/>
              <a:buChar char="-"/>
            </a:pPr>
            <a:r>
              <a:rPr lang="cs-CZ" sz="3600" b="1" dirty="0"/>
              <a:t>h</a:t>
            </a:r>
            <a:r>
              <a:rPr lang="cs-CZ" sz="3600" b="1" dirty="0" smtClean="0"/>
              <a:t>radů, zámků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64096" y="4581128"/>
            <a:ext cx="465242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Píšeme je s 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    velkým </a:t>
            </a:r>
          </a:p>
          <a:p>
            <a:pPr algn="ctr"/>
            <a:r>
              <a:rPr lang="cs-CZ" sz="3600" b="1" dirty="0"/>
              <a:t>p</a:t>
            </a:r>
            <a:r>
              <a:rPr lang="cs-CZ" sz="3600" b="1" dirty="0" smtClean="0"/>
              <a:t>očátečním písmenem.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024923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7891" y="404664"/>
            <a:ext cx="57942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OBECNÁ JMÉNA MÍSTNÍ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83063" y="1344024"/>
            <a:ext cx="5483873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/>
              <a:t>j</a:t>
            </a:r>
            <a:r>
              <a:rPr lang="cs-CZ" sz="3600" b="1" dirty="0" smtClean="0"/>
              <a:t>sou slova</a:t>
            </a:r>
          </a:p>
          <a:p>
            <a:r>
              <a:rPr lang="cs-CZ" sz="3600" b="1" dirty="0" smtClean="0"/>
              <a:t>- planeta, světadíl</a:t>
            </a:r>
          </a:p>
          <a:p>
            <a:pPr marL="285750" indent="-285750" algn="ctr">
              <a:buFontTx/>
              <a:buChar char="-"/>
            </a:pPr>
            <a:r>
              <a:rPr lang="cs-CZ" sz="3600" b="1" dirty="0" smtClean="0"/>
              <a:t>stát, město, ulice, náměstí</a:t>
            </a:r>
          </a:p>
          <a:p>
            <a:pPr marL="285750" indent="-285750">
              <a:buFontTx/>
              <a:buChar char="-"/>
            </a:pPr>
            <a:r>
              <a:rPr lang="cs-CZ" sz="3600" b="1" dirty="0" smtClean="0"/>
              <a:t>řeka, moře, pohoří, hora</a:t>
            </a:r>
          </a:p>
          <a:p>
            <a:pPr marL="285750" indent="-285750">
              <a:buFontTx/>
              <a:buChar char="-"/>
            </a:pPr>
            <a:r>
              <a:rPr lang="cs-CZ" sz="3600" b="1" dirty="0"/>
              <a:t>z</a:t>
            </a:r>
            <a:r>
              <a:rPr lang="cs-CZ" sz="3600" b="1" dirty="0" smtClean="0"/>
              <a:t>ámek, hrad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4509120"/>
            <a:ext cx="465242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Píšeme je s </a:t>
            </a:r>
          </a:p>
          <a:p>
            <a:pPr algn="ctr"/>
            <a:r>
              <a:rPr lang="cs-CZ" sz="3600" b="1" dirty="0" smtClean="0">
                <a:solidFill>
                  <a:srgbClr val="0070C0"/>
                </a:solidFill>
              </a:rPr>
              <a:t>malým </a:t>
            </a:r>
          </a:p>
          <a:p>
            <a:pPr algn="ctr"/>
            <a:r>
              <a:rPr lang="cs-CZ" sz="3600" b="1" dirty="0" smtClean="0"/>
              <a:t>počátečním písmenem.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617662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476672"/>
            <a:ext cx="332270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Jména planet</a:t>
            </a:r>
            <a:endParaRPr lang="cs-CZ" sz="4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776" y="1916832"/>
            <a:ext cx="7953672" cy="4473941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643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14221" y="352674"/>
            <a:ext cx="39342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Jména </a:t>
            </a:r>
            <a:r>
              <a:rPr lang="cs-CZ" sz="4400" b="1" dirty="0" smtClean="0">
                <a:solidFill>
                  <a:srgbClr val="0070C0"/>
                </a:solidFill>
              </a:rPr>
              <a:t>s</a:t>
            </a:r>
            <a:r>
              <a:rPr lang="cs-CZ" sz="4400" b="1" dirty="0" smtClean="0"/>
              <a:t>větadílů</a:t>
            </a:r>
            <a:endParaRPr lang="cs-CZ" sz="4400" b="1" dirty="0"/>
          </a:p>
        </p:txBody>
      </p:sp>
      <p:pic>
        <p:nvPicPr>
          <p:cNvPr id="5122" name="Picture 2" descr="C:\Users\Škola\AppData\Local\Microsoft\Windows\Temporary Internet Files\Content.IE5\O65REJSZ\MP9004100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117" y="1484784"/>
            <a:ext cx="5565428" cy="338437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1147" y="4029538"/>
            <a:ext cx="12039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r>
              <a:rPr lang="cs-CZ" sz="3200" b="1" dirty="0" smtClean="0"/>
              <a:t>frika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3139" y="543442"/>
            <a:ext cx="13520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E</a:t>
            </a:r>
            <a:r>
              <a:rPr lang="cs-CZ" sz="3200" b="1" dirty="0" smtClean="0"/>
              <a:t>vropa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30937" y="5450524"/>
            <a:ext cx="904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r>
              <a:rPr lang="cs-CZ" sz="3200" b="1" dirty="0" smtClean="0"/>
              <a:t>sie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17177" y="2234975"/>
            <a:ext cx="16143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r>
              <a:rPr lang="cs-CZ" sz="3200" b="1" dirty="0" smtClean="0"/>
              <a:t>merika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24752" y="5377622"/>
            <a:ext cx="17018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r>
              <a:rPr lang="cs-CZ" sz="3200" b="1" dirty="0" smtClean="0"/>
              <a:t>ustrálie</a:t>
            </a:r>
            <a:endParaRPr lang="cs-CZ" sz="3200" b="1" dirty="0"/>
          </a:p>
        </p:txBody>
      </p:sp>
      <p:sp>
        <p:nvSpPr>
          <p:cNvPr id="10" name="Šipka doleva 9"/>
          <p:cNvSpPr/>
          <p:nvPr/>
        </p:nvSpPr>
        <p:spPr>
          <a:xfrm rot="19101061">
            <a:off x="1037267" y="3342420"/>
            <a:ext cx="1519535" cy="372497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 rot="3609039">
            <a:off x="1200935" y="1666150"/>
            <a:ext cx="1945146" cy="41403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 rot="17330397">
            <a:off x="1896887" y="3917523"/>
            <a:ext cx="2784898" cy="352387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 rot="20020361">
            <a:off x="4636716" y="3132780"/>
            <a:ext cx="356940" cy="2378293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 rot="15061179">
            <a:off x="6554530" y="1937349"/>
            <a:ext cx="400377" cy="1585094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617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530351"/>
            <a:ext cx="56290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Jména </a:t>
            </a:r>
            <a:r>
              <a:rPr lang="cs-CZ" sz="4400" b="1" dirty="0" smtClean="0">
                <a:solidFill>
                  <a:srgbClr val="0070C0"/>
                </a:solidFill>
              </a:rPr>
              <a:t>s</a:t>
            </a:r>
            <a:r>
              <a:rPr lang="cs-CZ" sz="4400" b="1" dirty="0" smtClean="0"/>
              <a:t>tátů a </a:t>
            </a:r>
            <a:r>
              <a:rPr lang="cs-CZ" sz="4400" b="1" dirty="0" smtClean="0">
                <a:solidFill>
                  <a:srgbClr val="0070C0"/>
                </a:solidFill>
              </a:rPr>
              <a:t>r</a:t>
            </a:r>
            <a:r>
              <a:rPr lang="cs-CZ" sz="4400" b="1" dirty="0" smtClean="0"/>
              <a:t>epublik:</a:t>
            </a:r>
            <a:endParaRPr lang="cs-CZ" sz="4400" b="1" dirty="0"/>
          </a:p>
        </p:txBody>
      </p:sp>
      <p:pic>
        <p:nvPicPr>
          <p:cNvPr id="3074" name="Picture 2" descr="C:\Users\Škola\AppData\Local\Microsoft\Windows\Temporary Internet Files\Content.IE5\VAIW5MVP\MP900362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153" y="1317448"/>
            <a:ext cx="1459506" cy="97300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Škola\AppData\Local\Microsoft\Windows\Temporary Internet Files\Content.IE5\QC6WYFF9\MP9003626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640" y="2645597"/>
            <a:ext cx="1444172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27838" y="1524686"/>
            <a:ext cx="2593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</a:t>
            </a:r>
            <a:r>
              <a:rPr lang="cs-CZ" sz="2800" b="1" dirty="0" smtClean="0"/>
              <a:t>eská </a:t>
            </a:r>
            <a:r>
              <a:rPr lang="cs-CZ" sz="2800" b="1" dirty="0" smtClean="0">
                <a:solidFill>
                  <a:srgbClr val="0070C0"/>
                </a:solidFill>
              </a:rPr>
              <a:t>r</a:t>
            </a:r>
            <a:r>
              <a:rPr lang="cs-CZ" sz="2800" b="1" dirty="0" smtClean="0"/>
              <a:t>epublika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66961" y="2816035"/>
            <a:ext cx="15819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</a:t>
            </a:r>
            <a:r>
              <a:rPr lang="cs-CZ" sz="2800" b="1" dirty="0" smtClean="0"/>
              <a:t>ěmecko</a:t>
            </a:r>
            <a:endParaRPr lang="cs-CZ" sz="2800" b="1" dirty="0"/>
          </a:p>
        </p:txBody>
      </p:sp>
      <p:pic>
        <p:nvPicPr>
          <p:cNvPr id="3076" name="Picture 4" descr="C:\Users\Škola\AppData\Local\Microsoft\Windows\Temporary Internet Files\Content.IE5\SMOE5D4J\MP9003626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37" y="3856901"/>
            <a:ext cx="1424022" cy="9469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66961" y="4068778"/>
            <a:ext cx="1260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sz="2800" b="1" dirty="0" smtClean="0"/>
              <a:t>rancie</a:t>
            </a:r>
            <a:endParaRPr lang="cs-CZ" sz="2800" b="1" dirty="0"/>
          </a:p>
        </p:txBody>
      </p:sp>
      <p:pic>
        <p:nvPicPr>
          <p:cNvPr id="3077" name="Picture 5" descr="C:\Users\Škola\AppData\Local\Microsoft\Windows\Temporary Internet Files\Content.IE5\SMOE5D4J\MP9003628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37" y="5156494"/>
            <a:ext cx="1445178" cy="8640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27838" y="5326932"/>
            <a:ext cx="22551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/>
              <a:t>elká </a:t>
            </a:r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/>
              <a:t>ritánie</a:t>
            </a:r>
            <a:endParaRPr lang="cs-CZ" sz="2800" b="1" dirty="0"/>
          </a:p>
        </p:txBody>
      </p:sp>
      <p:pic>
        <p:nvPicPr>
          <p:cNvPr id="3078" name="Picture 6" descr="C:\Users\Škola\AppData\Local\Microsoft\Windows\Temporary Internet Files\Content.IE5\HF4Z3S04\MC9000012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745" y="1298231"/>
            <a:ext cx="1459504" cy="95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948264" y="1524686"/>
            <a:ext cx="1068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Ř</a:t>
            </a:r>
            <a:r>
              <a:rPr lang="cs-CZ" sz="2800" b="1" dirty="0" smtClean="0"/>
              <a:t>ecko</a:t>
            </a:r>
            <a:endParaRPr lang="cs-CZ" sz="2800" b="1" dirty="0"/>
          </a:p>
        </p:txBody>
      </p:sp>
      <p:pic>
        <p:nvPicPr>
          <p:cNvPr id="3079" name="Picture 7" descr="C:\Users\Škola\AppData\Local\Microsoft\Windows\Temporary Internet Files\Content.IE5\SMOE5D4J\MP90036270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578" y="2645598"/>
            <a:ext cx="1474671" cy="8640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948264" y="2816035"/>
            <a:ext cx="937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tálie</a:t>
            </a:r>
            <a:endParaRPr lang="cs-CZ" sz="2800" b="1" dirty="0"/>
          </a:p>
        </p:txBody>
      </p:sp>
      <p:pic>
        <p:nvPicPr>
          <p:cNvPr id="3080" name="Picture 8" descr="C:\Users\Škola\AppData\Local\Microsoft\Windows\Temporary Internet Files\Content.IE5\HF4Z3S04\MP90036282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578" y="3856901"/>
            <a:ext cx="1474671" cy="94697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948264" y="4221088"/>
            <a:ext cx="1672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lovensko</a:t>
            </a:r>
            <a:endParaRPr lang="cs-CZ" sz="2800" b="1" dirty="0"/>
          </a:p>
        </p:txBody>
      </p:sp>
      <p:pic>
        <p:nvPicPr>
          <p:cNvPr id="3081" name="Picture 9" descr="C:\Users\Škola\AppData\Local\Microsoft\Windows\Temporary Internet Files\Content.IE5\SMOE5D4J\MP90036261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578" y="5156494"/>
            <a:ext cx="1474671" cy="8640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948264" y="5326932"/>
            <a:ext cx="1610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</a:t>
            </a:r>
            <a:r>
              <a:rPr lang="cs-CZ" sz="2800" b="1" dirty="0" smtClean="0"/>
              <a:t>akousko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76056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94435" y="367012"/>
            <a:ext cx="29803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Jména </a:t>
            </a:r>
            <a:r>
              <a:rPr lang="cs-CZ" sz="4400" b="1" dirty="0" smtClean="0">
                <a:solidFill>
                  <a:srgbClr val="0070C0"/>
                </a:solidFill>
              </a:rPr>
              <a:t>m</a:t>
            </a:r>
            <a:r>
              <a:rPr lang="cs-CZ" sz="4400" b="1" dirty="0" smtClean="0"/>
              <a:t>ěst</a:t>
            </a:r>
          </a:p>
        </p:txBody>
      </p:sp>
      <p:pic>
        <p:nvPicPr>
          <p:cNvPr id="4098" name="Picture 2" descr="C:\Users\Škola\AppData\Local\Microsoft\Windows\Temporary Internet Files\Content.IE5\VAIW5MVP\MP9004386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92352"/>
            <a:ext cx="2376264" cy="148857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Škola\AppData\Local\Microsoft\Windows\Temporary Internet Files\Content.IE5\NZ7JT85G\MP9004237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698" y="1311006"/>
            <a:ext cx="2432712" cy="148857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Škola\AppData\Local\Microsoft\Windows\Temporary Internet Files\Content.IE5\O65REJSZ\MP9004015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451" y="1967419"/>
            <a:ext cx="2081784" cy="256869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Škola\AppData\Local\Microsoft\Windows\Temporary Internet Files\Content.IE5\NZ7JT85G\MP9004255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63" y="4197496"/>
            <a:ext cx="2463674" cy="1605238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Škola\AppData\Local\Microsoft\Windows\Temporary Internet Files\Content.IE5\VAIW5MVP\MC9004157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699" y="4197496"/>
            <a:ext cx="2433088" cy="1605238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55214" y="2959379"/>
            <a:ext cx="1163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/>
              <a:t>raha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81116" y="4707727"/>
            <a:ext cx="10070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r>
              <a:rPr lang="cs-CZ" sz="3200" b="1" dirty="0" smtClean="0"/>
              <a:t>aříž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86153" y="2959380"/>
            <a:ext cx="14318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</a:t>
            </a:r>
            <a:r>
              <a:rPr lang="cs-CZ" sz="3200" b="1" dirty="0" smtClean="0"/>
              <a:t>ondýn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46743" y="5835252"/>
            <a:ext cx="8499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Ř</a:t>
            </a:r>
            <a:r>
              <a:rPr lang="cs-CZ" sz="3200" b="1" dirty="0" smtClean="0"/>
              <a:t>ím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9316" y="5853036"/>
            <a:ext cx="12458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r>
              <a:rPr lang="cs-CZ" sz="3200" b="1" dirty="0" smtClean="0"/>
              <a:t>rusel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867713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Škola\AppData\Local\Microsoft\Windows\Temporary Internet Files\Content.IE5\HF4Z3S04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68760"/>
            <a:ext cx="568392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91563" y="404664"/>
            <a:ext cx="51162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Části </a:t>
            </a:r>
            <a:r>
              <a:rPr lang="cs-CZ" sz="4400" b="1" dirty="0" smtClean="0">
                <a:solidFill>
                  <a:srgbClr val="FF0000"/>
                </a:solidFill>
              </a:rPr>
              <a:t>Č</a:t>
            </a:r>
            <a:r>
              <a:rPr lang="cs-CZ" sz="4400" b="1" dirty="0" smtClean="0"/>
              <a:t>eské </a:t>
            </a:r>
            <a:r>
              <a:rPr lang="cs-CZ" sz="4400" b="1" dirty="0" smtClean="0">
                <a:solidFill>
                  <a:srgbClr val="0070C0"/>
                </a:solidFill>
              </a:rPr>
              <a:t>r</a:t>
            </a:r>
            <a:r>
              <a:rPr lang="cs-CZ" sz="4400" b="1" dirty="0" smtClean="0"/>
              <a:t>epubliky</a:t>
            </a:r>
            <a:endParaRPr lang="cs-CZ" sz="4400" b="1" dirty="0"/>
          </a:p>
        </p:txBody>
      </p:sp>
      <p:sp>
        <p:nvSpPr>
          <p:cNvPr id="3" name="Šipka doleva 2"/>
          <p:cNvSpPr/>
          <p:nvPr/>
        </p:nvSpPr>
        <p:spPr>
          <a:xfrm rot="18975964">
            <a:off x="808082" y="4016061"/>
            <a:ext cx="3024336" cy="32403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 rot="15747078">
            <a:off x="4174999" y="4613794"/>
            <a:ext cx="2320254" cy="34396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eva 5"/>
          <p:cNvSpPr/>
          <p:nvPr/>
        </p:nvSpPr>
        <p:spPr>
          <a:xfrm rot="12495621">
            <a:off x="5910827" y="3441720"/>
            <a:ext cx="1853680" cy="34278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84092" y="5324303"/>
            <a:ext cx="10630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</a:t>
            </a:r>
            <a:r>
              <a:rPr lang="cs-CZ" sz="2800" b="1" dirty="0" smtClean="0"/>
              <a:t>echy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94509" y="5987772"/>
            <a:ext cx="1327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</a:t>
            </a:r>
            <a:r>
              <a:rPr lang="cs-CZ" sz="2800" b="1" dirty="0" smtClean="0"/>
              <a:t>orava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24328" y="4159844"/>
            <a:ext cx="12578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lezsko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063158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Škola\AppData\Local\Microsoft\Windows\Temporary Internet Files\Content.IE5\T2ETC6XA\MP9004386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9542" y="2276872"/>
            <a:ext cx="4722012" cy="3152505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45998" y="379983"/>
            <a:ext cx="31147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m</a:t>
            </a:r>
            <a:r>
              <a:rPr lang="cs-CZ" sz="4400" b="1" dirty="0" smtClean="0"/>
              <a:t>ěsto </a:t>
            </a:r>
            <a:r>
              <a:rPr lang="cs-CZ" sz="4400" b="1" dirty="0" smtClean="0">
                <a:solidFill>
                  <a:srgbClr val="FF0000"/>
                </a:solidFill>
              </a:rPr>
              <a:t>P</a:t>
            </a:r>
            <a:r>
              <a:rPr lang="cs-CZ" sz="4400" b="1" dirty="0" smtClean="0"/>
              <a:t>raha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50535" y="5951153"/>
            <a:ext cx="20875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</a:rPr>
              <a:t>ř</a:t>
            </a:r>
            <a:r>
              <a:rPr lang="cs-CZ" sz="3200" b="1" dirty="0" smtClean="0"/>
              <a:t>eka </a:t>
            </a:r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r>
              <a:rPr lang="cs-CZ" sz="3200" b="1" dirty="0" smtClean="0"/>
              <a:t>ltava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9670" y="1193470"/>
            <a:ext cx="23270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/>
              <a:t>ražský </a:t>
            </a:r>
            <a:r>
              <a:rPr lang="cs-CZ" sz="3200" b="1" dirty="0" smtClean="0">
                <a:solidFill>
                  <a:srgbClr val="0070C0"/>
                </a:solidFill>
              </a:rPr>
              <a:t>h</a:t>
            </a:r>
            <a:r>
              <a:rPr lang="cs-CZ" sz="3200" b="1" dirty="0" smtClean="0"/>
              <a:t>rad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1193470"/>
            <a:ext cx="2215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</a:t>
            </a:r>
            <a:r>
              <a:rPr lang="cs-CZ" sz="3200" b="1" dirty="0" smtClean="0"/>
              <a:t>arlův </a:t>
            </a:r>
            <a:r>
              <a:rPr lang="cs-CZ" sz="3200" b="1" dirty="0" smtClean="0">
                <a:solidFill>
                  <a:srgbClr val="0070C0"/>
                </a:solidFill>
              </a:rPr>
              <a:t>m</a:t>
            </a:r>
            <a:r>
              <a:rPr lang="cs-CZ" sz="3200" b="1" dirty="0" smtClean="0"/>
              <a:t>ost</a:t>
            </a:r>
            <a:endParaRPr lang="cs-CZ" sz="3200" b="1" dirty="0"/>
          </a:p>
        </p:txBody>
      </p:sp>
      <p:sp>
        <p:nvSpPr>
          <p:cNvPr id="7" name="Šipka dolů 6"/>
          <p:cNvSpPr/>
          <p:nvPr/>
        </p:nvSpPr>
        <p:spPr>
          <a:xfrm rot="18823868">
            <a:off x="3813918" y="1479781"/>
            <a:ext cx="482279" cy="249252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1532482">
            <a:off x="6463251" y="1766407"/>
            <a:ext cx="481530" cy="272173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nahoru 8"/>
          <p:cNvSpPr/>
          <p:nvPr/>
        </p:nvSpPr>
        <p:spPr>
          <a:xfrm rot="17973127">
            <a:off x="3987400" y="4864240"/>
            <a:ext cx="484632" cy="1565090"/>
          </a:xfrm>
          <a:prstGeom prst="up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619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548680"/>
            <a:ext cx="47506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Jména ulic </a:t>
            </a:r>
            <a:r>
              <a:rPr lang="cs-CZ" sz="4000" b="1" smtClean="0"/>
              <a:t>a náměstí:</a:t>
            </a:r>
            <a:endParaRPr lang="cs-CZ" sz="4000" b="1" dirty="0"/>
          </a:p>
        </p:txBody>
      </p:sp>
      <p:pic>
        <p:nvPicPr>
          <p:cNvPr id="2050" name="Picture 2" descr="C:\Users\Škola\AppData\Local\Microsoft\Windows\Temporary Internet Files\Content.IE5\SMOE5D4J\MP900402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6009"/>
            <a:ext cx="2465783" cy="1804318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Škola\AppData\Local\Microsoft\Windows\Temporary Internet Files\Content.IE5\SMOE5D4J\MP9002555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4358246"/>
            <a:ext cx="2465783" cy="1804318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55346" y="1484784"/>
            <a:ext cx="288777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Š</a:t>
            </a:r>
            <a:r>
              <a:rPr lang="cs-CZ" sz="2800" b="1" dirty="0" smtClean="0"/>
              <a:t>kolní </a:t>
            </a:r>
            <a:r>
              <a:rPr lang="cs-CZ" sz="2800" b="1" dirty="0" smtClean="0">
                <a:solidFill>
                  <a:srgbClr val="0070C0"/>
                </a:solidFill>
              </a:rPr>
              <a:t>u</a:t>
            </a:r>
            <a:r>
              <a:rPr lang="cs-CZ" sz="2800" b="1" dirty="0" smtClean="0"/>
              <a:t>lice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/>
              <a:t>rchlického </a:t>
            </a:r>
            <a:r>
              <a:rPr lang="cs-CZ" sz="2800" b="1" dirty="0" smtClean="0">
                <a:solidFill>
                  <a:srgbClr val="0070C0"/>
                </a:solidFill>
              </a:rPr>
              <a:t>u</a:t>
            </a:r>
            <a:r>
              <a:rPr lang="cs-CZ" sz="2800" b="1" dirty="0" smtClean="0"/>
              <a:t>lice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sz="2800" b="1" dirty="0" smtClean="0"/>
              <a:t>omenského </a:t>
            </a:r>
            <a:r>
              <a:rPr lang="cs-CZ" sz="2800" b="1" dirty="0" smtClean="0">
                <a:solidFill>
                  <a:srgbClr val="0070C0"/>
                </a:solidFill>
              </a:rPr>
              <a:t>u</a:t>
            </a:r>
            <a:r>
              <a:rPr lang="cs-CZ" sz="2800" b="1" dirty="0" smtClean="0"/>
              <a:t>lice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N</a:t>
            </a:r>
            <a:r>
              <a:rPr lang="cs-CZ" sz="2800" b="1" dirty="0" smtClean="0"/>
              <a:t>erudova </a:t>
            </a:r>
            <a:r>
              <a:rPr lang="cs-CZ" sz="2800" b="1" dirty="0" smtClean="0">
                <a:solidFill>
                  <a:srgbClr val="0070C0"/>
                </a:solidFill>
              </a:rPr>
              <a:t>u</a:t>
            </a:r>
            <a:r>
              <a:rPr lang="cs-CZ" sz="2800" b="1" dirty="0" smtClean="0"/>
              <a:t>lice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r>
              <a:rPr lang="cs-CZ" sz="2800" b="1" dirty="0" smtClean="0"/>
              <a:t>uční </a:t>
            </a:r>
            <a:r>
              <a:rPr lang="cs-CZ" sz="2800" b="1" dirty="0" smtClean="0">
                <a:solidFill>
                  <a:srgbClr val="0070C0"/>
                </a:solidFill>
              </a:rPr>
              <a:t>u</a:t>
            </a:r>
            <a:r>
              <a:rPr lang="cs-CZ" sz="2800" b="1" dirty="0" smtClean="0"/>
              <a:t>lice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855346" y="4137021"/>
            <a:ext cx="347069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/>
              <a:t>áclavské </a:t>
            </a:r>
            <a:r>
              <a:rPr lang="cs-CZ" sz="2800" b="1" dirty="0" smtClean="0">
                <a:solidFill>
                  <a:srgbClr val="0070C0"/>
                </a:solidFill>
              </a:rPr>
              <a:t>n</a:t>
            </a:r>
            <a:r>
              <a:rPr lang="cs-CZ" sz="2800" b="1" dirty="0" smtClean="0"/>
              <a:t>áměstí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taroměstské </a:t>
            </a:r>
            <a:r>
              <a:rPr lang="cs-CZ" sz="2800" b="1" dirty="0" smtClean="0">
                <a:solidFill>
                  <a:srgbClr val="0070C0"/>
                </a:solidFill>
              </a:rPr>
              <a:t>n</a:t>
            </a:r>
            <a:r>
              <a:rPr lang="cs-CZ" sz="2800" b="1" dirty="0" smtClean="0"/>
              <a:t>áměstí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sz="2800" b="1" dirty="0" smtClean="0"/>
              <a:t>arlovo </a:t>
            </a:r>
            <a:r>
              <a:rPr lang="cs-CZ" sz="2800" b="1" dirty="0" smtClean="0">
                <a:solidFill>
                  <a:srgbClr val="0070C0"/>
                </a:solidFill>
              </a:rPr>
              <a:t>n</a:t>
            </a:r>
            <a:r>
              <a:rPr lang="cs-CZ" sz="2800" b="1" dirty="0" smtClean="0"/>
              <a:t>áměstí.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N</a:t>
            </a:r>
            <a:r>
              <a:rPr lang="cs-CZ" sz="2800" b="1" dirty="0" smtClean="0"/>
              <a:t>áměstí 5. </a:t>
            </a:r>
            <a:r>
              <a:rPr lang="cs-CZ" sz="2800" b="1" dirty="0" smtClean="0">
                <a:solidFill>
                  <a:srgbClr val="0070C0"/>
                </a:solidFill>
              </a:rPr>
              <a:t>k</a:t>
            </a:r>
            <a:r>
              <a:rPr lang="cs-CZ" sz="2800" b="1" dirty="0" smtClean="0"/>
              <a:t>větna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</a:t>
            </a:r>
            <a:r>
              <a:rPr lang="cs-CZ" sz="2800" b="1" dirty="0" smtClean="0"/>
              <a:t>írové </a:t>
            </a:r>
            <a:r>
              <a:rPr lang="cs-CZ" sz="2800" b="1" dirty="0" smtClean="0">
                <a:solidFill>
                  <a:srgbClr val="0070C0"/>
                </a:solidFill>
              </a:rPr>
              <a:t>n</a:t>
            </a:r>
            <a:r>
              <a:rPr lang="cs-CZ" sz="2800" b="1" dirty="0" smtClean="0"/>
              <a:t>áměstí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332669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332656"/>
            <a:ext cx="27286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Jména </a:t>
            </a:r>
            <a:r>
              <a:rPr lang="cs-CZ" sz="4400" b="1" dirty="0" smtClean="0">
                <a:solidFill>
                  <a:srgbClr val="0070C0"/>
                </a:solidFill>
              </a:rPr>
              <a:t>ř</a:t>
            </a:r>
            <a:r>
              <a:rPr lang="cs-CZ" sz="4400" b="1" dirty="0" smtClean="0"/>
              <a:t>ek:</a:t>
            </a:r>
            <a:endParaRPr lang="cs-CZ" sz="4400" b="1" dirty="0"/>
          </a:p>
        </p:txBody>
      </p:sp>
      <p:pic>
        <p:nvPicPr>
          <p:cNvPr id="1026" name="Picture 2" descr="C:\Users\Škola\AppData\Local\Microsoft\Windows\Temporary Internet Files\Content.IE5\T2ETC6XA\MP9004021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164" y="1150354"/>
            <a:ext cx="2344064" cy="1644993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3523" y="641253"/>
            <a:ext cx="161544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/>
              <a:t>ltava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r>
              <a:rPr lang="cs-CZ" sz="2800" b="1" dirty="0" smtClean="0"/>
              <a:t>abe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O</a:t>
            </a:r>
            <a:r>
              <a:rPr lang="cs-CZ" sz="2800" b="1" dirty="0" smtClean="0"/>
              <a:t>hře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r>
              <a:rPr lang="cs-CZ" sz="2800" b="1" dirty="0" smtClean="0"/>
              <a:t>užnice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/>
              <a:t>erounka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641252"/>
            <a:ext cx="174028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/>
              <a:t>mazonka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N</a:t>
            </a:r>
            <a:r>
              <a:rPr lang="cs-CZ" sz="2800" b="1" dirty="0" smtClean="0"/>
              <a:t>il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/>
              <a:t>olha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r>
              <a:rPr lang="cs-CZ" sz="2800" b="1" dirty="0" smtClean="0"/>
              <a:t>unaj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eina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32272" y="3140968"/>
            <a:ext cx="48718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Jména </a:t>
            </a:r>
            <a:r>
              <a:rPr lang="cs-CZ" sz="4400" b="1" dirty="0" smtClean="0">
                <a:solidFill>
                  <a:srgbClr val="0070C0"/>
                </a:solidFill>
              </a:rPr>
              <a:t>p</a:t>
            </a:r>
            <a:r>
              <a:rPr lang="cs-CZ" sz="4400" b="1" dirty="0" smtClean="0"/>
              <a:t>ohoří a </a:t>
            </a:r>
            <a:r>
              <a:rPr lang="cs-CZ" sz="4400" b="1" dirty="0" smtClean="0">
                <a:solidFill>
                  <a:srgbClr val="0070C0"/>
                </a:solidFill>
              </a:rPr>
              <a:t>h</a:t>
            </a:r>
            <a:r>
              <a:rPr lang="cs-CZ" sz="4400" b="1" dirty="0" smtClean="0"/>
              <a:t>or:</a:t>
            </a:r>
            <a:endParaRPr lang="cs-CZ" sz="4400" b="1" dirty="0"/>
          </a:p>
        </p:txBody>
      </p:sp>
      <p:pic>
        <p:nvPicPr>
          <p:cNvPr id="1027" name="Picture 3" descr="C:\Users\Škola\AppData\Local\Microsoft\Windows\Temporary Internet Files\Content.IE5\O65REJSZ\MP9004337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02" y="3970907"/>
            <a:ext cx="1736070" cy="230675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86323" y="3970907"/>
            <a:ext cx="454560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sz="2800" b="1" dirty="0" smtClean="0"/>
              <a:t>rkonoše – </a:t>
            </a:r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něžka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J</a:t>
            </a:r>
            <a:r>
              <a:rPr lang="cs-CZ" sz="2800" b="1" dirty="0" smtClean="0"/>
              <a:t>eseník – </a:t>
            </a:r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r>
              <a:rPr lang="cs-CZ" sz="2800" b="1" dirty="0" smtClean="0"/>
              <a:t>raděd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/>
              <a:t>eskydy – </a:t>
            </a:r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r>
              <a:rPr lang="cs-CZ" sz="2800" b="1" dirty="0" smtClean="0"/>
              <a:t>ysá </a:t>
            </a:r>
            <a:r>
              <a:rPr lang="cs-CZ" sz="2800" b="1" dirty="0" smtClean="0">
                <a:solidFill>
                  <a:srgbClr val="0070C0"/>
                </a:solidFill>
              </a:rPr>
              <a:t>h</a:t>
            </a:r>
            <a:r>
              <a:rPr lang="cs-CZ" sz="2800" b="1" dirty="0" smtClean="0"/>
              <a:t>ora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Š</a:t>
            </a:r>
            <a:r>
              <a:rPr lang="cs-CZ" sz="2800" b="1" dirty="0" smtClean="0"/>
              <a:t>umava – </a:t>
            </a:r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r>
              <a:rPr lang="cs-CZ" sz="2800" b="1" dirty="0" smtClean="0"/>
              <a:t>lechý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Č</a:t>
            </a:r>
            <a:r>
              <a:rPr lang="cs-CZ" sz="2800" b="1" dirty="0" smtClean="0"/>
              <a:t>eské </a:t>
            </a:r>
            <a:r>
              <a:rPr lang="cs-CZ" sz="2800" b="1" dirty="0" smtClean="0">
                <a:solidFill>
                  <a:srgbClr val="0070C0"/>
                </a:solidFill>
              </a:rPr>
              <a:t>s</a:t>
            </a:r>
            <a:r>
              <a:rPr lang="cs-CZ" sz="2800" b="1" dirty="0" smtClean="0"/>
              <a:t>tředohoří – </a:t>
            </a:r>
            <a:r>
              <a:rPr lang="cs-CZ" sz="2800" b="1" dirty="0" smtClean="0">
                <a:solidFill>
                  <a:srgbClr val="FF0000"/>
                </a:solidFill>
              </a:rPr>
              <a:t>M</a:t>
            </a:r>
            <a:r>
              <a:rPr lang="cs-CZ" sz="2800" b="1" dirty="0" smtClean="0"/>
              <a:t>ilešovka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sz="2800" b="1" dirty="0" smtClean="0"/>
              <a:t>rušné </a:t>
            </a:r>
            <a:r>
              <a:rPr lang="cs-CZ" sz="2800" b="1" dirty="0" smtClean="0">
                <a:solidFill>
                  <a:srgbClr val="0070C0"/>
                </a:solidFill>
              </a:rPr>
              <a:t>h</a:t>
            </a:r>
            <a:r>
              <a:rPr lang="cs-CZ" sz="2800" b="1" dirty="0" smtClean="0"/>
              <a:t>ory - </a:t>
            </a:r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sz="2800" b="1" dirty="0" smtClean="0"/>
              <a:t>línovec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52544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76672"/>
            <a:ext cx="54197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Jména </a:t>
            </a:r>
            <a:r>
              <a:rPr lang="cs-CZ" sz="4400" b="1" dirty="0" smtClean="0">
                <a:solidFill>
                  <a:srgbClr val="0070C0"/>
                </a:solidFill>
              </a:rPr>
              <a:t>h</a:t>
            </a:r>
            <a:r>
              <a:rPr lang="cs-CZ" sz="4400" b="1" dirty="0" smtClean="0"/>
              <a:t>radů a </a:t>
            </a:r>
            <a:r>
              <a:rPr lang="cs-CZ" sz="4400" b="1" dirty="0" smtClean="0">
                <a:solidFill>
                  <a:srgbClr val="0070C0"/>
                </a:solidFill>
              </a:rPr>
              <a:t>z</a:t>
            </a:r>
            <a:r>
              <a:rPr lang="cs-CZ" sz="4400" b="1" dirty="0" smtClean="0"/>
              <a:t>ámků:</a:t>
            </a:r>
            <a:endParaRPr lang="cs-CZ" sz="4400" b="1" dirty="0"/>
          </a:p>
        </p:txBody>
      </p:sp>
      <p:pic>
        <p:nvPicPr>
          <p:cNvPr id="2052" name="Picture 4" descr="C:\Users\Škola\AppData\Local\Microsoft\Windows\Temporary Internet Files\Content.IE5\NZ7JT85G\MP9001825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5372" y="4509120"/>
            <a:ext cx="3024336" cy="201622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kola\AppData\Local\Microsoft\Windows\Temporary Internet Files\Content.IE5\Q39Z02LG\MP9002554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476" y="1277732"/>
            <a:ext cx="1858128" cy="280825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45091" y="1277732"/>
            <a:ext cx="170912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H</a:t>
            </a:r>
            <a:r>
              <a:rPr lang="cs-CZ" sz="2800" b="1" dirty="0" err="1" smtClean="0"/>
              <a:t>azmburk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r>
              <a:rPr lang="cs-CZ" sz="2800" b="1" dirty="0" smtClean="0"/>
              <a:t>oket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sz="2800" b="1" dirty="0" smtClean="0"/>
              <a:t>ost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/>
              <a:t>rosky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/>
              <a:t>elhartice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0360" y="1246112"/>
            <a:ext cx="167411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sz="2800" b="1" dirty="0" smtClean="0"/>
              <a:t>arlštejn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/>
              <a:t>ouzov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sz="2800" b="1" dirty="0" smtClean="0"/>
              <a:t>řivoklát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sz="2800" b="1" dirty="0" smtClean="0"/>
              <a:t>onopiště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Z</a:t>
            </a:r>
            <a:r>
              <a:rPr lang="cs-CZ" sz="2800" b="1" dirty="0" smtClean="0"/>
              <a:t>víkov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3930" y="4278575"/>
            <a:ext cx="193411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r>
              <a:rPr lang="cs-CZ" sz="2800" b="1" dirty="0" smtClean="0"/>
              <a:t>ibochovice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r>
              <a:rPr lang="cs-CZ" sz="2800" b="1" dirty="0" smtClean="0"/>
              <a:t>loskovice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ychrov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r>
              <a:rPr lang="cs-CZ" sz="2800" b="1" dirty="0" smtClean="0"/>
              <a:t>luboká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r>
              <a:rPr lang="cs-CZ" sz="2800" b="1" dirty="0" smtClean="0"/>
              <a:t>ednice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4278575"/>
            <a:ext cx="232416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</a:t>
            </a:r>
            <a:r>
              <a:rPr lang="cs-CZ" sz="2800" b="1" dirty="0" smtClean="0"/>
              <a:t>ervená </a:t>
            </a:r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r>
              <a:rPr lang="cs-CZ" sz="2800" b="1" dirty="0" smtClean="0"/>
              <a:t>hota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sz="2800" b="1" dirty="0" smtClean="0"/>
              <a:t>ratochvíle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r>
              <a:rPr lang="cs-CZ" sz="2800" b="1" dirty="0" smtClean="0"/>
              <a:t>itomyšl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sz="2800" b="1" dirty="0" smtClean="0"/>
              <a:t>roměříž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/>
              <a:t>elké </a:t>
            </a:r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r>
              <a:rPr lang="cs-CZ" sz="2800" b="1" dirty="0" smtClean="0"/>
              <a:t>osiny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73856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45360" y="548680"/>
            <a:ext cx="39602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Přepiš správně text: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307" y="1988840"/>
            <a:ext cx="8006359" cy="38472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NAŠÍM DOMOVEM JE ČESKÁ REPUBLIKA.</a:t>
            </a:r>
          </a:p>
          <a:p>
            <a:pPr algn="ctr"/>
            <a:r>
              <a:rPr lang="cs-CZ" sz="3600" b="1" dirty="0" smtClean="0"/>
              <a:t> LEŽÍ VE SVĚTADÍLU EVROPA.</a:t>
            </a:r>
          </a:p>
          <a:p>
            <a:pPr algn="ctr"/>
            <a:r>
              <a:rPr lang="cs-CZ" sz="3600" b="1" dirty="0" smtClean="0"/>
              <a:t>NAŠÍ METROPOLÍ JE PRAHA. </a:t>
            </a:r>
          </a:p>
          <a:p>
            <a:pPr algn="ctr"/>
            <a:r>
              <a:rPr lang="cs-CZ" sz="3600" b="1" dirty="0" smtClean="0"/>
              <a:t>TÍMTO MĚSTEM PROTÉKÁ ŘEKA VLTAVA.</a:t>
            </a:r>
          </a:p>
          <a:p>
            <a:pPr algn="ctr"/>
            <a:r>
              <a:rPr lang="cs-CZ" sz="3600" b="1" dirty="0" smtClean="0"/>
              <a:t>ČESKÁ REPUBLIKA SE SKLÁDÁ Z ČÁSTÍ: </a:t>
            </a:r>
          </a:p>
          <a:p>
            <a:pPr algn="ctr"/>
            <a:r>
              <a:rPr lang="cs-CZ" sz="3600" b="1" dirty="0" smtClean="0"/>
              <a:t>ČECHY, MORAVA A SLEZSKO.</a:t>
            </a:r>
          </a:p>
          <a:p>
            <a:pPr algn="ctr"/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263579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548680"/>
            <a:ext cx="1957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Kontrola: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844824"/>
            <a:ext cx="7132402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Naším </a:t>
            </a:r>
            <a:r>
              <a:rPr lang="cs-CZ" sz="3600" b="1" dirty="0" smtClean="0">
                <a:solidFill>
                  <a:srgbClr val="0070C0"/>
                </a:solidFill>
              </a:rPr>
              <a:t>d</a:t>
            </a:r>
            <a:r>
              <a:rPr lang="cs-CZ" sz="3600" b="1" dirty="0" smtClean="0"/>
              <a:t>omovem je </a:t>
            </a:r>
            <a:r>
              <a:rPr lang="cs-CZ" sz="3600" b="1" dirty="0" smtClean="0">
                <a:solidFill>
                  <a:srgbClr val="FF0000"/>
                </a:solidFill>
              </a:rPr>
              <a:t>Č</a:t>
            </a:r>
            <a:r>
              <a:rPr lang="cs-CZ" sz="3600" b="1" dirty="0" smtClean="0"/>
              <a:t>eská </a:t>
            </a:r>
            <a:r>
              <a:rPr lang="cs-CZ" sz="3600" b="1" dirty="0" smtClean="0">
                <a:solidFill>
                  <a:srgbClr val="0070C0"/>
                </a:solidFill>
              </a:rPr>
              <a:t>r</a:t>
            </a:r>
            <a:r>
              <a:rPr lang="cs-CZ" sz="3600" b="1" dirty="0" smtClean="0"/>
              <a:t>epublika.</a:t>
            </a:r>
          </a:p>
          <a:p>
            <a:r>
              <a:rPr lang="cs-CZ" sz="3600" b="1" dirty="0" smtClean="0"/>
              <a:t>Leží ve </a:t>
            </a:r>
            <a:r>
              <a:rPr lang="cs-CZ" sz="3600" b="1" dirty="0" smtClean="0">
                <a:solidFill>
                  <a:srgbClr val="0070C0"/>
                </a:solidFill>
              </a:rPr>
              <a:t>s</a:t>
            </a:r>
            <a:r>
              <a:rPr lang="cs-CZ" sz="3600" b="1" dirty="0" smtClean="0"/>
              <a:t>větadílu </a:t>
            </a:r>
            <a:r>
              <a:rPr lang="cs-CZ" sz="3600" b="1" dirty="0" smtClean="0">
                <a:solidFill>
                  <a:srgbClr val="FF0000"/>
                </a:solidFill>
              </a:rPr>
              <a:t>E</a:t>
            </a:r>
            <a:r>
              <a:rPr lang="cs-CZ" sz="3600" b="1" dirty="0" smtClean="0"/>
              <a:t>vropa.</a:t>
            </a:r>
          </a:p>
          <a:p>
            <a:r>
              <a:rPr lang="cs-CZ" sz="3600" b="1" dirty="0" smtClean="0"/>
              <a:t>Naší </a:t>
            </a:r>
            <a:r>
              <a:rPr lang="cs-CZ" sz="3600" b="1" dirty="0" smtClean="0">
                <a:solidFill>
                  <a:srgbClr val="0070C0"/>
                </a:solidFill>
              </a:rPr>
              <a:t>m</a:t>
            </a:r>
            <a:r>
              <a:rPr lang="cs-CZ" sz="3600" b="1" dirty="0" smtClean="0"/>
              <a:t>etropolí je </a:t>
            </a:r>
            <a:r>
              <a:rPr lang="cs-CZ" sz="3600" b="1" dirty="0" smtClean="0">
                <a:solidFill>
                  <a:srgbClr val="FF0000"/>
                </a:solidFill>
              </a:rPr>
              <a:t>P</a:t>
            </a:r>
            <a:r>
              <a:rPr lang="cs-CZ" sz="3600" b="1" dirty="0" smtClean="0"/>
              <a:t>raha.</a:t>
            </a:r>
          </a:p>
          <a:p>
            <a:r>
              <a:rPr lang="cs-CZ" sz="3600" b="1" dirty="0" smtClean="0"/>
              <a:t>Tímto </a:t>
            </a:r>
            <a:r>
              <a:rPr lang="cs-CZ" sz="3600" b="1" dirty="0" smtClean="0">
                <a:solidFill>
                  <a:srgbClr val="0070C0"/>
                </a:solidFill>
              </a:rPr>
              <a:t>m</a:t>
            </a:r>
            <a:r>
              <a:rPr lang="cs-CZ" sz="3600" b="1" dirty="0" smtClean="0"/>
              <a:t>ěstem protéká </a:t>
            </a:r>
            <a:r>
              <a:rPr lang="cs-CZ" sz="3600" b="1" dirty="0" smtClean="0">
                <a:solidFill>
                  <a:srgbClr val="0070C0"/>
                </a:solidFill>
              </a:rPr>
              <a:t>ř</a:t>
            </a:r>
            <a:r>
              <a:rPr lang="cs-CZ" sz="3600" b="1" dirty="0" smtClean="0"/>
              <a:t>eka </a:t>
            </a:r>
            <a:r>
              <a:rPr lang="cs-CZ" sz="3600" b="1" dirty="0" smtClean="0">
                <a:solidFill>
                  <a:srgbClr val="FF0000"/>
                </a:solidFill>
              </a:rPr>
              <a:t>V</a:t>
            </a:r>
            <a:r>
              <a:rPr lang="cs-CZ" sz="3600" b="1" dirty="0" smtClean="0"/>
              <a:t>ltava.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Č</a:t>
            </a:r>
            <a:r>
              <a:rPr lang="cs-CZ" sz="3600" b="1" dirty="0" smtClean="0"/>
              <a:t>eská </a:t>
            </a:r>
            <a:r>
              <a:rPr lang="cs-CZ" sz="3600" b="1" dirty="0" smtClean="0">
                <a:solidFill>
                  <a:srgbClr val="0070C0"/>
                </a:solidFill>
              </a:rPr>
              <a:t>r</a:t>
            </a:r>
            <a:r>
              <a:rPr lang="cs-CZ" sz="3600" b="1" dirty="0" smtClean="0"/>
              <a:t>epublika se skládá z částí: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Č</a:t>
            </a:r>
            <a:r>
              <a:rPr lang="cs-CZ" sz="3600" b="1" dirty="0" smtClean="0"/>
              <a:t>echy, </a:t>
            </a:r>
            <a:r>
              <a:rPr lang="cs-CZ" sz="3600" b="1" dirty="0" smtClean="0">
                <a:solidFill>
                  <a:srgbClr val="FF0000"/>
                </a:solidFill>
              </a:rPr>
              <a:t>M</a:t>
            </a:r>
            <a:r>
              <a:rPr lang="cs-CZ" sz="3600" b="1" dirty="0" smtClean="0"/>
              <a:t>orava a </a:t>
            </a:r>
            <a:r>
              <a:rPr lang="cs-CZ" sz="3600" b="1" dirty="0" smtClean="0">
                <a:solidFill>
                  <a:srgbClr val="FF0000"/>
                </a:solidFill>
              </a:rPr>
              <a:t>S</a:t>
            </a:r>
            <a:r>
              <a:rPr lang="cs-CZ" sz="3600" b="1" dirty="0" smtClean="0"/>
              <a:t>lezsko.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3681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9795" y="1341403"/>
            <a:ext cx="806489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NAŠE REPUBLIKA SOUSEDÍ SE STÁTY:</a:t>
            </a:r>
          </a:p>
          <a:p>
            <a:r>
              <a:rPr lang="cs-CZ" sz="3600" b="1" dirty="0" smtClean="0"/>
              <a:t>NĚMECKO, RAKOUSKO, SLOVENSKO A POLSKO.</a:t>
            </a:r>
          </a:p>
          <a:p>
            <a:r>
              <a:rPr lang="cs-CZ" sz="3600" b="1" dirty="0" smtClean="0"/>
              <a:t>NEJVYŠŠÍ </a:t>
            </a:r>
            <a:r>
              <a:rPr lang="cs-CZ" sz="3600" b="1" dirty="0"/>
              <a:t>HORA SNĚŽKA LEŽÍ V POHOŘÍ KRKONOŠE.</a:t>
            </a:r>
          </a:p>
          <a:p>
            <a:r>
              <a:rPr lang="cs-CZ" sz="3600" b="1" dirty="0" smtClean="0"/>
              <a:t>DALŠÍMI POHOŘÍMI JSOU JESENÍKY, BESKYDY, KRUŠNÉ HORY NEBO ČESKÉ STŘEDOHOŘÍ S VRCHOLEM MILEŠOVKOU.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620688"/>
            <a:ext cx="3957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Přepiš správně text.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2206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484784"/>
            <a:ext cx="763284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/>
              <a:t>Naše </a:t>
            </a:r>
            <a:r>
              <a:rPr lang="cs-CZ" sz="3600" b="1" dirty="0">
                <a:solidFill>
                  <a:srgbClr val="0070C0"/>
                </a:solidFill>
              </a:rPr>
              <a:t>r</a:t>
            </a:r>
            <a:r>
              <a:rPr lang="cs-CZ" sz="3600" b="1" dirty="0"/>
              <a:t>epublika sousedí se </a:t>
            </a:r>
            <a:r>
              <a:rPr lang="cs-CZ" sz="3600" b="1" dirty="0">
                <a:solidFill>
                  <a:srgbClr val="0070C0"/>
                </a:solidFill>
              </a:rPr>
              <a:t>s</a:t>
            </a:r>
            <a:r>
              <a:rPr lang="cs-CZ" sz="3600" b="1" dirty="0"/>
              <a:t>táty:</a:t>
            </a:r>
          </a:p>
          <a:p>
            <a:r>
              <a:rPr lang="cs-CZ" sz="3600" b="1" dirty="0">
                <a:solidFill>
                  <a:srgbClr val="FF0000"/>
                </a:solidFill>
              </a:rPr>
              <a:t>N</a:t>
            </a:r>
            <a:r>
              <a:rPr lang="cs-CZ" sz="3600" b="1" dirty="0"/>
              <a:t>ěmecko, </a:t>
            </a:r>
            <a:r>
              <a:rPr lang="cs-CZ" sz="3600" b="1" dirty="0">
                <a:solidFill>
                  <a:srgbClr val="FF0000"/>
                </a:solidFill>
              </a:rPr>
              <a:t>R</a:t>
            </a:r>
            <a:r>
              <a:rPr lang="cs-CZ" sz="3600" b="1" dirty="0"/>
              <a:t>akousko, </a:t>
            </a:r>
            <a:r>
              <a:rPr lang="cs-CZ" sz="3600" b="1" dirty="0">
                <a:solidFill>
                  <a:srgbClr val="FF0000"/>
                </a:solidFill>
              </a:rPr>
              <a:t>S</a:t>
            </a:r>
            <a:r>
              <a:rPr lang="cs-CZ" sz="3600" b="1" dirty="0"/>
              <a:t>lovensko a </a:t>
            </a:r>
            <a:r>
              <a:rPr lang="cs-CZ" sz="3600" b="1" dirty="0">
                <a:solidFill>
                  <a:srgbClr val="FF0000"/>
                </a:solidFill>
              </a:rPr>
              <a:t>P</a:t>
            </a:r>
            <a:r>
              <a:rPr lang="cs-CZ" sz="3600" b="1" dirty="0"/>
              <a:t>olsko.</a:t>
            </a:r>
          </a:p>
          <a:p>
            <a:r>
              <a:rPr lang="cs-CZ" sz="3600" b="1" dirty="0"/>
              <a:t>Nejvyšší </a:t>
            </a:r>
            <a:r>
              <a:rPr lang="cs-CZ" sz="3600" b="1" dirty="0">
                <a:solidFill>
                  <a:srgbClr val="0070C0"/>
                </a:solidFill>
              </a:rPr>
              <a:t>h</a:t>
            </a:r>
            <a:r>
              <a:rPr lang="cs-CZ" sz="3600" b="1" dirty="0"/>
              <a:t>ora </a:t>
            </a:r>
            <a:r>
              <a:rPr lang="cs-CZ" sz="3600" b="1" dirty="0">
                <a:solidFill>
                  <a:srgbClr val="FF0000"/>
                </a:solidFill>
              </a:rPr>
              <a:t>S</a:t>
            </a:r>
            <a:r>
              <a:rPr lang="cs-CZ" sz="3600" b="1" dirty="0"/>
              <a:t>něžka leží v </a:t>
            </a:r>
            <a:r>
              <a:rPr lang="cs-CZ" sz="3600" b="1" dirty="0">
                <a:solidFill>
                  <a:srgbClr val="0070C0"/>
                </a:solidFill>
              </a:rPr>
              <a:t>p</a:t>
            </a:r>
            <a:r>
              <a:rPr lang="cs-CZ" sz="3600" b="1" dirty="0"/>
              <a:t>ohoří </a:t>
            </a:r>
            <a:r>
              <a:rPr lang="cs-CZ" sz="3600" b="1" dirty="0">
                <a:solidFill>
                  <a:srgbClr val="FF0000"/>
                </a:solidFill>
              </a:rPr>
              <a:t>K</a:t>
            </a:r>
            <a:r>
              <a:rPr lang="cs-CZ" sz="3600" b="1" dirty="0"/>
              <a:t>rkonoše.</a:t>
            </a:r>
          </a:p>
          <a:p>
            <a:r>
              <a:rPr lang="cs-CZ" sz="3600" b="1" dirty="0"/>
              <a:t>Dalšími </a:t>
            </a:r>
            <a:r>
              <a:rPr lang="cs-CZ" sz="3600" b="1" dirty="0">
                <a:solidFill>
                  <a:srgbClr val="0070C0"/>
                </a:solidFill>
              </a:rPr>
              <a:t>p</a:t>
            </a:r>
            <a:r>
              <a:rPr lang="cs-CZ" sz="3600" b="1" dirty="0"/>
              <a:t>ohořími jsou </a:t>
            </a:r>
            <a:r>
              <a:rPr lang="cs-CZ" sz="3600" b="1" dirty="0">
                <a:solidFill>
                  <a:srgbClr val="FF0000"/>
                </a:solidFill>
              </a:rPr>
              <a:t>J</a:t>
            </a:r>
            <a:r>
              <a:rPr lang="cs-CZ" sz="3600" b="1" dirty="0"/>
              <a:t>eseníky, </a:t>
            </a:r>
            <a:r>
              <a:rPr lang="cs-CZ" sz="3600" b="1" dirty="0">
                <a:solidFill>
                  <a:srgbClr val="FF0000"/>
                </a:solidFill>
              </a:rPr>
              <a:t>B</a:t>
            </a:r>
            <a:r>
              <a:rPr lang="cs-CZ" sz="3600" b="1" dirty="0"/>
              <a:t>eskydy, </a:t>
            </a:r>
            <a:r>
              <a:rPr lang="cs-CZ" sz="3600" b="1" dirty="0">
                <a:solidFill>
                  <a:srgbClr val="FF0000"/>
                </a:solidFill>
              </a:rPr>
              <a:t>K</a:t>
            </a:r>
            <a:r>
              <a:rPr lang="cs-CZ" sz="3600" b="1" dirty="0"/>
              <a:t>rušné </a:t>
            </a:r>
            <a:r>
              <a:rPr lang="cs-CZ" sz="3600" b="1" dirty="0" smtClean="0">
                <a:solidFill>
                  <a:srgbClr val="0070C0"/>
                </a:solidFill>
              </a:rPr>
              <a:t>h</a:t>
            </a:r>
            <a:r>
              <a:rPr lang="cs-CZ" sz="3600" b="1" dirty="0" smtClean="0"/>
              <a:t>ory nebo </a:t>
            </a:r>
            <a:r>
              <a:rPr lang="cs-CZ" sz="3600" b="1" dirty="0">
                <a:solidFill>
                  <a:srgbClr val="FF0000"/>
                </a:solidFill>
              </a:rPr>
              <a:t>Č</a:t>
            </a:r>
            <a:r>
              <a:rPr lang="cs-CZ" sz="3600" b="1" dirty="0"/>
              <a:t>eské </a:t>
            </a:r>
            <a:r>
              <a:rPr lang="cs-CZ" sz="3600" b="1" dirty="0">
                <a:solidFill>
                  <a:srgbClr val="0070C0"/>
                </a:solidFill>
              </a:rPr>
              <a:t>s</a:t>
            </a:r>
            <a:r>
              <a:rPr lang="cs-CZ" sz="3600" b="1" dirty="0"/>
              <a:t>tředohoří </a:t>
            </a:r>
            <a:r>
              <a:rPr lang="cs-CZ" sz="3600" b="1" dirty="0" smtClean="0"/>
              <a:t>s </a:t>
            </a:r>
            <a:r>
              <a:rPr lang="cs-CZ" sz="3600" b="1" dirty="0">
                <a:solidFill>
                  <a:srgbClr val="0070C0"/>
                </a:solidFill>
              </a:rPr>
              <a:t>v</a:t>
            </a:r>
            <a:r>
              <a:rPr lang="cs-CZ" sz="3600" b="1" dirty="0"/>
              <a:t>rcholem </a:t>
            </a:r>
            <a:r>
              <a:rPr lang="cs-CZ" sz="3600" b="1" dirty="0">
                <a:solidFill>
                  <a:srgbClr val="FF0000"/>
                </a:solidFill>
              </a:rPr>
              <a:t>M</a:t>
            </a:r>
            <a:r>
              <a:rPr lang="cs-CZ" sz="3600" b="1" dirty="0"/>
              <a:t>ilešovkou.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47664" y="620688"/>
            <a:ext cx="1957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Kontrola: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973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1522" y="4437112"/>
            <a:ext cx="79928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Str. 5</a:t>
            </a:r>
          </a:p>
          <a:p>
            <a:r>
              <a:rPr lang="cs-CZ" dirty="0" smtClean="0"/>
              <a:t>Přispěvatelé </a:t>
            </a:r>
            <a:r>
              <a:rPr lang="cs-CZ" dirty="0"/>
              <a:t>Wikipedie,</a:t>
            </a:r>
            <a:r>
              <a:rPr lang="cs-CZ" i="1" dirty="0"/>
              <a:t> Sluneční soustava</a:t>
            </a:r>
            <a:r>
              <a:rPr lang="cs-CZ" dirty="0"/>
              <a:t> [online], Wikipedie: Otevřená encyklopedie, c2012, Datum poslední revize 21. 03. 2012, 22:57 UTC, [citováno 31. 03. 2012] &lt;</a:t>
            </a:r>
            <a:r>
              <a:rPr lang="cs-CZ" dirty="0">
                <a:hlinkClick r:id="rId2"/>
              </a:rPr>
              <a:t>http://cs.wikipedia.org/w/</a:t>
            </a:r>
            <a:r>
              <a:rPr lang="cs-CZ" dirty="0" err="1">
                <a:hlinkClick r:id="rId2"/>
              </a:rPr>
              <a:t>index.php?title</a:t>
            </a:r>
            <a:r>
              <a:rPr lang="cs-CZ" dirty="0">
                <a:hlinkClick r:id="rId2"/>
              </a:rPr>
              <a:t>=Slune%C4%8Dn%C3%AD_soustava&amp;oldid=8290154</a:t>
            </a:r>
            <a:r>
              <a:rPr lang="cs-CZ" dirty="0"/>
              <a:t>&gt;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51522" y="1848967"/>
            <a:ext cx="443345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Odkazy:</a:t>
            </a:r>
          </a:p>
          <a:p>
            <a:endParaRPr lang="cs-CZ" dirty="0"/>
          </a:p>
          <a:p>
            <a:r>
              <a:rPr lang="cs-CZ" dirty="0" smtClean="0"/>
              <a:t>Autor: Mgr. Zuzana Chloubová</a:t>
            </a:r>
          </a:p>
          <a:p>
            <a:endParaRPr lang="cs-CZ" dirty="0"/>
          </a:p>
          <a:p>
            <a:r>
              <a:rPr lang="cs-CZ" dirty="0" smtClean="0"/>
              <a:t>Vytvořeno v programu Microsoft PowerPoint.</a:t>
            </a:r>
          </a:p>
          <a:p>
            <a:endParaRPr lang="cs-CZ" dirty="0"/>
          </a:p>
          <a:p>
            <a:r>
              <a:rPr lang="cs-CZ" i="1" smtClean="0"/>
              <a:t>Ilustrace</a:t>
            </a:r>
            <a:r>
              <a:rPr lang="cs-CZ" smtClean="0"/>
              <a:t> </a:t>
            </a:r>
            <a:r>
              <a:rPr lang="cs-CZ" dirty="0" smtClean="0"/>
              <a:t>www.office.microsoft.com</a:t>
            </a:r>
          </a:p>
          <a:p>
            <a:endParaRPr lang="cs-CZ" dirty="0"/>
          </a:p>
          <a:p>
            <a:pPr algn="ctr"/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747" y="332656"/>
            <a:ext cx="4524375" cy="173355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99420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413</TotalTime>
  <Words>545</Words>
  <Application>Microsoft Office PowerPoint</Application>
  <PresentationFormat>Předvádění na obrazovce (4:3)</PresentationFormat>
  <Paragraphs>152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Chloubová</dc:creator>
  <cp:lastModifiedBy>Zuzana Chloubová</cp:lastModifiedBy>
  <cp:revision>47</cp:revision>
  <dcterms:created xsi:type="dcterms:W3CDTF">2012-03-23T19:05:57Z</dcterms:created>
  <dcterms:modified xsi:type="dcterms:W3CDTF">2012-06-03T13:11:54Z</dcterms:modified>
</cp:coreProperties>
</file>