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6465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205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758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9233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9082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3873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987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3080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5952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7490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878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8611B-DA9B-4BAB-9024-75E42C53B058}" type="datetimeFigureOut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F512B-466D-45A0-A64C-5B7C8969F03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8142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4524375" cy="173355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50517631"/>
              </p:ext>
            </p:extLst>
          </p:nvPr>
        </p:nvGraphicFramePr>
        <p:xfrm>
          <a:off x="1236662" y="2941161"/>
          <a:ext cx="6670675" cy="1844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70675"/>
              </a:tblGrid>
              <a:tr h="628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 Základní  škola  J. E. Purkyně  a  Základní umělecká škola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                      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                  Mgr. Zuzana Chloubová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r>
                        <a:rPr lang="cs-CZ" sz="1400">
                          <a:effectLst/>
                        </a:rPr>
                        <a:t>:                 </a:t>
                      </a:r>
                      <a:r>
                        <a:rPr lang="cs-CZ" sz="1400" smtClean="0">
                          <a:effectLst/>
                        </a:rPr>
                        <a:t>VY_32_INOVACE_10 </a:t>
                      </a:r>
                      <a:r>
                        <a:rPr lang="cs-CZ" sz="1400" dirty="0">
                          <a:effectLst/>
                        </a:rPr>
                        <a:t>_ </a:t>
                      </a:r>
                      <a:r>
                        <a:rPr lang="cs-CZ" sz="1400" dirty="0" err="1" smtClean="0">
                          <a:effectLst/>
                        </a:rPr>
                        <a:t>ČJ_Slovní</a:t>
                      </a:r>
                      <a:r>
                        <a:rPr lang="cs-CZ" sz="1400" baseline="0" dirty="0" smtClean="0">
                          <a:effectLst/>
                        </a:rPr>
                        <a:t> druhy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3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</a:t>
                      </a:r>
                      <a:r>
                        <a:rPr lang="cs-CZ" sz="1400" dirty="0" smtClean="0">
                          <a:effectLst/>
                        </a:rPr>
                        <a:t>Slovní druhy  - podstatná a přídavná</a:t>
                      </a:r>
                      <a:r>
                        <a:rPr lang="cs-CZ" sz="1400" baseline="0" dirty="0" smtClean="0">
                          <a:effectLst/>
                        </a:rPr>
                        <a:t> jména, zájmena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 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98155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556792"/>
            <a:ext cx="848552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Cvičení slouží k procvičení určování slovních druhů – podstatných </a:t>
            </a:r>
          </a:p>
          <a:p>
            <a:r>
              <a:rPr lang="cs-CZ" sz="2400" dirty="0" smtClean="0"/>
              <a:t>a přídavných jmen a zájmen a k zopakování psaní </a:t>
            </a:r>
            <a:r>
              <a:rPr lang="cs-CZ" sz="2400" dirty="0" err="1" smtClean="0"/>
              <a:t>i,y</a:t>
            </a:r>
            <a:r>
              <a:rPr lang="cs-CZ" sz="2400" dirty="0" smtClean="0"/>
              <a:t> po obojetných</a:t>
            </a:r>
          </a:p>
          <a:p>
            <a:r>
              <a:rPr lang="cs-CZ" sz="2400" dirty="0" smtClean="0"/>
              <a:t>souhláskách.</a:t>
            </a:r>
          </a:p>
          <a:p>
            <a:pPr marL="342900" indent="-342900">
              <a:buAutoNum type="arabicPeriod"/>
            </a:pPr>
            <a:r>
              <a:rPr lang="cs-CZ" sz="2400" dirty="0"/>
              <a:t>ú</a:t>
            </a:r>
            <a:r>
              <a:rPr lang="cs-CZ" sz="2400" dirty="0" smtClean="0"/>
              <a:t>kol - žáci mají správně doplnit </a:t>
            </a:r>
            <a:r>
              <a:rPr lang="cs-CZ" sz="2400" dirty="0" err="1" smtClean="0"/>
              <a:t>y,ý,i,í</a:t>
            </a:r>
            <a:r>
              <a:rPr lang="cs-CZ" sz="2400" dirty="0" smtClean="0"/>
              <a:t> do neúplných slov.</a:t>
            </a:r>
          </a:p>
          <a:p>
            <a:pPr marL="342900" indent="-342900">
              <a:buAutoNum type="arabicPeriod"/>
            </a:pPr>
            <a:r>
              <a:rPr lang="cs-CZ" sz="2400" dirty="0"/>
              <a:t>ú</a:t>
            </a:r>
            <a:r>
              <a:rPr lang="cs-CZ" sz="2400" dirty="0" smtClean="0"/>
              <a:t>kol – žáci třídí slova </a:t>
            </a:r>
            <a:r>
              <a:rPr lang="cs-CZ" sz="2400" smtClean="0"/>
              <a:t>do </a:t>
            </a:r>
            <a:r>
              <a:rPr lang="cs-CZ" sz="2400" smtClean="0"/>
              <a:t>skupin </a:t>
            </a:r>
            <a:r>
              <a:rPr lang="cs-CZ" sz="2400" dirty="0" smtClean="0"/>
              <a:t>podle slovních druhů.</a:t>
            </a:r>
          </a:p>
          <a:p>
            <a:pPr marL="342900" indent="-342900">
              <a:buAutoNum type="arabicPeriod"/>
            </a:pPr>
            <a:r>
              <a:rPr lang="cs-CZ" sz="2400" dirty="0"/>
              <a:t>ú</a:t>
            </a:r>
            <a:r>
              <a:rPr lang="cs-CZ" sz="2400" dirty="0" smtClean="0"/>
              <a:t>kol -  žáci tvoří spojení podle vzorce 3 2 1 .</a:t>
            </a:r>
          </a:p>
          <a:p>
            <a:r>
              <a:rPr lang="cs-CZ" sz="2400" dirty="0" smtClean="0"/>
              <a:t>Nechybí okamžitá kontrola, takže žáci si ihned ověřují správnost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vého řešení. </a:t>
            </a:r>
          </a:p>
          <a:p>
            <a:r>
              <a:rPr lang="cs-CZ" sz="2400" dirty="0" smtClean="0"/>
              <a:t>Forma zpracování úkolů a náročnost vyhovuje žákům 3. třídy, </a:t>
            </a:r>
          </a:p>
          <a:p>
            <a:r>
              <a:rPr lang="cs-CZ" sz="2400" dirty="0" smtClean="0"/>
              <a:t>kterým je určena.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endParaRPr lang="cs-CZ" sz="24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5824"/>
            <a:ext cx="3024336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60095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8362417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1. Doplňte správně neúplná slova.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2. Slova roztřiďte do 3 sloupců: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rgbClr val="00B050"/>
                </a:solidFill>
              </a:rPr>
              <a:t>ZÁJMENA </a:t>
            </a:r>
            <a:r>
              <a:rPr lang="cs-CZ" sz="2800" b="1" dirty="0" smtClean="0"/>
              <a:t>      </a:t>
            </a:r>
            <a:r>
              <a:rPr lang="cs-CZ" sz="2800" b="1" dirty="0" smtClean="0">
                <a:solidFill>
                  <a:srgbClr val="0070C0"/>
                </a:solidFill>
              </a:rPr>
              <a:t>PŘÍDAVNÁ  JMÉNA     </a:t>
            </a:r>
            <a:r>
              <a:rPr lang="cs-CZ" sz="2800" b="1" dirty="0" smtClean="0">
                <a:solidFill>
                  <a:srgbClr val="FF0000"/>
                </a:solidFill>
              </a:rPr>
              <a:t>PODSTATNÁ JMÉNA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4000" b="1" dirty="0"/>
              <a:t>j</a:t>
            </a:r>
            <a:r>
              <a:rPr lang="cs-CZ" sz="4000" b="1" dirty="0" smtClean="0"/>
              <a:t>eho, štěně, pol_tý, to, její, s_novec,</a:t>
            </a:r>
          </a:p>
          <a:p>
            <a:r>
              <a:rPr lang="cs-CZ" sz="4000" b="1" dirty="0" smtClean="0"/>
              <a:t>společný,  skvělý, léčivá, ta, b_l_nka, </a:t>
            </a:r>
          </a:p>
          <a:p>
            <a:r>
              <a:rPr lang="cs-CZ" sz="4000" b="1" dirty="0"/>
              <a:t>r</a:t>
            </a:r>
            <a:r>
              <a:rPr lang="cs-CZ" sz="4000" b="1" dirty="0" smtClean="0"/>
              <a:t>oztom_lé, v_let, malý, ubrus, ten,</a:t>
            </a:r>
          </a:p>
          <a:p>
            <a:r>
              <a:rPr lang="cs-CZ" sz="4000" b="1" dirty="0"/>
              <a:t>v</a:t>
            </a:r>
            <a:r>
              <a:rPr lang="cs-CZ" sz="4000" b="1" dirty="0" smtClean="0"/>
              <a:t>_m_sl, náš,</a:t>
            </a:r>
            <a:endParaRPr lang="cs-CZ" sz="4000" b="1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2712" y="476672"/>
            <a:ext cx="2736304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05344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1266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Řešení: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7294" y="806156"/>
            <a:ext cx="2016224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2800" b="1" dirty="0" smtClean="0">
                <a:solidFill>
                  <a:srgbClr val="00B050"/>
                </a:solidFill>
              </a:rPr>
              <a:t>ZÁJMENA: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B050"/>
                </a:solidFill>
              </a:rPr>
              <a:t>j</a:t>
            </a:r>
            <a:r>
              <a:rPr lang="cs-CZ" sz="4000" b="1" dirty="0" smtClean="0">
                <a:solidFill>
                  <a:srgbClr val="00B050"/>
                </a:solidFill>
              </a:rPr>
              <a:t>eho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B050"/>
                </a:solidFill>
              </a:rPr>
              <a:t>t</a:t>
            </a:r>
            <a:r>
              <a:rPr lang="cs-CZ" sz="4000" b="1" dirty="0" smtClean="0">
                <a:solidFill>
                  <a:srgbClr val="00B050"/>
                </a:solidFill>
              </a:rPr>
              <a:t>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B050"/>
                </a:solidFill>
              </a:rPr>
              <a:t>j</a:t>
            </a:r>
            <a:r>
              <a:rPr lang="cs-CZ" sz="4000" b="1" dirty="0" smtClean="0">
                <a:solidFill>
                  <a:srgbClr val="00B050"/>
                </a:solidFill>
              </a:rPr>
              <a:t>ejí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B050"/>
                </a:solidFill>
              </a:rPr>
              <a:t>t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B050"/>
                </a:solidFill>
              </a:rPr>
              <a:t>t</a:t>
            </a:r>
            <a:r>
              <a:rPr lang="cs-CZ" sz="4000" b="1" dirty="0" smtClean="0">
                <a:solidFill>
                  <a:srgbClr val="00B050"/>
                </a:solidFill>
              </a:rPr>
              <a:t>en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solidFill>
                  <a:srgbClr val="00B050"/>
                </a:solidFill>
              </a:rPr>
              <a:t>náš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10377" y="1083155"/>
            <a:ext cx="2983958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PŘÍDAVNÁ  JMÉNA</a:t>
            </a:r>
          </a:p>
          <a:p>
            <a:endParaRPr lang="cs-CZ" sz="2800" b="1" dirty="0">
              <a:solidFill>
                <a:srgbClr val="0070C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solidFill>
                  <a:srgbClr val="0070C0"/>
                </a:solidFill>
              </a:rPr>
              <a:t> politý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70C0"/>
                </a:solidFill>
              </a:rPr>
              <a:t>s</a:t>
            </a:r>
            <a:r>
              <a:rPr lang="cs-CZ" sz="4000" b="1" dirty="0" smtClean="0">
                <a:solidFill>
                  <a:srgbClr val="0070C0"/>
                </a:solidFill>
              </a:rPr>
              <a:t>polečný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70C0"/>
                </a:solidFill>
              </a:rPr>
              <a:t>s</a:t>
            </a:r>
            <a:r>
              <a:rPr lang="cs-CZ" sz="4000" b="1" dirty="0" smtClean="0">
                <a:solidFill>
                  <a:srgbClr val="0070C0"/>
                </a:solidFill>
              </a:rPr>
              <a:t>kvělý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70C0"/>
                </a:solidFill>
              </a:rPr>
              <a:t>l</a:t>
            </a:r>
            <a:r>
              <a:rPr lang="cs-CZ" sz="4000" b="1" dirty="0" smtClean="0">
                <a:solidFill>
                  <a:srgbClr val="0070C0"/>
                </a:solidFill>
              </a:rPr>
              <a:t>éčivá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0070C0"/>
                </a:solidFill>
              </a:rPr>
              <a:t>r</a:t>
            </a:r>
            <a:r>
              <a:rPr lang="cs-CZ" sz="4000" b="1" dirty="0" smtClean="0">
                <a:solidFill>
                  <a:srgbClr val="0070C0"/>
                </a:solidFill>
              </a:rPr>
              <a:t>oztomilé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solidFill>
                  <a:srgbClr val="0070C0"/>
                </a:solidFill>
              </a:rPr>
              <a:t>malý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4213" y="1108738"/>
            <a:ext cx="3209020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PODSTATNÁ  JMÉNA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š</a:t>
            </a:r>
            <a:r>
              <a:rPr lang="cs-CZ" sz="4000" b="1" dirty="0" smtClean="0">
                <a:solidFill>
                  <a:srgbClr val="FF0000"/>
                </a:solidFill>
              </a:rPr>
              <a:t>těně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s</a:t>
            </a:r>
            <a:r>
              <a:rPr lang="cs-CZ" sz="4000" b="1" dirty="0" smtClean="0">
                <a:solidFill>
                  <a:srgbClr val="FF0000"/>
                </a:solidFill>
              </a:rPr>
              <a:t>ynovec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b</a:t>
            </a:r>
            <a:r>
              <a:rPr lang="cs-CZ" sz="4000" b="1" dirty="0" smtClean="0">
                <a:solidFill>
                  <a:srgbClr val="FF0000"/>
                </a:solidFill>
              </a:rPr>
              <a:t>ylinka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v</a:t>
            </a:r>
            <a:r>
              <a:rPr lang="cs-CZ" sz="4000" b="1" dirty="0" smtClean="0">
                <a:solidFill>
                  <a:srgbClr val="FF0000"/>
                </a:solidFill>
              </a:rPr>
              <a:t>ýlet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u</a:t>
            </a:r>
            <a:r>
              <a:rPr lang="cs-CZ" sz="4000" b="1" dirty="0" smtClean="0">
                <a:solidFill>
                  <a:srgbClr val="FF0000"/>
                </a:solidFill>
              </a:rPr>
              <a:t>brus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v</a:t>
            </a:r>
            <a:r>
              <a:rPr lang="cs-CZ" sz="4000" b="1" dirty="0" smtClean="0">
                <a:solidFill>
                  <a:srgbClr val="FF0000"/>
                </a:solidFill>
              </a:rPr>
              <a:t>ýmysl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6021288"/>
            <a:ext cx="6157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Spojuj slova, </a:t>
            </a:r>
            <a:r>
              <a:rPr lang="cs-CZ" sz="3600" b="1" dirty="0" smtClean="0"/>
              <a:t>která </a:t>
            </a:r>
            <a:r>
              <a:rPr lang="cs-CZ" sz="3600" b="1" dirty="0" smtClean="0"/>
              <a:t>k sobě patří</a:t>
            </a:r>
            <a:r>
              <a:rPr lang="cs-CZ" sz="3600" dirty="0"/>
              <a:t>.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1" y="273177"/>
            <a:ext cx="2088232" cy="5329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881186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1229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6033" y="1556792"/>
            <a:ext cx="453630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t</a:t>
            </a:r>
            <a:r>
              <a:rPr lang="cs-CZ" sz="4400" b="1" dirty="0" smtClean="0">
                <a:solidFill>
                  <a:srgbClr val="0070C0"/>
                </a:solidFill>
              </a:rPr>
              <a:t>a léčivá bylinka</a:t>
            </a:r>
          </a:p>
          <a:p>
            <a:r>
              <a:rPr lang="cs-CZ" sz="4400" b="1" dirty="0">
                <a:solidFill>
                  <a:srgbClr val="0070C0"/>
                </a:solidFill>
              </a:rPr>
              <a:t>t</a:t>
            </a:r>
            <a:r>
              <a:rPr lang="cs-CZ" sz="4400" b="1" dirty="0" smtClean="0">
                <a:solidFill>
                  <a:srgbClr val="0070C0"/>
                </a:solidFill>
              </a:rPr>
              <a:t>en politý ubrus</a:t>
            </a:r>
          </a:p>
          <a:p>
            <a:r>
              <a:rPr lang="cs-CZ" sz="4400" b="1" dirty="0">
                <a:solidFill>
                  <a:srgbClr val="0070C0"/>
                </a:solidFill>
              </a:rPr>
              <a:t>t</a:t>
            </a:r>
            <a:r>
              <a:rPr lang="cs-CZ" sz="4400" b="1" dirty="0" smtClean="0">
                <a:solidFill>
                  <a:srgbClr val="0070C0"/>
                </a:solidFill>
              </a:rPr>
              <a:t>o roztomilé štěně</a:t>
            </a:r>
          </a:p>
          <a:p>
            <a:r>
              <a:rPr lang="cs-CZ" sz="4400" b="1" dirty="0">
                <a:solidFill>
                  <a:srgbClr val="0070C0"/>
                </a:solidFill>
              </a:rPr>
              <a:t>j</a:t>
            </a:r>
            <a:r>
              <a:rPr lang="cs-CZ" sz="4400" b="1" dirty="0" smtClean="0">
                <a:solidFill>
                  <a:srgbClr val="0070C0"/>
                </a:solidFill>
              </a:rPr>
              <a:t>eho skvělý výmysl</a:t>
            </a:r>
          </a:p>
          <a:p>
            <a:r>
              <a:rPr lang="cs-CZ" sz="4400" b="1" dirty="0">
                <a:solidFill>
                  <a:srgbClr val="0070C0"/>
                </a:solidFill>
              </a:rPr>
              <a:t>j</a:t>
            </a:r>
            <a:r>
              <a:rPr lang="cs-CZ" sz="4400" b="1" dirty="0" smtClean="0">
                <a:solidFill>
                  <a:srgbClr val="0070C0"/>
                </a:solidFill>
              </a:rPr>
              <a:t>ejí malý synovec</a:t>
            </a:r>
          </a:p>
          <a:p>
            <a:r>
              <a:rPr lang="cs-CZ" sz="4400" b="1" dirty="0">
                <a:solidFill>
                  <a:srgbClr val="0070C0"/>
                </a:solidFill>
              </a:rPr>
              <a:t>n</a:t>
            </a:r>
            <a:r>
              <a:rPr lang="cs-CZ" sz="4400" b="1" dirty="0" smtClean="0">
                <a:solidFill>
                  <a:srgbClr val="0070C0"/>
                </a:solidFill>
              </a:rPr>
              <a:t>áš společný výlet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6117" y="418148"/>
            <a:ext cx="2700299" cy="8506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76033" y="6021288"/>
            <a:ext cx="6211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Pozn.: Žáci mohou vytvořit i jiná spojení.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2667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9361" y="2348880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Odkazy:</a:t>
            </a:r>
          </a:p>
          <a:p>
            <a:endParaRPr lang="cs-CZ" sz="2800" dirty="0"/>
          </a:p>
          <a:p>
            <a:r>
              <a:rPr lang="cs-CZ" sz="2800" dirty="0" smtClean="0"/>
              <a:t>Autor: Mgr. Zuzana Chloubová</a:t>
            </a:r>
          </a:p>
          <a:p>
            <a:endParaRPr lang="cs-CZ" sz="2800" dirty="0"/>
          </a:p>
          <a:p>
            <a:r>
              <a:rPr lang="cs-CZ" sz="2800" dirty="0" smtClean="0"/>
              <a:t>Vytvořeno v program Microsoft PowerPoint.</a:t>
            </a:r>
            <a:endParaRPr lang="cs-CZ" sz="28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3617" y="388221"/>
            <a:ext cx="4304607" cy="152861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5044414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263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Chloubová</dc:creator>
  <cp:lastModifiedBy>Dum</cp:lastModifiedBy>
  <cp:revision>14</cp:revision>
  <dcterms:created xsi:type="dcterms:W3CDTF">2012-04-13T04:55:07Z</dcterms:created>
  <dcterms:modified xsi:type="dcterms:W3CDTF">2012-11-18T15:10:01Z</dcterms:modified>
</cp:coreProperties>
</file>