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61" r:id="rId2"/>
    <p:sldId id="263" r:id="rId3"/>
    <p:sldId id="260" r:id="rId4"/>
    <p:sldId id="256" r:id="rId5"/>
    <p:sldId id="257" r:id="rId6"/>
    <p:sldId id="258" r:id="rId7"/>
    <p:sldId id="264" r:id="rId8"/>
    <p:sldId id="265" r:id="rId9"/>
    <p:sldId id="266" r:id="rId10"/>
    <p:sldId id="268" r:id="rId11"/>
    <p:sldId id="259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71" autoAdjust="0"/>
  </p:normalViewPr>
  <p:slideViewPr>
    <p:cSldViewPr>
      <p:cViewPr varScale="1">
        <p:scale>
          <a:sx n="70" d="100"/>
          <a:sy n="70" d="100"/>
        </p:scale>
        <p:origin x="-138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E71E5DD-1598-441C-86DB-BC5D82355F0C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2483D45-607B-4CF5-BE42-4BDBE2B3D0A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332660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2483D45-607B-4CF5-BE42-4BDBE2B3D0AF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637215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FD7070-CDE6-4687-A333-C917889817F6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F26AE6-2844-40FC-9287-446C793DA7E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016327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FD7070-CDE6-4687-A333-C917889817F6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F26AE6-2844-40FC-9287-446C793DA7E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37679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FD7070-CDE6-4687-A333-C917889817F6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F26AE6-2844-40FC-9287-446C793DA7E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454517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FD7070-CDE6-4687-A333-C917889817F6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F26AE6-2844-40FC-9287-446C793DA7E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94993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FD7070-CDE6-4687-A333-C917889817F6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F26AE6-2844-40FC-9287-446C793DA7E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997844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FD7070-CDE6-4687-A333-C917889817F6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F26AE6-2844-40FC-9287-446C793DA7E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90933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FD7070-CDE6-4687-A333-C917889817F6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F26AE6-2844-40FC-9287-446C793DA7E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3661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FD7070-CDE6-4687-A333-C917889817F6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F26AE6-2844-40FC-9287-446C793DA7E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40099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FD7070-CDE6-4687-A333-C917889817F6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F26AE6-2844-40FC-9287-446C793DA7E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933454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FD7070-CDE6-4687-A333-C917889817F6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F26AE6-2844-40FC-9287-446C793DA7E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928118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FD7070-CDE6-4687-A333-C917889817F6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F26AE6-2844-40FC-9287-446C793DA7E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623927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6FD7070-CDE6-4687-A333-C917889817F6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F26AE6-2844-40FC-9287-446C793DA7E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71981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5.wmf"/><Relationship Id="rId4" Type="http://schemas.openxmlformats.org/officeDocument/2006/relationships/image" Target="../media/image14.wmf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620688"/>
            <a:ext cx="4524375" cy="1733550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29077904"/>
              </p:ext>
            </p:extLst>
          </p:nvPr>
        </p:nvGraphicFramePr>
        <p:xfrm>
          <a:off x="1201560" y="2780927"/>
          <a:ext cx="6670675" cy="2636129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6670675"/>
              </a:tblGrid>
              <a:tr h="8986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Název školy:       Základní  škola  J. E. Purkyně  a  Základní umělecká škola</a:t>
                      </a:r>
                      <a:endParaRPr lang="cs-CZ" sz="11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                             Libochovice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43935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Autor:                  Mgr. Zuzana Chloubová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43935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Název</a:t>
                      </a:r>
                      <a:r>
                        <a:rPr lang="cs-CZ" sz="1400">
                          <a:effectLst/>
                        </a:rPr>
                        <a:t>:                 </a:t>
                      </a:r>
                      <a:r>
                        <a:rPr lang="cs-CZ" sz="1400" smtClean="0">
                          <a:effectLst/>
                        </a:rPr>
                        <a:t>VY_32_INOVACE_06_M_Procvičování</a:t>
                      </a:r>
                      <a:r>
                        <a:rPr lang="cs-CZ" sz="1400" baseline="0" smtClean="0">
                          <a:effectLst/>
                        </a:rPr>
                        <a:t> </a:t>
                      </a:r>
                      <a:r>
                        <a:rPr lang="cs-CZ" sz="1400" baseline="0" dirty="0" smtClean="0">
                          <a:effectLst/>
                        </a:rPr>
                        <a:t>násobilky</a:t>
                      </a:r>
                      <a:r>
                        <a:rPr lang="cs-CZ" sz="1400" dirty="0" smtClean="0">
                          <a:effectLst/>
                        </a:rPr>
                        <a:t>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4193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Téma:                  </a:t>
                      </a:r>
                      <a:r>
                        <a:rPr lang="cs-CZ" sz="1400" dirty="0" smtClean="0">
                          <a:effectLst/>
                        </a:rPr>
                        <a:t>Slovní úlohy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43935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Číslo projektu:    CZ.1.07/1.4.00/21.2803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sp>
        <p:nvSpPr>
          <p:cNvPr id="4" name="Rectangle 1"/>
          <p:cNvSpPr>
            <a:spLocks noChangeArrowheads="1"/>
          </p:cNvSpPr>
          <p:nvPr/>
        </p:nvSpPr>
        <p:spPr bwMode="auto">
          <a:xfrm>
            <a:off x="1236663" y="29416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1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</a:t>
            </a: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100851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692696"/>
            <a:ext cx="8580811" cy="39703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Anotace:</a:t>
            </a:r>
          </a:p>
          <a:p>
            <a:endParaRPr lang="cs-CZ" sz="2800" dirty="0"/>
          </a:p>
          <a:p>
            <a:r>
              <a:rPr lang="cs-CZ" sz="2800" dirty="0" smtClean="0"/>
              <a:t>Prezentace slouží k vyvození a pochopení postupu řešení </a:t>
            </a:r>
          </a:p>
          <a:p>
            <a:r>
              <a:rPr lang="cs-CZ" sz="2800" dirty="0" smtClean="0"/>
              <a:t>slovních úloh na dělení a násobení.</a:t>
            </a:r>
          </a:p>
          <a:p>
            <a:r>
              <a:rPr lang="cs-CZ" sz="2800" dirty="0" smtClean="0"/>
              <a:t>Motivací může být téma Zdravá výživa (využití </a:t>
            </a:r>
            <a:r>
              <a:rPr lang="cs-CZ" sz="2800" dirty="0" err="1" smtClean="0"/>
              <a:t>mezipřed</a:t>
            </a:r>
            <a:r>
              <a:rPr lang="cs-CZ" sz="2800" dirty="0" smtClean="0"/>
              <a:t>-</a:t>
            </a:r>
          </a:p>
          <a:p>
            <a:r>
              <a:rPr lang="cs-CZ" sz="2800" dirty="0" err="1"/>
              <a:t>m</a:t>
            </a:r>
            <a:r>
              <a:rPr lang="cs-CZ" sz="2800" dirty="0" err="1" smtClean="0"/>
              <a:t>ětových</a:t>
            </a:r>
            <a:r>
              <a:rPr lang="cs-CZ" sz="2800" dirty="0" smtClean="0"/>
              <a:t> vztahů s prvoukou).</a:t>
            </a:r>
          </a:p>
          <a:p>
            <a:r>
              <a:rPr lang="cs-CZ" sz="2800" dirty="0"/>
              <a:t>N</a:t>
            </a:r>
            <a:r>
              <a:rPr lang="cs-CZ" sz="2800" dirty="0" smtClean="0"/>
              <a:t>ázorností postupu řešení je prezentace vhodná pro žáky </a:t>
            </a:r>
          </a:p>
          <a:p>
            <a:r>
              <a:rPr lang="cs-CZ" sz="2800" dirty="0" smtClean="0"/>
              <a:t>3. tříd, kterým </a:t>
            </a:r>
            <a:r>
              <a:rPr lang="cs-CZ" sz="2800" smtClean="0"/>
              <a:t>vyhovuje svojí </a:t>
            </a:r>
            <a:r>
              <a:rPr lang="cs-CZ" sz="2800" dirty="0" smtClean="0"/>
              <a:t>náročností a </a:t>
            </a:r>
            <a:r>
              <a:rPr lang="cs-CZ" sz="2800" smtClean="0"/>
              <a:t>formou </a:t>
            </a:r>
          </a:p>
          <a:p>
            <a:r>
              <a:rPr lang="cs-CZ" sz="2800" smtClean="0"/>
              <a:t>zpracování</a:t>
            </a:r>
            <a:r>
              <a:rPr lang="cs-CZ" sz="2800" dirty="0" smtClean="0"/>
              <a:t>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8206670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2078" y="260648"/>
            <a:ext cx="8229600" cy="868958"/>
          </a:xfrm>
        </p:spPr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Zdravá snídaně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976026"/>
            <a:ext cx="8496944" cy="508758"/>
          </a:xfrm>
        </p:spPr>
        <p:txBody>
          <a:bodyPr>
            <a:normAutofit fontScale="25000" lnSpcReduction="20000"/>
          </a:bodyPr>
          <a:lstStyle/>
          <a:p>
            <a:pPr marL="0" indent="0" algn="ctr">
              <a:buNone/>
            </a:pPr>
            <a:r>
              <a:rPr lang="cs-CZ" sz="11200" dirty="0" smtClean="0"/>
              <a:t>    </a:t>
            </a:r>
            <a:r>
              <a:rPr lang="cs-CZ" sz="11200" b="1" dirty="0" smtClean="0"/>
              <a:t>Co byste si vybrali ke zdravé snídani</a:t>
            </a:r>
            <a:r>
              <a:rPr lang="cs-CZ" sz="11200" b="1" dirty="0"/>
              <a:t>?</a:t>
            </a:r>
            <a:endParaRPr lang="cs-CZ" sz="11200" b="1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                                         </a:t>
            </a:r>
            <a:endParaRPr lang="cs-CZ" sz="8600" dirty="0"/>
          </a:p>
        </p:txBody>
      </p:sp>
      <p:pic>
        <p:nvPicPr>
          <p:cNvPr id="1026" name="Picture 2" descr="C:\Users\Škola\AppData\Local\Microsoft\Windows\Temporary Internet Files\Content.IE5\NZ7JT85G\MP90042438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5068" y="1811653"/>
            <a:ext cx="2250845" cy="2132856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Škola\AppData\Local\Microsoft\Windows\Temporary Internet Files\Content.IE5\O65REJSZ\MP90043870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4748381"/>
            <a:ext cx="2661036" cy="1781944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Škola\AppData\Local\Microsoft\Windows\Temporary Internet Files\Content.IE5\VAIW5MVP\MP900424373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4748381"/>
            <a:ext cx="2276872" cy="1844824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Škola\AppData\Local\Microsoft\Windows\Temporary Internet Files\Content.IE5\O65REJSZ\MC90029896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4976" y="1993399"/>
            <a:ext cx="1823314" cy="1769364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Škola\AppData\Local\Microsoft\Windows\Temporary Internet Files\Content.IE5\T2ETC6XA\MC90041189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5068" y="4250071"/>
            <a:ext cx="2112032" cy="2343134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Škola\AppData\Local\Microsoft\Windows\Temporary Internet Files\Content.IE5\O65REJSZ\MP900406630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59646" y="2349714"/>
            <a:ext cx="2294886" cy="1862804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916302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415636"/>
            <a:ext cx="7772400" cy="831273"/>
          </a:xfrm>
        </p:spPr>
        <p:txBody>
          <a:bodyPr/>
          <a:lstStyle/>
          <a:p>
            <a:r>
              <a:rPr lang="cs-CZ" b="1" dirty="0" smtClean="0"/>
              <a:t>Slovní úloha</a:t>
            </a:r>
            <a:endParaRPr lang="cs-CZ" b="1" dirty="0"/>
          </a:p>
        </p:txBody>
      </p:sp>
      <p:sp>
        <p:nvSpPr>
          <p:cNvPr id="4" name="Podnadpis 3"/>
          <p:cNvSpPr>
            <a:spLocks noGrp="1"/>
          </p:cNvSpPr>
          <p:nvPr>
            <p:ph type="subTitle" idx="1"/>
          </p:nvPr>
        </p:nvSpPr>
        <p:spPr>
          <a:xfrm>
            <a:off x="1043608" y="1340767"/>
            <a:ext cx="7144428" cy="5040561"/>
          </a:xfrm>
        </p:spPr>
        <p:txBody>
          <a:bodyPr>
            <a:normAutofit fontScale="92500" lnSpcReduction="10000"/>
          </a:bodyPr>
          <a:lstStyle/>
          <a:p>
            <a:endParaRPr lang="cs-CZ" sz="4000" b="1" dirty="0" smtClean="0">
              <a:solidFill>
                <a:srgbClr val="FF0000"/>
              </a:solidFill>
            </a:endParaRPr>
          </a:p>
          <a:p>
            <a:r>
              <a:rPr lang="cs-CZ" sz="4600" b="1" dirty="0" smtClean="0">
                <a:solidFill>
                  <a:srgbClr val="FF0000"/>
                </a:solidFill>
              </a:rPr>
              <a:t>              Maminka</a:t>
            </a:r>
          </a:p>
          <a:p>
            <a:r>
              <a:rPr lang="cs-CZ" sz="4600" b="1" dirty="0" smtClean="0">
                <a:solidFill>
                  <a:srgbClr val="FF0000"/>
                </a:solidFill>
              </a:rPr>
              <a:t>              koupila k snídani</a:t>
            </a:r>
          </a:p>
          <a:p>
            <a:r>
              <a:rPr lang="cs-CZ" sz="4600" b="1" dirty="0" smtClean="0">
                <a:solidFill>
                  <a:srgbClr val="FF0000"/>
                </a:solidFill>
              </a:rPr>
              <a:t>                 5 koblih.</a:t>
            </a:r>
            <a:endParaRPr lang="cs-CZ" sz="4600" b="1" dirty="0">
              <a:solidFill>
                <a:srgbClr val="FF0000"/>
              </a:solidFill>
            </a:endParaRPr>
          </a:p>
          <a:p>
            <a:r>
              <a:rPr lang="cs-CZ" sz="4200" b="1" dirty="0" smtClean="0">
                <a:solidFill>
                  <a:srgbClr val="FF0000"/>
                </a:solidFill>
              </a:rPr>
              <a:t>  </a:t>
            </a:r>
            <a:r>
              <a:rPr lang="cs-CZ" sz="4000" b="1" dirty="0" smtClean="0">
                <a:solidFill>
                  <a:srgbClr val="00B050"/>
                </a:solidFill>
              </a:rPr>
              <a:t>Zaplatila za ně 30 Kč.</a:t>
            </a:r>
          </a:p>
          <a:p>
            <a:r>
              <a:rPr lang="cs-CZ" sz="4000" b="1" dirty="0" smtClean="0">
                <a:solidFill>
                  <a:srgbClr val="0070C0"/>
                </a:solidFill>
              </a:rPr>
              <a:t>Kolik korun by zaplatila za </a:t>
            </a:r>
          </a:p>
          <a:p>
            <a:r>
              <a:rPr lang="cs-CZ" sz="4000" b="1" dirty="0">
                <a:solidFill>
                  <a:srgbClr val="0070C0"/>
                </a:solidFill>
              </a:rPr>
              <a:t>9</a:t>
            </a:r>
            <a:r>
              <a:rPr lang="cs-CZ" sz="4000" b="1" dirty="0" smtClean="0">
                <a:solidFill>
                  <a:srgbClr val="0070C0"/>
                </a:solidFill>
              </a:rPr>
              <a:t> koblih?</a:t>
            </a:r>
            <a:endParaRPr lang="cs-CZ" sz="4000" b="1" dirty="0">
              <a:solidFill>
                <a:srgbClr val="0070C0"/>
              </a:solidFill>
            </a:endParaRPr>
          </a:p>
        </p:txBody>
      </p:sp>
      <p:pic>
        <p:nvPicPr>
          <p:cNvPr id="2051" name="Picture 3" descr="C:\Users\Škola\AppData\Local\Microsoft\Windows\Temporary Internet Files\Content.IE5\NZ7JT85G\MC90021578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9" y="1412777"/>
            <a:ext cx="2905176" cy="24482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881024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Zápis: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/>
              <a:t>Koblih ……………. </a:t>
            </a:r>
            <a:r>
              <a:rPr lang="cs-CZ" b="1" dirty="0">
                <a:solidFill>
                  <a:srgbClr val="00B050"/>
                </a:solidFill>
              </a:rPr>
              <a:t>5</a:t>
            </a:r>
            <a:r>
              <a:rPr lang="cs-CZ" b="1" dirty="0" smtClean="0">
                <a:solidFill>
                  <a:srgbClr val="00B050"/>
                </a:solidFill>
              </a:rPr>
              <a:t> kusů</a:t>
            </a:r>
          </a:p>
          <a:p>
            <a:endParaRPr lang="cs-CZ" b="1" dirty="0" smtClean="0"/>
          </a:p>
          <a:p>
            <a:pPr marL="0" indent="0">
              <a:buNone/>
            </a:pPr>
            <a:r>
              <a:rPr lang="cs-CZ" b="1" dirty="0" smtClean="0"/>
              <a:t>Cena za</a:t>
            </a:r>
            <a:r>
              <a:rPr lang="cs-CZ" b="1" dirty="0" smtClean="0">
                <a:solidFill>
                  <a:srgbClr val="00B050"/>
                </a:solidFill>
              </a:rPr>
              <a:t> </a:t>
            </a:r>
            <a:r>
              <a:rPr lang="cs-CZ" b="1" dirty="0">
                <a:solidFill>
                  <a:srgbClr val="00B050"/>
                </a:solidFill>
              </a:rPr>
              <a:t>5</a:t>
            </a:r>
            <a:r>
              <a:rPr lang="cs-CZ" b="1" dirty="0" smtClean="0">
                <a:solidFill>
                  <a:srgbClr val="00B050"/>
                </a:solidFill>
              </a:rPr>
              <a:t> koblih  …………..30 Kč</a:t>
            </a:r>
          </a:p>
          <a:p>
            <a:endParaRPr lang="cs-CZ" b="1" dirty="0" smtClean="0"/>
          </a:p>
          <a:p>
            <a:pPr marL="0" indent="0">
              <a:buNone/>
            </a:pPr>
            <a:r>
              <a:rPr lang="cs-CZ" b="1" dirty="0" smtClean="0"/>
              <a:t>Cena za </a:t>
            </a:r>
            <a:r>
              <a:rPr lang="cs-CZ" b="1" dirty="0">
                <a:solidFill>
                  <a:srgbClr val="0070C0"/>
                </a:solidFill>
              </a:rPr>
              <a:t>9</a:t>
            </a:r>
            <a:r>
              <a:rPr lang="cs-CZ" b="1" dirty="0" smtClean="0">
                <a:solidFill>
                  <a:srgbClr val="0070C0"/>
                </a:solidFill>
              </a:rPr>
              <a:t> koblih  </a:t>
            </a:r>
            <a:r>
              <a:rPr lang="cs-CZ" b="1" dirty="0" smtClean="0"/>
              <a:t>………….. </a:t>
            </a:r>
          </a:p>
        </p:txBody>
      </p:sp>
      <p:sp>
        <p:nvSpPr>
          <p:cNvPr id="5" name="Obdélník 4"/>
          <p:cNvSpPr/>
          <p:nvPr/>
        </p:nvSpPr>
        <p:spPr>
          <a:xfrm>
            <a:off x="4932040" y="3789040"/>
            <a:ext cx="914400" cy="673224"/>
          </a:xfrm>
          <a:prstGeom prst="rect">
            <a:avLst/>
          </a:prstGeom>
          <a:ln w="38100"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998595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Řešení:</a:t>
            </a:r>
            <a:endParaRPr lang="cs-CZ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67544" y="1772816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>
                <a:solidFill>
                  <a:srgbClr val="00B050"/>
                </a:solidFill>
              </a:rPr>
              <a:t>5</a:t>
            </a:r>
            <a:r>
              <a:rPr lang="cs-CZ" b="1" dirty="0" smtClean="0"/>
              <a:t> koblih …………………….. </a:t>
            </a:r>
            <a:r>
              <a:rPr lang="cs-CZ" b="1" dirty="0" smtClean="0">
                <a:solidFill>
                  <a:srgbClr val="00B050"/>
                </a:solidFill>
              </a:rPr>
              <a:t>30 Kč</a:t>
            </a:r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1</a:t>
            </a:r>
            <a:r>
              <a:rPr lang="cs-CZ" b="1" dirty="0" smtClean="0"/>
              <a:t> kobliha ……………   </a:t>
            </a:r>
            <a:r>
              <a:rPr lang="cs-CZ" b="1" dirty="0" smtClean="0">
                <a:solidFill>
                  <a:srgbClr val="00B050"/>
                </a:solidFill>
              </a:rPr>
              <a:t>30 : 5 </a:t>
            </a:r>
            <a:r>
              <a:rPr lang="cs-CZ" b="1" dirty="0" smtClean="0"/>
              <a:t>= </a:t>
            </a:r>
            <a:r>
              <a:rPr lang="cs-CZ" b="1" dirty="0">
                <a:solidFill>
                  <a:srgbClr val="FF0000"/>
                </a:solidFill>
              </a:rPr>
              <a:t>6</a:t>
            </a:r>
            <a:r>
              <a:rPr lang="cs-CZ" b="1" dirty="0" smtClean="0">
                <a:solidFill>
                  <a:srgbClr val="FF0000"/>
                </a:solidFill>
              </a:rPr>
              <a:t> Kč</a:t>
            </a:r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r>
              <a:rPr lang="cs-CZ" b="1" dirty="0">
                <a:solidFill>
                  <a:srgbClr val="0070C0"/>
                </a:solidFill>
              </a:rPr>
              <a:t>9</a:t>
            </a:r>
            <a:r>
              <a:rPr lang="cs-CZ" b="1" dirty="0" smtClean="0"/>
              <a:t> koblih ………………  </a:t>
            </a:r>
            <a:r>
              <a:rPr lang="cs-CZ" b="1" dirty="0" smtClean="0">
                <a:solidFill>
                  <a:srgbClr val="00B050"/>
                </a:solidFill>
              </a:rPr>
              <a:t> </a:t>
            </a:r>
            <a:r>
              <a:rPr lang="cs-CZ" b="1" dirty="0">
                <a:solidFill>
                  <a:srgbClr val="0070C0"/>
                </a:solidFill>
              </a:rPr>
              <a:t>9</a:t>
            </a:r>
            <a:r>
              <a:rPr lang="cs-CZ" b="1" dirty="0" smtClean="0">
                <a:solidFill>
                  <a:srgbClr val="00B050"/>
                </a:solidFill>
              </a:rPr>
              <a:t> </a:t>
            </a:r>
            <a:r>
              <a:rPr lang="cs-CZ" b="1" dirty="0" smtClean="0"/>
              <a:t>.</a:t>
            </a:r>
            <a:r>
              <a:rPr lang="cs-CZ" b="1" dirty="0" smtClean="0">
                <a:solidFill>
                  <a:srgbClr val="FF0000"/>
                </a:solidFill>
              </a:rPr>
              <a:t> 6 </a:t>
            </a:r>
            <a:r>
              <a:rPr lang="cs-CZ" b="1" dirty="0" smtClean="0"/>
              <a:t>= </a:t>
            </a:r>
            <a:r>
              <a:rPr lang="cs-CZ" b="1" dirty="0" smtClean="0">
                <a:solidFill>
                  <a:srgbClr val="0070C0"/>
                </a:solidFill>
              </a:rPr>
              <a:t>54 Kč</a:t>
            </a:r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r>
              <a:rPr lang="cs-CZ" b="1" dirty="0" smtClean="0">
                <a:solidFill>
                  <a:srgbClr val="0070C0"/>
                </a:solidFill>
              </a:rPr>
              <a:t>Za 9 koblih by maminka zaplatila 54 Kč</a:t>
            </a:r>
            <a:r>
              <a:rPr lang="cs-CZ" b="1" dirty="0">
                <a:solidFill>
                  <a:srgbClr val="0070C0"/>
                </a:solidFill>
              </a:rPr>
              <a:t>.</a:t>
            </a:r>
            <a:endParaRPr lang="cs-CZ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297812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Další úlohy: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rgbClr val="C00000"/>
                </a:solidFill>
              </a:rPr>
              <a:t>1. </a:t>
            </a:r>
            <a:r>
              <a:rPr lang="cs-CZ" b="1" dirty="0">
                <a:solidFill>
                  <a:srgbClr val="C00000"/>
                </a:solidFill>
              </a:rPr>
              <a:t>7</a:t>
            </a:r>
            <a:r>
              <a:rPr lang="cs-CZ" b="1" dirty="0" smtClean="0">
                <a:solidFill>
                  <a:srgbClr val="C00000"/>
                </a:solidFill>
              </a:rPr>
              <a:t> lízátek stojí  28 Kč. </a:t>
            </a:r>
          </a:p>
          <a:p>
            <a:pPr marL="0" indent="0">
              <a:buNone/>
            </a:pPr>
            <a:r>
              <a:rPr lang="cs-CZ" b="1" dirty="0">
                <a:solidFill>
                  <a:srgbClr val="C00000"/>
                </a:solidFill>
              </a:rPr>
              <a:t> </a:t>
            </a:r>
            <a:r>
              <a:rPr lang="cs-CZ" b="1" dirty="0" smtClean="0">
                <a:solidFill>
                  <a:srgbClr val="C00000"/>
                </a:solidFill>
              </a:rPr>
              <a:t>    Kolik korun stojí 4 lízátka.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Řešení:</a:t>
            </a:r>
          </a:p>
          <a:p>
            <a:pPr marL="0" indent="0">
              <a:buNone/>
            </a:pPr>
            <a:r>
              <a:rPr lang="cs-CZ" b="1" dirty="0" smtClean="0"/>
              <a:t>1 lízátko ……. 28 : 7 = 4 Kč</a:t>
            </a:r>
          </a:p>
          <a:p>
            <a:pPr marL="0" indent="0">
              <a:buNone/>
            </a:pPr>
            <a:r>
              <a:rPr lang="cs-CZ" b="1" dirty="0" smtClean="0"/>
              <a:t>4 lízátka …….    4 . 4 = 16 Kč</a:t>
            </a:r>
          </a:p>
          <a:p>
            <a:pPr marL="0" indent="0">
              <a:buNone/>
            </a:pPr>
            <a:r>
              <a:rPr lang="cs-CZ" b="1" dirty="0" smtClean="0"/>
              <a:t>4 lízátka stojí 16 Kč.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 descr="C:\Users\Škola\AppData\Local\Microsoft\Windows\Temporary Internet Files\Content.IE5\NZ7JT85G\MC900436325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1700808"/>
            <a:ext cx="2736304" cy="2448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600164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/>
              <a:t>Zkusíme ještě jednu?</a:t>
            </a:r>
            <a:endParaRPr lang="cs-CZ" sz="3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>
                <a:solidFill>
                  <a:srgbClr val="00B050"/>
                </a:solidFill>
              </a:rPr>
              <a:t>2. 8 tužek stojí 24 Kč.</a:t>
            </a:r>
          </a:p>
          <a:p>
            <a:pPr marL="0" indent="0">
              <a:buNone/>
            </a:pPr>
            <a:r>
              <a:rPr lang="cs-CZ" b="1" dirty="0">
                <a:solidFill>
                  <a:srgbClr val="00B050"/>
                </a:solidFill>
              </a:rPr>
              <a:t> </a:t>
            </a:r>
            <a:r>
              <a:rPr lang="cs-CZ" b="1" dirty="0" smtClean="0">
                <a:solidFill>
                  <a:srgbClr val="00B050"/>
                </a:solidFill>
              </a:rPr>
              <a:t>    Kolik korun stojí 5 tužek?</a:t>
            </a:r>
          </a:p>
          <a:p>
            <a:pPr marL="514350" indent="-514350">
              <a:buAutoNum type="arabicPeriod"/>
            </a:pPr>
            <a:endParaRPr lang="cs-CZ" dirty="0"/>
          </a:p>
          <a:p>
            <a:pPr marL="0" indent="0">
              <a:buNone/>
            </a:pPr>
            <a:r>
              <a:rPr lang="cs-CZ" b="1" i="1" dirty="0" smtClean="0"/>
              <a:t>Řešení:</a:t>
            </a:r>
          </a:p>
          <a:p>
            <a:pPr marL="0" indent="0">
              <a:buNone/>
            </a:pPr>
            <a:r>
              <a:rPr lang="cs-CZ" b="1" dirty="0" smtClean="0"/>
              <a:t>1 tužka …………. 24 : 8 = 3 Kč</a:t>
            </a:r>
          </a:p>
          <a:p>
            <a:pPr marL="0" indent="0">
              <a:buNone/>
            </a:pPr>
            <a:r>
              <a:rPr lang="cs-CZ" b="1" dirty="0" smtClean="0"/>
              <a:t>5 tužek ………….    5 . 3 = 15 Kč</a:t>
            </a:r>
          </a:p>
          <a:p>
            <a:pPr marL="0" indent="0">
              <a:buNone/>
            </a:pPr>
            <a:r>
              <a:rPr lang="cs-CZ" b="1" dirty="0" smtClean="0"/>
              <a:t>5 tužek stojí 15 Kč.</a:t>
            </a:r>
          </a:p>
          <a:p>
            <a:pPr marL="0" indent="0">
              <a:buNone/>
            </a:pPr>
            <a:endParaRPr lang="cs-CZ" dirty="0"/>
          </a:p>
          <a:p>
            <a:pPr marL="514350" indent="-514350">
              <a:buAutoNum type="arabicPeriod"/>
            </a:pPr>
            <a:endParaRPr lang="cs-CZ" dirty="0"/>
          </a:p>
        </p:txBody>
      </p:sp>
      <p:pic>
        <p:nvPicPr>
          <p:cNvPr id="5" name="Picture 4" descr="C:\Users\Škola\AppData\Local\Microsoft\Windows\Temporary Internet Files\Content.IE5\VAIW5MVP\MP90030962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1907507"/>
            <a:ext cx="2088232" cy="2016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55227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/>
              <a:t>A teď poslední úloha!</a:t>
            </a:r>
            <a:endParaRPr lang="cs-CZ" sz="3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>
                <a:solidFill>
                  <a:srgbClr val="0070C0"/>
                </a:solidFill>
              </a:rPr>
              <a:t>3. 6 skleněných kuliček  stojí 48 Kč.</a:t>
            </a:r>
          </a:p>
          <a:p>
            <a:pPr marL="0" indent="0">
              <a:buNone/>
            </a:pPr>
            <a:r>
              <a:rPr lang="cs-CZ" b="1" dirty="0">
                <a:solidFill>
                  <a:srgbClr val="0070C0"/>
                </a:solidFill>
              </a:rPr>
              <a:t>     Kolik korun stojí 10 kuliček?</a:t>
            </a:r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r>
              <a:rPr lang="cs-CZ" b="1" i="1" dirty="0" smtClean="0"/>
              <a:t>Řešení:</a:t>
            </a:r>
          </a:p>
          <a:p>
            <a:pPr marL="0" indent="0">
              <a:buNone/>
            </a:pPr>
            <a:r>
              <a:rPr lang="cs-CZ" b="1" dirty="0" smtClean="0"/>
              <a:t>1 kulička …………. 48 : 6 = 8 Kč</a:t>
            </a:r>
          </a:p>
          <a:p>
            <a:pPr marL="0" indent="0">
              <a:buNone/>
            </a:pPr>
            <a:r>
              <a:rPr lang="cs-CZ" b="1" dirty="0" smtClean="0"/>
              <a:t>10 kuliček ……….. 10 . 8 = 80 Kč</a:t>
            </a:r>
          </a:p>
          <a:p>
            <a:pPr marL="0" indent="0">
              <a:buNone/>
            </a:pPr>
            <a:r>
              <a:rPr lang="cs-CZ" b="1" dirty="0" smtClean="0"/>
              <a:t>10 kuliček stojí 80 Kč.</a:t>
            </a:r>
            <a:endParaRPr lang="cs-CZ" b="1" dirty="0"/>
          </a:p>
        </p:txBody>
      </p:sp>
      <p:pic>
        <p:nvPicPr>
          <p:cNvPr id="4" name="Picture 8" descr="C:\Users\Škola\AppData\Local\Microsoft\Windows\Temporary Internet Files\Content.IE5\NZ7JT85G\MP90017792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2348523"/>
            <a:ext cx="2304256" cy="2448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98739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259632" y="548680"/>
            <a:ext cx="684386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C00000"/>
                </a:solidFill>
              </a:rPr>
              <a:t>Tak tohle už jsme taky zvládli!!!</a:t>
            </a:r>
            <a:endParaRPr lang="cs-CZ" sz="4000" b="1" dirty="0">
              <a:solidFill>
                <a:srgbClr val="C00000"/>
              </a:solidFill>
            </a:endParaRPr>
          </a:p>
        </p:txBody>
      </p:sp>
      <p:pic>
        <p:nvPicPr>
          <p:cNvPr id="1026" name="Picture 2" descr="C:\Users\Škola\AppData\Local\Microsoft\Windows\Temporary Internet Files\Content.IE5\2P7EQ0F1\MC90043984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2292" y="1556792"/>
            <a:ext cx="2070100" cy="1301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475656" y="3573016"/>
            <a:ext cx="621984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70C0"/>
                </a:solidFill>
              </a:rPr>
              <a:t>Konečně si můžeme jít hrát!</a:t>
            </a:r>
            <a:endParaRPr lang="cs-CZ" b="1" dirty="0">
              <a:solidFill>
                <a:srgbClr val="0070C0"/>
              </a:solidFill>
            </a:endParaRPr>
          </a:p>
        </p:txBody>
      </p:sp>
      <p:pic>
        <p:nvPicPr>
          <p:cNvPr id="1029" name="Picture 5" descr="C:\Users\Škola\AppData\Local\Microsoft\Windows\Temporary Internet Files\Content.IE5\2P7EQ0F1\MC90044041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12784" y="1916832"/>
            <a:ext cx="1828800" cy="1343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Škola\AppData\Local\Microsoft\Windows\Temporary Internet Files\Content.IE5\HF4Z3S04\MC90043245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1562" y="4509120"/>
            <a:ext cx="1536700" cy="1812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Škola\AppData\Local\Microsoft\Windows\Temporary Internet Files\Content.IE5\2P7EQ0F1\MC90043984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4533843"/>
            <a:ext cx="1825625" cy="1879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192497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772816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cs-CZ" sz="2800" dirty="0" smtClean="0"/>
              <a:t>Odkazy: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2985" y="2636912"/>
            <a:ext cx="8229600" cy="1152128"/>
          </a:xfrm>
        </p:spPr>
        <p:txBody>
          <a:bodyPr/>
          <a:lstStyle/>
          <a:p>
            <a:pPr marL="0" indent="0">
              <a:buNone/>
            </a:pPr>
            <a:r>
              <a:rPr lang="cs-CZ" sz="2800" dirty="0" smtClean="0"/>
              <a:t>Autor: Mgr. Zuzana Chloubová</a:t>
            </a:r>
          </a:p>
          <a:p>
            <a:pPr marL="0" indent="0">
              <a:buNone/>
            </a:pPr>
            <a:r>
              <a:rPr lang="cs-CZ" sz="2800" dirty="0" smtClean="0"/>
              <a:t>Vytvořeno v programu Microsoft PowerPoint.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448180" y="3933056"/>
            <a:ext cx="6912768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Wingdings" pitchFamily="2" charset="2"/>
              <a:buChar char="ü"/>
            </a:pPr>
            <a:r>
              <a:rPr lang="cs-CZ" sz="2800" dirty="0"/>
              <a:t>: </a:t>
            </a:r>
            <a:r>
              <a:rPr lang="cs-CZ" sz="2800" i="1" dirty="0"/>
              <a:t>Ilustrace www.office.microsoft.com</a:t>
            </a:r>
          </a:p>
        </p:txBody>
      </p:sp>
      <p:pic>
        <p:nvPicPr>
          <p:cNvPr id="5" name="Obrázek 4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260648"/>
            <a:ext cx="4320480" cy="1584176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18268802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222</TotalTime>
  <Words>344</Words>
  <Application>Microsoft Office PowerPoint</Application>
  <PresentationFormat>Předvádění na obrazovce (4:3)</PresentationFormat>
  <Paragraphs>82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Prezentace aplikace PowerPoint</vt:lpstr>
      <vt:lpstr>Zdravá snídaně</vt:lpstr>
      <vt:lpstr>Slovní úloha</vt:lpstr>
      <vt:lpstr>Zápis:</vt:lpstr>
      <vt:lpstr>Řešení:</vt:lpstr>
      <vt:lpstr>Další úlohy:</vt:lpstr>
      <vt:lpstr>Zkusíme ještě jednu?</vt:lpstr>
      <vt:lpstr>A teď poslední úloha!</vt:lpstr>
      <vt:lpstr>Prezentace aplikace PowerPoint</vt:lpstr>
      <vt:lpstr>Odkazy: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Slovní úloha</dc:title>
  <dc:creator>Zuzana Chloubová</dc:creator>
  <cp:lastModifiedBy>Zuzana Chloubová</cp:lastModifiedBy>
  <cp:revision>32</cp:revision>
  <dcterms:created xsi:type="dcterms:W3CDTF">2011-10-17T16:46:37Z</dcterms:created>
  <dcterms:modified xsi:type="dcterms:W3CDTF">2012-06-03T13:08:57Z</dcterms:modified>
</cp:coreProperties>
</file>