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61" r:id="rId7"/>
    <p:sldId id="259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427A15-02EC-4EB2-91A7-0510D8CFD2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95026E-4821-49AC-8F3F-4338C52C96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902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95026E-4821-49AC-8F3F-4338C52C96C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366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0C8D-C116-4E50-922B-2C4297CC3F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F6DC1-1793-431A-AD81-9A7DBED54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74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0C8D-C116-4E50-922B-2C4297CC3F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F6DC1-1793-431A-AD81-9A7DBED54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692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0C8D-C116-4E50-922B-2C4297CC3F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F6DC1-1793-431A-AD81-9A7DBED54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798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0C8D-C116-4E50-922B-2C4297CC3F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F6DC1-1793-431A-AD81-9A7DBED54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614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0C8D-C116-4E50-922B-2C4297CC3F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F6DC1-1793-431A-AD81-9A7DBED54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251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0C8D-C116-4E50-922B-2C4297CC3F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F6DC1-1793-431A-AD81-9A7DBED54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752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0C8D-C116-4E50-922B-2C4297CC3F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F6DC1-1793-431A-AD81-9A7DBED54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973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0C8D-C116-4E50-922B-2C4297CC3F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F6DC1-1793-431A-AD81-9A7DBED54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29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0C8D-C116-4E50-922B-2C4297CC3F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F6DC1-1793-431A-AD81-9A7DBED54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989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0C8D-C116-4E50-922B-2C4297CC3F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F6DC1-1793-431A-AD81-9A7DBED54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104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0C8D-C116-4E50-922B-2C4297CC3F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F6DC1-1793-431A-AD81-9A7DBED54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196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720C8D-C116-4E50-922B-2C4297CC3F6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FF6DC1-1793-431A-AD81-9A7DBED54F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420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60648"/>
            <a:ext cx="4524375" cy="173355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346092"/>
              </p:ext>
            </p:extLst>
          </p:nvPr>
        </p:nvGraphicFramePr>
        <p:xfrm>
          <a:off x="1241425" y="2909094"/>
          <a:ext cx="6661150" cy="19081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661150"/>
              </a:tblGrid>
              <a:tr h="6502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školy:       Základní  škola  J. E. Purkyně  a  Základní umělecká škola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                             Libochovice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81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Autor:                  Mgr. Zuzana Chloubová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81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r>
                        <a:rPr lang="cs-CZ" sz="1400">
                          <a:effectLst/>
                        </a:rPr>
                        <a:t>:                 </a:t>
                      </a:r>
                      <a:r>
                        <a:rPr lang="cs-CZ" sz="1400" smtClean="0">
                          <a:effectLst/>
                        </a:rPr>
                        <a:t>VY_32_INOVACE_07 </a:t>
                      </a:r>
                      <a:r>
                        <a:rPr lang="cs-CZ" sz="1400" dirty="0" smtClean="0">
                          <a:effectLst/>
                        </a:rPr>
                        <a:t>_M _Dělení se zbytkem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Téma:                  </a:t>
                      </a:r>
                      <a:r>
                        <a:rPr lang="cs-CZ" sz="1400" dirty="0" smtClean="0">
                          <a:effectLst/>
                        </a:rPr>
                        <a:t>Dělení se zbytkem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81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projektu:    CZ.1.07/1.4.00/21.2803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241425" y="29098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6638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8488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endParaRPr lang="cs-CZ" sz="2800" dirty="0"/>
          </a:p>
          <a:p>
            <a:r>
              <a:rPr lang="cs-CZ" sz="2800" dirty="0" smtClean="0"/>
              <a:t>Prezentace slouží k vyvození dělení se zbytkem. Názor slouží k lepšímu pochopení postupu.</a:t>
            </a:r>
          </a:p>
          <a:p>
            <a:r>
              <a:rPr lang="cs-CZ" sz="2800" dirty="0" smtClean="0"/>
              <a:t>Součástí prezentace jsou i příklady na procvičení.</a:t>
            </a:r>
          </a:p>
          <a:p>
            <a:r>
              <a:rPr lang="cs-CZ" sz="2800" dirty="0" smtClean="0"/>
              <a:t>Následná kontrola umožňuje žákům ověřit správnost svého postupu a výpočtu.</a:t>
            </a:r>
          </a:p>
          <a:p>
            <a:r>
              <a:rPr lang="cs-CZ" sz="2800" dirty="0" smtClean="0"/>
              <a:t>Způsobem ztvárnění a náročností vyhovuje žákům</a:t>
            </a:r>
          </a:p>
          <a:p>
            <a:r>
              <a:rPr lang="cs-CZ" sz="2800" dirty="0" smtClean="0"/>
              <a:t>3. třídy, kterým je určena.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99985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835696" y="493221"/>
            <a:ext cx="44669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Zopakuj si dělení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Škola\AppData\Local\Microsoft\Windows\Temporary Internet Files\Content.IE5\T2ETC6XA\MC9004413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39" y="1854587"/>
            <a:ext cx="852091" cy="85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Škola\AppData\Local\Microsoft\Windows\Temporary Internet Files\Content.IE5\T2ETC6XA\MC9004413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330" y="1854584"/>
            <a:ext cx="852091" cy="85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Škola\AppData\Local\Microsoft\Windows\Temporary Internet Files\Content.IE5\T2ETC6XA\MC9004413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421" y="1885697"/>
            <a:ext cx="852091" cy="85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Škola\AppData\Local\Microsoft\Windows\Temporary Internet Files\Content.IE5\T2ETC6XA\MC9004413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932" y="1854583"/>
            <a:ext cx="852091" cy="85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Škola\AppData\Local\Microsoft\Windows\Temporary Internet Files\Content.IE5\T2ETC6XA\MC9004413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6277" y="1854582"/>
            <a:ext cx="852091" cy="85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Škola\AppData\Local\Microsoft\Windows\Temporary Internet Files\Content.IE5\T2ETC6XA\MC9004413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937" y="1854581"/>
            <a:ext cx="852091" cy="85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Škola\AppData\Local\Microsoft\Windows\Temporary Internet Files\Content.IE5\T2ETC6XA\MC9004413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041" y="1854580"/>
            <a:ext cx="852091" cy="85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Škola\AppData\Local\Microsoft\Windows\Temporary Internet Files\Content.IE5\T2ETC6XA\MC9004413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236" y="1854579"/>
            <a:ext cx="852091" cy="85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Škola\AppData\Local\Microsoft\Windows\Temporary Internet Files\Content.IE5\T2ETC6XA\MC9004413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399" y="1854578"/>
            <a:ext cx="852091" cy="85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64977" y="3166762"/>
            <a:ext cx="18389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9 :  3 =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30117" y="1719925"/>
            <a:ext cx="2681408" cy="118363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220633" y="1688815"/>
            <a:ext cx="2681408" cy="118363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909422" y="1688682"/>
            <a:ext cx="2681408" cy="118363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480813" y="317441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3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26" name="Picture 3" descr="C:\Users\Škola\AppData\Local\Microsoft\Windows\Temporary Internet Files\Content.IE5\NZ7JT85G\MC9004413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17" y="4143624"/>
            <a:ext cx="738285" cy="73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Users\Škola\AppData\Local\Microsoft\Windows\Temporary Internet Files\Content.IE5\NZ7JT85G\MC9004413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090" y="4143630"/>
            <a:ext cx="738285" cy="73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C:\Users\Škola\AppData\Local\Microsoft\Windows\Temporary Internet Files\Content.IE5\NZ7JT85G\MC9004413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859" y="4143625"/>
            <a:ext cx="738285" cy="73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C:\Users\Škola\AppData\Local\Microsoft\Windows\Temporary Internet Files\Content.IE5\NZ7JT85G\MC9004413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724" y="4143626"/>
            <a:ext cx="738285" cy="73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C:\Users\Škola\AppData\Local\Microsoft\Windows\Temporary Internet Files\Content.IE5\NZ7JT85G\MC9004413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085" y="4105559"/>
            <a:ext cx="738285" cy="73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C:\Users\Škola\AppData\Local\Microsoft\Windows\Temporary Internet Files\Content.IE5\NZ7JT85G\MC9004413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023" y="4111926"/>
            <a:ext cx="738285" cy="73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Škola\AppData\Local\Microsoft\Windows\Temporary Internet Files\Content.IE5\NZ7JT85G\MC9004413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5551" y="4111926"/>
            <a:ext cx="738285" cy="73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C:\Users\Škola\AppData\Local\Microsoft\Windows\Temporary Internet Files\Content.IE5\NZ7JT85G\MC9004413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578" y="4111926"/>
            <a:ext cx="738285" cy="73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Users\Škola\AppData\Local\Microsoft\Windows\Temporary Internet Files\Content.IE5\NZ7JT85G\MC9004413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517" y="4143627"/>
            <a:ext cx="738285" cy="73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C:\Users\Škola\AppData\Local\Microsoft\Windows\Temporary Internet Files\Content.IE5\NZ7JT85G\MC9004413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293" y="4143630"/>
            <a:ext cx="738285" cy="73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Škola\AppData\Local\Microsoft\Windows\Temporary Internet Files\Content.IE5\NZ7JT85G\MC9004413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327" y="4143630"/>
            <a:ext cx="738285" cy="73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Users\Škola\AppData\Local\Microsoft\Windows\Temporary Internet Files\Content.IE5\NZ7JT85G\MC9004413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1687" y="4143630"/>
            <a:ext cx="738285" cy="73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3710454" y="5589240"/>
            <a:ext cx="20120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12 : 4 =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93363" y="4055566"/>
            <a:ext cx="2845646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366998" y="4055572"/>
            <a:ext cx="2845646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234082" y="4055572"/>
            <a:ext cx="2845646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5653415" y="5585661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3</a:t>
            </a:r>
            <a:endParaRPr lang="cs-CZ" sz="4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126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0" grpId="0" animBg="1"/>
      <p:bldP spid="18" grpId="0"/>
      <p:bldP spid="22" grpId="0" animBg="1"/>
      <p:bldP spid="47" grpId="0" animBg="1"/>
      <p:bldP spid="48" grpId="0" animBg="1"/>
      <p:bldP spid="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596007"/>
            <a:ext cx="49968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DĚLENÍ SE  ZBYTKEM</a:t>
            </a:r>
            <a:endParaRPr lang="cs-CZ" sz="4400" b="1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Škola\AppData\Local\Microsoft\Windows\Temporary Internet Files\Content.IE5\O65REJSZ\MC9004413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Škola\AppData\Local\Microsoft\Windows\Temporary Internet Files\Content.IE5\O65REJSZ\MC9004413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572" y="1982804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Škola\AppData\Local\Microsoft\Windows\Temporary Internet Files\Content.IE5\O65REJSZ\MC9004413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592" y="1982804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Škola\AppData\Local\Microsoft\Windows\Temporary Internet Files\Content.IE5\O65REJSZ\MC9004413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435" y="1982804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Škola\AppData\Local\Microsoft\Windows\Temporary Internet Files\Content.IE5\O65REJSZ\MC9004413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515" y="1982804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Škola\AppData\Local\Microsoft\Windows\Temporary Internet Files\Content.IE5\O65REJSZ\MC9004413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4595" y="199026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Škola\AppData\Local\Microsoft\Windows\Temporary Internet Files\Content.IE5\O65REJSZ\MC9004413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825" y="1982804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Škola\AppData\Local\Microsoft\Windows\Temporary Internet Files\Content.IE5\O65REJSZ\MC9004413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799" y="1988840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Škola\AppData\Local\Microsoft\Windows\Temporary Internet Files\Content.IE5\O65REJSZ\MC9004413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985" y="1988840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Škola\AppData\Local\Microsoft\Windows\Temporary Internet Files\Content.IE5\O65REJSZ\MC9004413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742" y="1988840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Škola\AppData\Local\Microsoft\Windows\Temporary Internet Files\Content.IE5\O65REJSZ\MC9004413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1988840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 17"/>
          <p:cNvSpPr/>
          <p:nvPr/>
        </p:nvSpPr>
        <p:spPr>
          <a:xfrm>
            <a:off x="428432" y="1893968"/>
            <a:ext cx="2160240" cy="9126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704435" y="1945818"/>
            <a:ext cx="2160240" cy="9126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153314" y="3140968"/>
            <a:ext cx="21515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11 : 3 = </a:t>
            </a:r>
            <a:endParaRPr lang="cs-CZ" sz="4800" b="1" dirty="0"/>
          </a:p>
        </p:txBody>
      </p:sp>
      <p:sp>
        <p:nvSpPr>
          <p:cNvPr id="21" name="Ovál 20"/>
          <p:cNvSpPr/>
          <p:nvPr/>
        </p:nvSpPr>
        <p:spPr>
          <a:xfrm>
            <a:off x="4956719" y="1939989"/>
            <a:ext cx="2160240" cy="9126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67653" y="3140967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3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698950" y="3123098"/>
            <a:ext cx="23136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00B050"/>
                </a:solidFill>
              </a:rPr>
              <a:t>z</a:t>
            </a:r>
            <a:r>
              <a:rPr lang="cs-CZ" sz="4800" b="1" dirty="0" smtClean="0">
                <a:solidFill>
                  <a:srgbClr val="00B050"/>
                </a:solidFill>
              </a:rPr>
              <a:t>bytek 2</a:t>
            </a:r>
            <a:endParaRPr lang="cs-CZ" sz="4800" b="1" dirty="0">
              <a:solidFill>
                <a:srgbClr val="00B050"/>
              </a:solidFill>
            </a:endParaRPr>
          </a:p>
        </p:txBody>
      </p:sp>
      <p:pic>
        <p:nvPicPr>
          <p:cNvPr id="2051" name="Picture 3" descr="C:\Users\Škola\AppData\Local\Microsoft\Windows\Temporary Internet Files\Content.IE5\VAIW5MVP\MC9004391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690" y="4163944"/>
            <a:ext cx="842516" cy="85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Škola\AppData\Local\Microsoft\Windows\Temporary Internet Files\Content.IE5\VAIW5MVP\MC9004391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183138"/>
            <a:ext cx="842516" cy="85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Škola\AppData\Local\Microsoft\Windows\Temporary Internet Files\Content.IE5\VAIW5MVP\MC9004391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874" y="4163944"/>
            <a:ext cx="842516" cy="85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Škola\AppData\Local\Microsoft\Windows\Temporary Internet Files\Content.IE5\VAIW5MVP\MC9004391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2810" y="4183138"/>
            <a:ext cx="842516" cy="85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Škola\AppData\Local\Microsoft\Windows\Temporary Internet Files\Content.IE5\VAIW5MVP\MC9004391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0745" y="4182203"/>
            <a:ext cx="842516" cy="85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Škola\AppData\Local\Microsoft\Windows\Temporary Internet Files\Content.IE5\VAIW5MVP\MC9004391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1570" y="4183138"/>
            <a:ext cx="842516" cy="85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Škola\AppData\Local\Microsoft\Windows\Temporary Internet Files\Content.IE5\VAIW5MVP\MC9004391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798" y="4183138"/>
            <a:ext cx="842516" cy="85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Users\Škola\AppData\Local\Microsoft\Windows\Temporary Internet Files\Content.IE5\VAIW5MVP\MC9004391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6279" y="4183138"/>
            <a:ext cx="842516" cy="85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Škola\AppData\Local\Microsoft\Windows\Temporary Internet Files\Content.IE5\VAIW5MVP\MC9004391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483" y="4183138"/>
            <a:ext cx="842516" cy="85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C:\Users\Škola\AppData\Local\Microsoft\Windows\Temporary Internet Files\Content.IE5\VAIW5MVP\MC9004391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898" y="4183138"/>
            <a:ext cx="842516" cy="85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Users\Škola\AppData\Local\Microsoft\Windows\Temporary Internet Files\Content.IE5\VAIW5MVP\MC9004391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3940" y="4183138"/>
            <a:ext cx="842516" cy="85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231620" y="4163944"/>
            <a:ext cx="2921171" cy="9144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263500" y="4183138"/>
            <a:ext cx="2995295" cy="9144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8" name="TextovéPole 2047"/>
          <p:cNvSpPr txBox="1"/>
          <p:nvPr/>
        </p:nvSpPr>
        <p:spPr>
          <a:xfrm>
            <a:off x="3263500" y="5445224"/>
            <a:ext cx="20120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11 : 4 =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2049" name="TextovéPole 2048"/>
          <p:cNvSpPr txBox="1"/>
          <p:nvPr/>
        </p:nvSpPr>
        <p:spPr>
          <a:xfrm>
            <a:off x="5304865" y="5445223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2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052" name="TextovéPole 2051"/>
          <p:cNvSpPr txBox="1"/>
          <p:nvPr/>
        </p:nvSpPr>
        <p:spPr>
          <a:xfrm>
            <a:off x="6698950" y="5445220"/>
            <a:ext cx="23136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zbytek 3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19613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1" grpId="0" animBg="1"/>
      <p:bldP spid="20" grpId="0"/>
      <p:bldP spid="22" grpId="0"/>
      <p:bldP spid="24" grpId="0" animBg="1"/>
      <p:bldP spid="37" grpId="0" animBg="1"/>
      <p:bldP spid="2049" grpId="0"/>
      <p:bldP spid="20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85139"/>
            <a:ext cx="88170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Jak budeme postupovat při počítání?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16831"/>
            <a:ext cx="20120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15 : 2 =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8941" y="3490088"/>
            <a:ext cx="85168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1. Vyhledáme nejbližší nižší násobek čísla 2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25458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14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0723" y="4197975"/>
            <a:ext cx="74865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2. Vypočítáme příklad na dělení  </a:t>
            </a:r>
            <a:r>
              <a:rPr lang="cs-CZ" sz="3600" b="1" dirty="0" smtClean="0">
                <a:solidFill>
                  <a:srgbClr val="00B050"/>
                </a:solidFill>
              </a:rPr>
              <a:t>14 : 2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47498" y="1916831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7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8941" y="4797152"/>
            <a:ext cx="799526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3. Vypočítáme zbytek –</a:t>
            </a:r>
          </a:p>
          <a:p>
            <a:r>
              <a:rPr lang="cs-CZ" sz="3600" b="1" dirty="0" smtClean="0"/>
              <a:t>     od děleného čísla odečteme násobek  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                            15 – 14 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94297" y="1916830"/>
            <a:ext cx="23136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00B0F0"/>
                </a:solidFill>
              </a:rPr>
              <a:t>z</a:t>
            </a:r>
            <a:r>
              <a:rPr lang="cs-CZ" sz="4800" b="1" dirty="0" smtClean="0">
                <a:solidFill>
                  <a:srgbClr val="00B0F0"/>
                </a:solidFill>
              </a:rPr>
              <a:t>bytek 1</a:t>
            </a:r>
            <a:endParaRPr lang="cs-CZ" sz="4800" b="1" dirty="0">
              <a:solidFill>
                <a:srgbClr val="00B0F0"/>
              </a:solidFill>
            </a:endParaRPr>
          </a:p>
        </p:txBody>
      </p:sp>
      <p:pic>
        <p:nvPicPr>
          <p:cNvPr id="4098" name="Picture 2" descr="C:\Users\Škola\AppData\Local\Microsoft\Windows\Temporary Internet Files\Content.IE5\NZ7JT85G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298" y="1378241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8960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0436" y="764704"/>
            <a:ext cx="74941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Jak budeme provádět zkoušku?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0436" y="2636912"/>
            <a:ext cx="20120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14 : 4 =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0436" y="3789040"/>
            <a:ext cx="22377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Zkouška: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0436" y="5140640"/>
            <a:ext cx="16385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(</a:t>
            </a:r>
            <a:r>
              <a:rPr lang="cs-CZ" sz="4800" b="1" dirty="0" smtClean="0">
                <a:solidFill>
                  <a:srgbClr val="00B050"/>
                </a:solidFill>
              </a:rPr>
              <a:t>3</a:t>
            </a:r>
            <a:r>
              <a:rPr lang="cs-CZ" sz="4800" b="1" dirty="0" smtClean="0"/>
              <a:t> . 4)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0436" y="190291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52854" y="263691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3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2636911"/>
            <a:ext cx="13773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>
                <a:solidFill>
                  <a:srgbClr val="0070C0"/>
                </a:solidFill>
              </a:rPr>
              <a:t>z</a:t>
            </a:r>
            <a:r>
              <a:rPr lang="cs-CZ" sz="4800" b="1" dirty="0" err="1" smtClean="0">
                <a:solidFill>
                  <a:srgbClr val="0070C0"/>
                </a:solidFill>
              </a:rPr>
              <a:t>b</a:t>
            </a:r>
            <a:r>
              <a:rPr lang="cs-CZ" sz="4800" b="1" dirty="0" smtClean="0">
                <a:solidFill>
                  <a:srgbClr val="0070C0"/>
                </a:solidFill>
              </a:rPr>
              <a:t>. 2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46584" y="5054912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+ 2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89471" y="5054913"/>
            <a:ext cx="12554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= 14</a:t>
            </a:r>
            <a:endParaRPr lang="cs-CZ" sz="4800" b="1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1058683" y="4508330"/>
            <a:ext cx="1159653" cy="769441"/>
            <a:chOff x="6012160" y="4298504"/>
            <a:chExt cx="1159653" cy="769441"/>
          </a:xfrm>
        </p:grpSpPr>
        <p:sp>
          <p:nvSpPr>
            <p:cNvPr id="13" name="TextovéPole 12"/>
            <p:cNvSpPr txBox="1"/>
            <p:nvPr/>
          </p:nvSpPr>
          <p:spPr>
            <a:xfrm>
              <a:off x="6214318" y="4298504"/>
              <a:ext cx="755335" cy="769441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12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sp>
          <p:nvSpPr>
            <p:cNvPr id="14" name="Vývojový diagram: ukončení 13"/>
            <p:cNvSpPr/>
            <p:nvPr/>
          </p:nvSpPr>
          <p:spPr>
            <a:xfrm>
              <a:off x="6012160" y="4342707"/>
              <a:ext cx="1159653" cy="702940"/>
            </a:xfrm>
            <a:prstGeom prst="flowChartTerminator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</p:grpSp>
    </p:spTree>
    <p:extLst>
      <p:ext uri="{BB962C8B-B14F-4D97-AF65-F5344CB8AC3E}">
        <p14:creationId xmlns:p14="http://schemas.microsoft.com/office/powerpoint/2010/main" val="448387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48680"/>
            <a:ext cx="66947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Tak teď si to zkusíme znova: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3221" y="1988840"/>
            <a:ext cx="20120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14 : 4 =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3221" y="135364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6519" y="1988836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3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8160" y="1988835"/>
            <a:ext cx="13773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>
                <a:solidFill>
                  <a:srgbClr val="0070C0"/>
                </a:solidFill>
              </a:rPr>
              <a:t>z</a:t>
            </a:r>
            <a:r>
              <a:rPr lang="cs-CZ" sz="4800" b="1" dirty="0" err="1" smtClean="0">
                <a:solidFill>
                  <a:srgbClr val="0070C0"/>
                </a:solidFill>
              </a:rPr>
              <a:t>b</a:t>
            </a:r>
            <a:r>
              <a:rPr lang="cs-CZ" sz="4800" b="1" dirty="0" smtClean="0">
                <a:solidFill>
                  <a:srgbClr val="0070C0"/>
                </a:solidFill>
              </a:rPr>
              <a:t>. 2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1979707"/>
            <a:ext cx="20120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13 : 5 =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136586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2081" y="1979703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2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09333" y="1979702"/>
            <a:ext cx="13773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>
                <a:solidFill>
                  <a:srgbClr val="0070C0"/>
                </a:solidFill>
              </a:rPr>
              <a:t>z</a:t>
            </a:r>
            <a:r>
              <a:rPr lang="cs-CZ" sz="4800" b="1" dirty="0" err="1" smtClean="0">
                <a:solidFill>
                  <a:srgbClr val="0070C0"/>
                </a:solidFill>
              </a:rPr>
              <a:t>b</a:t>
            </a:r>
            <a:r>
              <a:rPr lang="cs-CZ" sz="4800" b="1" dirty="0" smtClean="0">
                <a:solidFill>
                  <a:srgbClr val="0070C0"/>
                </a:solidFill>
              </a:rPr>
              <a:t>. 3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3221" y="3717030"/>
            <a:ext cx="20120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13 : 2 =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3220" y="306896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55310" y="3717029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6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52562" y="3717028"/>
            <a:ext cx="13773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>
                <a:solidFill>
                  <a:srgbClr val="0070C0"/>
                </a:solidFill>
              </a:rPr>
              <a:t>z</a:t>
            </a:r>
            <a:r>
              <a:rPr lang="cs-CZ" sz="4800" b="1" dirty="0" err="1" smtClean="0">
                <a:solidFill>
                  <a:srgbClr val="0070C0"/>
                </a:solidFill>
              </a:rPr>
              <a:t>b</a:t>
            </a:r>
            <a:r>
              <a:rPr lang="cs-CZ" sz="4800" b="1" dirty="0" smtClean="0">
                <a:solidFill>
                  <a:srgbClr val="0070C0"/>
                </a:solidFill>
              </a:rPr>
              <a:t>. 1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99991" y="3717027"/>
            <a:ext cx="20120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16 : 3 =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306896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15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12081" y="3717026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5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09333" y="3717025"/>
            <a:ext cx="13773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>
                <a:solidFill>
                  <a:srgbClr val="0070C0"/>
                </a:solidFill>
              </a:rPr>
              <a:t>z</a:t>
            </a:r>
            <a:r>
              <a:rPr lang="cs-CZ" sz="4800" b="1" dirty="0" err="1" smtClean="0">
                <a:solidFill>
                  <a:srgbClr val="0070C0"/>
                </a:solidFill>
              </a:rPr>
              <a:t>b</a:t>
            </a:r>
            <a:r>
              <a:rPr lang="cs-CZ" sz="4800" b="1" dirty="0" smtClean="0">
                <a:solidFill>
                  <a:srgbClr val="0070C0"/>
                </a:solidFill>
              </a:rPr>
              <a:t>. 1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4430" y="5534207"/>
            <a:ext cx="20120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19 : 4 =</a:t>
            </a:r>
            <a:endParaRPr lang="cs-CZ" sz="4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3221" y="496381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16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36519" y="5534206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4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869508" y="5534205"/>
            <a:ext cx="13773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>
                <a:solidFill>
                  <a:srgbClr val="0070C0"/>
                </a:solidFill>
              </a:rPr>
              <a:t>z</a:t>
            </a:r>
            <a:r>
              <a:rPr lang="cs-CZ" sz="4800" b="1" dirty="0" err="1" smtClean="0">
                <a:solidFill>
                  <a:srgbClr val="0070C0"/>
                </a:solidFill>
              </a:rPr>
              <a:t>b</a:t>
            </a:r>
            <a:r>
              <a:rPr lang="cs-CZ" sz="4800" b="1" dirty="0" smtClean="0">
                <a:solidFill>
                  <a:srgbClr val="0070C0"/>
                </a:solidFill>
              </a:rPr>
              <a:t>. 3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4499990" y="5512739"/>
            <a:ext cx="20120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14 : 3 =</a:t>
            </a:r>
            <a:endParaRPr lang="cs-CZ" sz="4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499990" y="496381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512081" y="551273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4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48983" y="5512726"/>
            <a:ext cx="13773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>
                <a:solidFill>
                  <a:srgbClr val="0070C0"/>
                </a:solidFill>
              </a:rPr>
              <a:t>z</a:t>
            </a:r>
            <a:r>
              <a:rPr lang="cs-CZ" sz="4800" b="1" dirty="0" err="1" smtClean="0">
                <a:solidFill>
                  <a:srgbClr val="0070C0"/>
                </a:solidFill>
              </a:rPr>
              <a:t>b</a:t>
            </a:r>
            <a:r>
              <a:rPr lang="cs-CZ" sz="4800" b="1" dirty="0" smtClean="0">
                <a:solidFill>
                  <a:srgbClr val="0070C0"/>
                </a:solidFill>
              </a:rPr>
              <a:t>. 2</a:t>
            </a:r>
            <a:endParaRPr lang="cs-CZ" sz="4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987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/>
      <p:bldP spid="11" grpId="0"/>
      <p:bldP spid="13" grpId="0"/>
      <p:bldP spid="14" grpId="0"/>
      <p:bldP spid="15" grpId="0"/>
      <p:bldP spid="17" grpId="0"/>
      <p:bldP spid="18" grpId="0"/>
      <p:bldP spid="20" grpId="0"/>
      <p:bldP spid="22" grpId="0"/>
      <p:bldP spid="23" grpId="0"/>
      <p:bldP spid="25" grpId="0"/>
      <p:bldP spid="27" grpId="0"/>
      <p:bldP spid="28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3809" y="908720"/>
            <a:ext cx="807028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Dělení se zbytkem už umíme!!!</a:t>
            </a:r>
          </a:p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Můžeme slavit úspěch!</a:t>
            </a:r>
            <a:endParaRPr lang="cs-CZ" sz="4800" b="1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Škola\AppData\Local\Microsoft\Windows\Temporary Internet Files\Content.IE5\O65REJSZ\MC9004343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142" y="2604521"/>
            <a:ext cx="1797050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Škola\AppData\Local\Microsoft\Windows\Temporary Internet Files\Content.IE5\VAIW5MVP\MC900437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260" y="2483428"/>
            <a:ext cx="187642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Škola\AppData\Local\Microsoft\Windows\Temporary Internet Files\Content.IE5\T2ETC6XA\MC9004359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42835"/>
            <a:ext cx="1698625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Škola\AppData\Local\Microsoft\Windows\Temporary Internet Files\Content.IE5\NZ7JT85G\MC9004404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952" y="372358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Škola\AppData\Local\Microsoft\Windows\Temporary Internet Files\Content.IE5\O65REJSZ\MC9004343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060" y="4208040"/>
            <a:ext cx="1831975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4580" y="5619328"/>
            <a:ext cx="23453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Jsme borci!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381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4123" y="2246178"/>
            <a:ext cx="584057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Odkazy:</a:t>
            </a:r>
          </a:p>
          <a:p>
            <a:endParaRPr lang="cs-CZ" sz="2400" dirty="0"/>
          </a:p>
          <a:p>
            <a:r>
              <a:rPr lang="cs-CZ" sz="2400" dirty="0" smtClean="0"/>
              <a:t>Autor: Mgr. Zuzana Chloubová</a:t>
            </a:r>
          </a:p>
          <a:p>
            <a:endParaRPr lang="cs-CZ" sz="2400" dirty="0"/>
          </a:p>
          <a:p>
            <a:r>
              <a:rPr lang="cs-CZ" sz="2400" dirty="0" smtClean="0"/>
              <a:t>Vytvořeno v programu Microsoft PowerPoint.</a:t>
            </a:r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579518" y="4395709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/>
              <a:t>: </a:t>
            </a:r>
            <a:r>
              <a:rPr lang="cs-CZ" sz="2800" i="1" dirty="0"/>
              <a:t>Ilustrace www.office.microsoft.com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623" y="470198"/>
            <a:ext cx="4524375" cy="173355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31536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286</Words>
  <Application>Microsoft Office PowerPoint</Application>
  <PresentationFormat>Předvádění na obrazovce (4:3)</PresentationFormat>
  <Paragraphs>81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Chloubová</dc:creator>
  <cp:lastModifiedBy>Zuzana Chloubová</cp:lastModifiedBy>
  <cp:revision>16</cp:revision>
  <dcterms:created xsi:type="dcterms:W3CDTF">2012-03-14T15:30:32Z</dcterms:created>
  <dcterms:modified xsi:type="dcterms:W3CDTF">2012-06-03T13:08:30Z</dcterms:modified>
</cp:coreProperties>
</file>