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685212-BCF1-4915-8EDF-332A6222FC9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0F117-971D-436D-B0FB-46DC167C1F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352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222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233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9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794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179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14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968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200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763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398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187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4161A-8611-4475-862A-961044809C8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E0042-1982-45AD-BBC4-AB825D537B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23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20688"/>
            <a:ext cx="4524375" cy="1733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9626889"/>
              </p:ext>
            </p:extLst>
          </p:nvPr>
        </p:nvGraphicFramePr>
        <p:xfrm>
          <a:off x="1236662" y="2891631"/>
          <a:ext cx="6670675" cy="1943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70675"/>
              </a:tblGrid>
              <a:tr h="6623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Základní  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38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Mgr. Zuzana Chloubová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38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r>
                        <a:rPr lang="cs-CZ" sz="1400">
                          <a:effectLst/>
                        </a:rPr>
                        <a:t>:                 </a:t>
                      </a:r>
                      <a:r>
                        <a:rPr lang="cs-CZ" sz="1400" smtClean="0">
                          <a:effectLst/>
                        </a:rPr>
                        <a:t>VY_32_INOVACE_10 </a:t>
                      </a:r>
                      <a:r>
                        <a:rPr lang="cs-CZ" sz="1400" dirty="0">
                          <a:effectLst/>
                        </a:rPr>
                        <a:t>_ </a:t>
                      </a:r>
                      <a:r>
                        <a:rPr lang="cs-CZ" sz="1400" dirty="0" smtClean="0">
                          <a:effectLst/>
                        </a:rPr>
                        <a:t> M_ Pamětné počítání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9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 </a:t>
                      </a:r>
                      <a:r>
                        <a:rPr lang="cs-CZ" sz="1400" dirty="0" smtClean="0">
                          <a:effectLst/>
                        </a:rPr>
                        <a:t>Pamětné počítání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38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236663" y="28908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4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5951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r>
              <a:rPr lang="cs-CZ" sz="2800" dirty="0" smtClean="0"/>
              <a:t>Příklady slouží k procvičení pamětného násobení a dělení.</a:t>
            </a:r>
          </a:p>
          <a:p>
            <a:r>
              <a:rPr lang="cs-CZ" sz="2800" dirty="0" smtClean="0"/>
              <a:t>V těchto složitějších příkladech se vyskytuje více </a:t>
            </a:r>
          </a:p>
          <a:p>
            <a:r>
              <a:rPr lang="cs-CZ" sz="2800" dirty="0" smtClean="0"/>
              <a:t>početních operací.</a:t>
            </a:r>
          </a:p>
          <a:p>
            <a:r>
              <a:rPr lang="cs-CZ" sz="2800" dirty="0" smtClean="0"/>
              <a:t>Žáci si musí uvědomit, že násobení a dělení má přednost </a:t>
            </a:r>
          </a:p>
          <a:p>
            <a:r>
              <a:rPr lang="cs-CZ" sz="2800" dirty="0" smtClean="0"/>
              <a:t>před sčítáním a odčítáním.</a:t>
            </a:r>
          </a:p>
          <a:p>
            <a:r>
              <a:rPr lang="cs-CZ" sz="2800" dirty="0" smtClean="0"/>
              <a:t>Příklady můžeme zadat  skupinám nebo jednotlivcům.</a:t>
            </a:r>
          </a:p>
          <a:p>
            <a:r>
              <a:rPr lang="cs-CZ" sz="2800" dirty="0" smtClean="0"/>
              <a:t>Okamžitá kontrola umožňuje ihned ověřit správnost řešení.</a:t>
            </a:r>
          </a:p>
          <a:p>
            <a:r>
              <a:rPr lang="cs-CZ" sz="2800" dirty="0" smtClean="0"/>
              <a:t>Úkoly jsou přiměřené věku a matematickým dovednostem</a:t>
            </a:r>
          </a:p>
          <a:p>
            <a:r>
              <a:rPr lang="cs-CZ" sz="2800" smtClean="0"/>
              <a:t>žáků </a:t>
            </a:r>
            <a:r>
              <a:rPr lang="cs-CZ" sz="2800" dirty="0" smtClean="0"/>
              <a:t>3. a 4. třídy.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983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3641" y="1340495"/>
            <a:ext cx="34083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a/ 8 . 70 + 8 . 5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01199" y="2348880"/>
            <a:ext cx="3579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b/ 270 : 3 – 8 . 3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3640" y="3496816"/>
            <a:ext cx="33698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c/ 25 . 4 + 3 . 9 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007" y="4492212"/>
            <a:ext cx="3575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d/ 8 . 100 – 5 . 9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3641" y="5624439"/>
            <a:ext cx="35573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e/ 15 . 6 + 8 . 60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39383" y="1267631"/>
            <a:ext cx="3985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f/ 28 . 5 + 900 : 10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68045" y="260648"/>
            <a:ext cx="55269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Vypočítej zadaný příklad:</a:t>
            </a:r>
            <a:endParaRPr lang="cs-CZ" sz="4000" b="1" dirty="0">
              <a:solidFill>
                <a:srgbClr val="002060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043608" y="1271027"/>
            <a:ext cx="3024336" cy="778284"/>
            <a:chOff x="4572000" y="2368554"/>
            <a:chExt cx="3024336" cy="778284"/>
          </a:xfrm>
        </p:grpSpPr>
        <p:sp>
          <p:nvSpPr>
            <p:cNvPr id="16" name="Obdélník 15"/>
            <p:cNvSpPr/>
            <p:nvPr/>
          </p:nvSpPr>
          <p:spPr>
            <a:xfrm>
              <a:off x="4572000" y="2368554"/>
              <a:ext cx="3024336" cy="77828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602305" y="2403753"/>
              <a:ext cx="96372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600</a:t>
              </a:r>
              <a:endParaRPr lang="cs-CZ" sz="4000" b="1" dirty="0"/>
            </a:p>
          </p:txBody>
        </p:sp>
      </p:grpSp>
      <p:sp>
        <p:nvSpPr>
          <p:cNvPr id="19" name="Obdélník 18"/>
          <p:cNvSpPr/>
          <p:nvPr/>
        </p:nvSpPr>
        <p:spPr>
          <a:xfrm>
            <a:off x="5449578" y="1271027"/>
            <a:ext cx="3375191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230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42895" y="5588734"/>
            <a:ext cx="3024336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570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043608" y="4504691"/>
            <a:ext cx="3024336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755</a:t>
            </a:r>
            <a:endParaRPr lang="cs-CZ" sz="4000" b="1" dirty="0">
              <a:solidFill>
                <a:schemeClr val="tx1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1043608" y="2368072"/>
            <a:ext cx="3024336" cy="778284"/>
            <a:chOff x="4411006" y="2401045"/>
            <a:chExt cx="3024336" cy="778284"/>
          </a:xfrm>
        </p:grpSpPr>
        <p:sp>
          <p:nvSpPr>
            <p:cNvPr id="20" name="Obdélník 19"/>
            <p:cNvSpPr/>
            <p:nvPr/>
          </p:nvSpPr>
          <p:spPr>
            <a:xfrm>
              <a:off x="4411006" y="2401045"/>
              <a:ext cx="3024336" cy="77828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571154" y="243624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66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042895" y="3514863"/>
            <a:ext cx="3024336" cy="778284"/>
            <a:chOff x="5048634" y="2288978"/>
            <a:chExt cx="3024336" cy="778284"/>
          </a:xfrm>
        </p:grpSpPr>
        <p:sp>
          <p:nvSpPr>
            <p:cNvPr id="23" name="Obdélník 22"/>
            <p:cNvSpPr/>
            <p:nvPr/>
          </p:nvSpPr>
          <p:spPr>
            <a:xfrm>
              <a:off x="5048634" y="2288978"/>
              <a:ext cx="3024336" cy="77828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105827" y="2321684"/>
              <a:ext cx="96372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127</a:t>
              </a:r>
              <a:endParaRPr lang="cs-CZ" sz="4000" b="1" dirty="0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743707" y="2390222"/>
            <a:ext cx="40821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g/ 720 : 9 + 30 . 10</a:t>
            </a:r>
            <a:endParaRPr lang="cs-CZ" sz="4000" b="1" dirty="0"/>
          </a:p>
        </p:txBody>
      </p:sp>
      <p:sp>
        <p:nvSpPr>
          <p:cNvPr id="18" name="Obdélník 17"/>
          <p:cNvSpPr/>
          <p:nvPr/>
        </p:nvSpPr>
        <p:spPr>
          <a:xfrm>
            <a:off x="5450659" y="2403271"/>
            <a:ext cx="3375191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380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43707" y="3496816"/>
            <a:ext cx="3575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h/ 90 . 6 – 50 . 6</a:t>
            </a:r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5449577" y="3423482"/>
            <a:ext cx="3375191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240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572000" y="4504691"/>
            <a:ext cx="35301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ch/ 7 . 4 + 6 . 70</a:t>
            </a:r>
            <a:endParaRPr lang="cs-CZ" sz="4000" b="1" dirty="0"/>
          </a:p>
        </p:txBody>
      </p:sp>
      <p:sp>
        <p:nvSpPr>
          <p:cNvPr id="24" name="Obdélník 23"/>
          <p:cNvSpPr/>
          <p:nvPr/>
        </p:nvSpPr>
        <p:spPr>
          <a:xfrm>
            <a:off x="5449576" y="4421814"/>
            <a:ext cx="3376273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448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880539" y="5588734"/>
            <a:ext cx="39453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i/ 10 . 100 – 7 . 40</a:t>
            </a:r>
            <a:endParaRPr lang="cs-CZ" sz="4000" b="1" dirty="0"/>
          </a:p>
        </p:txBody>
      </p:sp>
      <p:sp>
        <p:nvSpPr>
          <p:cNvPr id="14" name="Obdélník 13"/>
          <p:cNvSpPr/>
          <p:nvPr/>
        </p:nvSpPr>
        <p:spPr>
          <a:xfrm>
            <a:off x="5449576" y="5554041"/>
            <a:ext cx="3376274" cy="7782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720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94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2" grpId="0" animBg="1"/>
      <p:bldP spid="18" grpId="0" animBg="1"/>
      <p:bldP spid="17" grpId="0" animBg="1"/>
      <p:bldP spid="24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1" y="548680"/>
            <a:ext cx="4524375" cy="1733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83568" y="3068960"/>
            <a:ext cx="443345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Odkazy:</a:t>
            </a:r>
          </a:p>
          <a:p>
            <a:endParaRPr lang="cs-CZ" dirty="0"/>
          </a:p>
          <a:p>
            <a:r>
              <a:rPr lang="cs-CZ" dirty="0" smtClean="0"/>
              <a:t>Autor: Mgr. Zuzana Chloubová</a:t>
            </a:r>
          </a:p>
          <a:p>
            <a:endParaRPr lang="cs-CZ" dirty="0"/>
          </a:p>
          <a:p>
            <a:r>
              <a:rPr lang="cs-CZ" dirty="0" smtClean="0"/>
              <a:t>Vytvořeno v programu Microsoft PowerPoint.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97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</TotalTime>
  <Words>224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Chloubová</dc:creator>
  <cp:lastModifiedBy>Zuzana Chloubová</cp:lastModifiedBy>
  <cp:revision>10</cp:revision>
  <dcterms:created xsi:type="dcterms:W3CDTF">2012-05-05T14:19:29Z</dcterms:created>
  <dcterms:modified xsi:type="dcterms:W3CDTF">2012-06-03T13:07:10Z</dcterms:modified>
</cp:coreProperties>
</file>