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56" r:id="rId3"/>
    <p:sldId id="257" r:id="rId4"/>
    <p:sldId id="259" r:id="rId5"/>
    <p:sldId id="262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FA1A8-E72C-4239-9489-B384ED637EC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20DDB-8F1B-42D6-8A3A-CF34BC78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837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FA1A8-E72C-4239-9489-B384ED637EC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20DDB-8F1B-42D6-8A3A-CF34BC78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212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FA1A8-E72C-4239-9489-B384ED637EC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20DDB-8F1B-42D6-8A3A-CF34BC78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835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FA1A8-E72C-4239-9489-B384ED637EC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20DDB-8F1B-42D6-8A3A-CF34BC78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089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FA1A8-E72C-4239-9489-B384ED637EC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20DDB-8F1B-42D6-8A3A-CF34BC78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638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FA1A8-E72C-4239-9489-B384ED637EC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20DDB-8F1B-42D6-8A3A-CF34BC78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760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FA1A8-E72C-4239-9489-B384ED637EC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20DDB-8F1B-42D6-8A3A-CF34BC78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572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FA1A8-E72C-4239-9489-B384ED637EC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20DDB-8F1B-42D6-8A3A-CF34BC78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48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FA1A8-E72C-4239-9489-B384ED637EC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20DDB-8F1B-42D6-8A3A-CF34BC78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791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FA1A8-E72C-4239-9489-B384ED637EC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20DDB-8F1B-42D6-8A3A-CF34BC78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41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FA1A8-E72C-4239-9489-B384ED637EC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20DDB-8F1B-42D6-8A3A-CF34BC78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811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4FA1A8-E72C-4239-9489-B384ED637EC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20DDB-8F1B-42D6-8A3A-CF34BC78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093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9113" y="692150"/>
            <a:ext cx="7775575" cy="2016125"/>
          </a:xfrm>
        </p:spPr>
        <p:txBody>
          <a:bodyPr/>
          <a:lstStyle/>
          <a:p>
            <a:pPr eaLnBrk="1" hangingPunct="1"/>
            <a:r>
              <a:rPr lang="cs-CZ" dirty="0" smtClean="0"/>
              <a:t>TVAROSLOVÍ 8 - 9 </a:t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VY_32_INOVACE_XIII-C-06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3908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755576" y="836712"/>
            <a:ext cx="7473950" cy="3529013"/>
          </a:xfrm>
        </p:spPr>
        <p:txBody>
          <a:bodyPr>
            <a:noAutofit/>
          </a:bodyPr>
          <a:lstStyle/>
          <a:p>
            <a:r>
              <a:rPr lang="cs-CZ" sz="6600" b="1" u="sng" dirty="0" smtClean="0">
                <a:solidFill>
                  <a:srgbClr val="00B050"/>
                </a:solidFill>
              </a:rPr>
              <a:t>SKLOŇOVÁNÍ  OBECNÝCH  JMEN PŘEJATÝCH</a:t>
            </a:r>
            <a:endParaRPr lang="cs-CZ" sz="6600" b="1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14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r>
              <a:rPr lang="cs-CZ" b="1" i="1" u="sng" dirty="0" smtClean="0">
                <a:solidFill>
                  <a:srgbClr val="0070C0"/>
                </a:solidFill>
              </a:rPr>
              <a:t>JMÉNA  RODU  MUŽSKÉHO ŽIVOTNÉHO ZAKONČENÁ –US </a:t>
            </a:r>
            <a:r>
              <a:rPr lang="cs-CZ" sz="3600" b="1" i="1" u="sng" dirty="0" smtClean="0"/>
              <a:t>(ZAKONČENÍ SE ODSOUVÁ)</a:t>
            </a:r>
            <a:endParaRPr lang="cs-CZ" sz="3600" b="1" i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half" idx="1"/>
          </p:nvPr>
        </p:nvSpPr>
        <p:spPr>
          <a:xfrm>
            <a:off x="457200" y="2276872"/>
            <a:ext cx="4038600" cy="3849291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a/ zakončená  –</a:t>
            </a:r>
            <a:r>
              <a:rPr lang="cs-CZ" u="sng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</a:t>
            </a:r>
            <a:endParaRPr lang="cs-CZ" u="sng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(po souhlásce)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podle vzoru </a:t>
            </a:r>
            <a:r>
              <a:rPr lang="cs-CZ" sz="4400" b="1" u="sng" dirty="0" smtClean="0">
                <a:solidFill>
                  <a:srgbClr val="FF0000"/>
                </a:solidFill>
              </a:rPr>
              <a:t>pán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- </a:t>
            </a:r>
            <a:r>
              <a:rPr lang="cs-CZ" u="sng" dirty="0" smtClean="0"/>
              <a:t>příklad </a:t>
            </a:r>
            <a:r>
              <a:rPr lang="cs-CZ" dirty="0" smtClean="0"/>
              <a:t>: brontosaurus</a:t>
            </a:r>
          </a:p>
          <a:p>
            <a:pPr>
              <a:buFont typeface="Wingdings" pitchFamily="2" charset="2"/>
              <a:buChar char="v"/>
            </a:pPr>
            <a:endParaRPr lang="cs-CZ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2204864"/>
            <a:ext cx="4038600" cy="3921299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b/ zakončená  –</a:t>
            </a:r>
            <a:r>
              <a:rPr lang="cs-CZ" u="sng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</a:t>
            </a:r>
            <a:endParaRPr lang="cs-CZ" u="sng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(po samohlásce)</a:t>
            </a:r>
          </a:p>
          <a:p>
            <a:pPr>
              <a:buFont typeface="Wingdings" pitchFamily="2" charset="2"/>
              <a:buChar char="v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jednotném čísle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vzoru</a:t>
            </a:r>
            <a:r>
              <a:rPr lang="cs-CZ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u="sng" dirty="0" smtClean="0">
                <a:solidFill>
                  <a:srgbClr val="FF0000"/>
                </a:solidFill>
              </a:rPr>
              <a:t>pán</a:t>
            </a:r>
          </a:p>
          <a:p>
            <a:pPr>
              <a:buFont typeface="Wingdings" pitchFamily="2" charset="2"/>
              <a:buChar char="v"/>
            </a:pPr>
            <a:r>
              <a:rPr lang="cs-CZ" b="1" i="1" u="sng" dirty="0"/>
              <a:t>v</a:t>
            </a:r>
            <a:r>
              <a:rPr lang="cs-CZ" b="1" i="1" u="sng" dirty="0" smtClean="0"/>
              <a:t> množném čísle </a:t>
            </a:r>
            <a:r>
              <a:rPr lang="cs-CZ" dirty="0" smtClean="0"/>
              <a:t>podle vzoru</a:t>
            </a:r>
            <a:r>
              <a:rPr lang="cs-CZ" u="sng" dirty="0" smtClean="0"/>
              <a:t> </a:t>
            </a:r>
            <a:r>
              <a:rPr lang="cs-CZ" sz="4400" b="1" u="sng" dirty="0" smtClean="0">
                <a:solidFill>
                  <a:srgbClr val="FF0000"/>
                </a:solidFill>
              </a:rPr>
              <a:t>muž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u="sng" dirty="0" smtClean="0"/>
              <a:t>příklad</a:t>
            </a:r>
            <a:r>
              <a:rPr lang="cs-CZ" b="1" u="sng" dirty="0" smtClean="0"/>
              <a:t>: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génius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1441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800200"/>
          </a:xfrm>
        </p:spPr>
        <p:txBody>
          <a:bodyPr>
            <a:normAutofit fontScale="90000"/>
          </a:bodyPr>
          <a:lstStyle/>
          <a:p>
            <a:r>
              <a:rPr lang="cs-CZ" sz="3600" b="1" i="1" u="sng" dirty="0" smtClean="0">
                <a:solidFill>
                  <a:srgbClr val="0070C0"/>
                </a:solidFill>
              </a:rPr>
              <a:t>JMÉNA RODU MUŽSKÉHO NEŽIVOTNÉHO</a:t>
            </a:r>
            <a:r>
              <a:rPr lang="cs-CZ" sz="3600" b="1" u="sng" dirty="0" smtClean="0">
                <a:solidFill>
                  <a:srgbClr val="FF0000"/>
                </a:solidFill>
              </a:rPr>
              <a:t/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3600" b="1" i="1" u="sng" dirty="0">
                <a:solidFill>
                  <a:srgbClr val="0070C0"/>
                </a:solidFill>
              </a:rPr>
              <a:t>Z</a:t>
            </a:r>
            <a:r>
              <a:rPr lang="cs-CZ" sz="3600" b="1" i="1" u="sng" dirty="0" smtClean="0">
                <a:solidFill>
                  <a:srgbClr val="0070C0"/>
                </a:solidFill>
              </a:rPr>
              <a:t>AKONČENÁ – US, -OS</a:t>
            </a:r>
            <a:br>
              <a:rPr lang="cs-CZ" sz="3600" b="1" i="1" u="sng" dirty="0" smtClean="0">
                <a:solidFill>
                  <a:srgbClr val="0070C0"/>
                </a:solidFill>
              </a:rPr>
            </a:br>
            <a:r>
              <a:rPr lang="cs-CZ" sz="3600" dirty="0" smtClean="0"/>
              <a:t>- </a:t>
            </a:r>
            <a:r>
              <a:rPr lang="cs-CZ" sz="4000" dirty="0" smtClean="0"/>
              <a:t>podle vzoru </a:t>
            </a:r>
            <a:r>
              <a:rPr lang="cs-CZ" b="1" u="sng" dirty="0" smtClean="0">
                <a:solidFill>
                  <a:srgbClr val="FF0000"/>
                </a:solidFill>
              </a:rPr>
              <a:t>hrad</a:t>
            </a:r>
            <a:r>
              <a:rPr lang="cs-CZ" sz="3600" b="1" i="1" u="sng" dirty="0" smtClean="0">
                <a:solidFill>
                  <a:srgbClr val="0070C0"/>
                </a:solidFill>
              </a:rPr>
              <a:t/>
            </a:r>
            <a:br>
              <a:rPr lang="cs-CZ" sz="3600" b="1" i="1" u="sng" dirty="0" smtClean="0">
                <a:solidFill>
                  <a:srgbClr val="0070C0"/>
                </a:solidFill>
              </a:rPr>
            </a:br>
            <a:endParaRPr lang="cs-CZ" b="1" i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76872"/>
            <a:ext cx="4038600" cy="3849291"/>
          </a:xfrm>
        </p:spPr>
        <p:txBody>
          <a:bodyPr>
            <a:normAutofit/>
          </a:bodyPr>
          <a:lstStyle/>
          <a:p>
            <a:r>
              <a:rPr lang="cs-CZ" b="1" u="sng" dirty="0">
                <a:solidFill>
                  <a:srgbClr val="FF0000"/>
                </a:solidFill>
              </a:rPr>
              <a:t>v</a:t>
            </a:r>
            <a:r>
              <a:rPr lang="cs-CZ" b="1" u="sng" dirty="0" smtClean="0">
                <a:solidFill>
                  <a:srgbClr val="FF0000"/>
                </a:solidFill>
              </a:rPr>
              <a:t>íceslabičná</a:t>
            </a:r>
          </a:p>
          <a:p>
            <a:pPr marL="0" indent="0">
              <a:buNone/>
            </a:pPr>
            <a:r>
              <a:rPr lang="cs-CZ" b="1" i="1" u="sng" dirty="0"/>
              <a:t> </a:t>
            </a:r>
            <a:r>
              <a:rPr lang="cs-CZ" i="1" u="sng" dirty="0" smtClean="0"/>
              <a:t>- zakončení –</a:t>
            </a:r>
            <a:r>
              <a:rPr lang="cs-CZ" i="1" u="sng" dirty="0" err="1" smtClean="0"/>
              <a:t>us</a:t>
            </a:r>
            <a:r>
              <a:rPr lang="cs-CZ" i="1" u="sng" dirty="0" smtClean="0"/>
              <a:t> se odsouvá</a:t>
            </a:r>
            <a:endParaRPr lang="cs-CZ" i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348880"/>
            <a:ext cx="4038600" cy="3777283"/>
          </a:xfrm>
        </p:spPr>
        <p:txBody>
          <a:bodyPr>
            <a:normAutofit/>
          </a:bodyPr>
          <a:lstStyle/>
          <a:p>
            <a:r>
              <a:rPr lang="cs-CZ" b="1" u="sng" dirty="0">
                <a:solidFill>
                  <a:srgbClr val="FF0000"/>
                </a:solidFill>
              </a:rPr>
              <a:t>d</a:t>
            </a:r>
            <a:r>
              <a:rPr lang="cs-CZ" b="1" u="sng" dirty="0" smtClean="0">
                <a:solidFill>
                  <a:srgbClr val="FF0000"/>
                </a:solidFill>
              </a:rPr>
              <a:t>vojslabičná</a:t>
            </a:r>
          </a:p>
          <a:p>
            <a:pPr>
              <a:buFontTx/>
              <a:buChar char="-"/>
            </a:pPr>
            <a:r>
              <a:rPr lang="cs-CZ" i="1" dirty="0" smtClean="0"/>
              <a:t>některá </a:t>
            </a:r>
            <a:r>
              <a:rPr lang="cs-CZ" i="1" u="sng" dirty="0" smtClean="0"/>
              <a:t>si zakončení ponechají</a:t>
            </a:r>
            <a:r>
              <a:rPr lang="cs-CZ" i="1" dirty="0" smtClean="0"/>
              <a:t> – </a:t>
            </a:r>
            <a:r>
              <a:rPr lang="cs-CZ" b="1" i="1" dirty="0" smtClean="0"/>
              <a:t>humus, turnus, patos</a:t>
            </a:r>
          </a:p>
          <a:p>
            <a:pPr>
              <a:buFontTx/>
              <a:buChar char="-"/>
            </a:pPr>
            <a:r>
              <a:rPr lang="cs-CZ" i="1" dirty="0"/>
              <a:t>n</a:t>
            </a:r>
            <a:r>
              <a:rPr lang="cs-CZ" i="1" dirty="0" smtClean="0"/>
              <a:t>ěkterá </a:t>
            </a:r>
            <a:r>
              <a:rPr lang="cs-CZ" i="1" u="sng" dirty="0"/>
              <a:t> </a:t>
            </a:r>
            <a:r>
              <a:rPr lang="cs-CZ" i="1" u="sng" dirty="0" smtClean="0"/>
              <a:t>-</a:t>
            </a:r>
            <a:r>
              <a:rPr lang="cs-CZ" i="1" u="sng" dirty="0" err="1" smtClean="0"/>
              <a:t>us</a:t>
            </a:r>
            <a:r>
              <a:rPr lang="cs-CZ" i="1" u="sng" dirty="0" smtClean="0"/>
              <a:t> odsouvají – </a:t>
            </a:r>
            <a:r>
              <a:rPr lang="cs-CZ" b="1" i="1" dirty="0" smtClean="0"/>
              <a:t>rytmus</a:t>
            </a:r>
          </a:p>
          <a:p>
            <a:pPr>
              <a:buFontTx/>
              <a:buChar char="-"/>
            </a:pPr>
            <a:r>
              <a:rPr lang="cs-CZ" i="1" dirty="0"/>
              <a:t>n</a:t>
            </a:r>
            <a:r>
              <a:rPr lang="cs-CZ" i="1" dirty="0" smtClean="0"/>
              <a:t>ěkterá mají </a:t>
            </a:r>
            <a:r>
              <a:rPr lang="cs-CZ" i="1" u="sng" dirty="0" smtClean="0"/>
              <a:t>obě možnosti – </a:t>
            </a:r>
            <a:r>
              <a:rPr lang="cs-CZ" b="1" i="1" dirty="0" smtClean="0"/>
              <a:t>virus (vir)</a:t>
            </a:r>
            <a:endParaRPr lang="cs-CZ" b="1" i="1" u="sng" dirty="0"/>
          </a:p>
        </p:txBody>
      </p:sp>
    </p:spTree>
    <p:extLst>
      <p:ext uri="{BB962C8B-B14F-4D97-AF65-F5344CB8AC3E}">
        <p14:creationId xmlns:p14="http://schemas.microsoft.com/office/powerpoint/2010/main" val="58027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accent6"/>
                </a:solidFill>
              </a:rPr>
              <a:t>JMÉNA RODU STŘEDNÍHO </a:t>
            </a:r>
            <a:br>
              <a:rPr lang="cs-CZ" b="1" u="sng" dirty="0" smtClean="0">
                <a:solidFill>
                  <a:schemeClr val="accent6"/>
                </a:solidFill>
              </a:rPr>
            </a:br>
            <a:r>
              <a:rPr lang="cs-CZ" b="1" i="1" u="sng" dirty="0" smtClean="0"/>
              <a:t>(zakončení –um se odsouvá)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 zakončená  </a:t>
            </a:r>
            <a:r>
              <a:rPr lang="cs-CZ" sz="3500" b="1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3500" b="1" i="1" u="sng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eum</a:t>
            </a:r>
            <a:r>
              <a:rPr lang="cs-CZ" sz="3500" b="1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-</a:t>
            </a:r>
            <a:r>
              <a:rPr lang="cs-CZ" sz="3500" b="1" i="1" u="sng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ium</a:t>
            </a:r>
            <a:r>
              <a:rPr lang="cs-CZ" sz="3500" b="1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- </a:t>
            </a:r>
            <a:r>
              <a:rPr lang="cs-CZ" sz="3500" b="1" i="1" u="sng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uum</a:t>
            </a:r>
            <a:endParaRPr lang="cs-CZ" sz="3500" b="1" i="1" u="sng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Font typeface="Wingdings" pitchFamily="2" charset="2"/>
              <a:buChar char="§"/>
            </a:pPr>
            <a:r>
              <a:rPr lang="cs-CZ" sz="2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v jednotném čísle a v 1. a 4. pádě množného čísla </a:t>
            </a:r>
            <a:r>
              <a:rPr lang="cs-CZ" i="1" dirty="0" smtClean="0"/>
              <a:t>podle </a:t>
            </a:r>
            <a:r>
              <a:rPr lang="cs-CZ" sz="2200" i="1" dirty="0" smtClean="0"/>
              <a:t>vzoru </a:t>
            </a:r>
            <a:r>
              <a:rPr lang="cs-CZ" sz="39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množném čísle </a:t>
            </a:r>
            <a:r>
              <a:rPr lang="cs-CZ" sz="2600" i="1" dirty="0" smtClean="0"/>
              <a:t>(2., 3., 6. a 7. pád) podle vzoru </a:t>
            </a:r>
            <a:r>
              <a:rPr lang="cs-CZ" sz="35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</a:t>
            </a:r>
          </a:p>
          <a:p>
            <a:pPr lvl="1">
              <a:buFont typeface="Wingdings" pitchFamily="2" charset="2"/>
              <a:buChar char="§"/>
            </a:pPr>
            <a:r>
              <a:rPr lang="cs-CZ" u="sng" dirty="0" smtClean="0"/>
              <a:t>příklad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</a:t>
            </a:r>
            <a:r>
              <a:rPr lang="cs-CZ" sz="2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muzeum, akvárium, vakuum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/>
              <a:t>2</a:t>
            </a:r>
            <a:r>
              <a:rPr lang="cs-CZ" dirty="0" smtClean="0"/>
              <a:t>. </a:t>
            </a:r>
            <a:r>
              <a:rPr lang="cs-CZ" b="1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</a:t>
            </a:r>
            <a:r>
              <a:rPr lang="cs-CZ" dirty="0" smtClean="0"/>
              <a:t> </a:t>
            </a:r>
            <a:r>
              <a:rPr lang="cs-CZ" sz="3500" dirty="0" smtClean="0"/>
              <a:t>zakončením </a:t>
            </a:r>
            <a:r>
              <a:rPr lang="cs-CZ" sz="3500" b="1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–um je souhláska</a:t>
            </a:r>
          </a:p>
          <a:p>
            <a:pPr>
              <a:buFont typeface="Wingdings" pitchFamily="2" charset="2"/>
              <a:buChar char="§"/>
            </a:pPr>
            <a:r>
              <a:rPr lang="cs-CZ" i="1" dirty="0" smtClean="0"/>
              <a:t>podle vzoru </a:t>
            </a:r>
            <a:r>
              <a:rPr lang="cs-CZ" sz="36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</a:t>
            </a:r>
          </a:p>
          <a:p>
            <a:pPr>
              <a:buFont typeface="Wingdings" pitchFamily="2" charset="2"/>
              <a:buChar char="§"/>
            </a:pPr>
            <a:r>
              <a:rPr lang="cs-CZ" sz="2400" u="sng" dirty="0" smtClean="0"/>
              <a:t>příklad</a:t>
            </a:r>
            <a:r>
              <a:rPr lang="cs-CZ" sz="2400" b="1" i="1" u="sng" dirty="0" smtClean="0"/>
              <a:t>:</a:t>
            </a:r>
            <a:r>
              <a:rPr lang="cs-CZ" sz="2400" b="1" i="1" dirty="0" smtClean="0"/>
              <a:t>  album, centrum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15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224136"/>
          </a:xfrm>
        </p:spPr>
        <p:txBody>
          <a:bodyPr>
            <a:noAutofit/>
          </a:bodyPr>
          <a:lstStyle/>
          <a:p>
            <a:r>
              <a:rPr lang="cs-CZ" sz="4800" b="1" u="sng" dirty="0" smtClean="0">
                <a:solidFill>
                  <a:schemeClr val="accent6"/>
                </a:solidFill>
              </a:rPr>
              <a:t>JMÉNA RODU STŘEDNÍHO </a:t>
            </a:r>
            <a:br>
              <a:rPr lang="cs-CZ" sz="4800" b="1" u="sng" dirty="0" smtClean="0">
                <a:solidFill>
                  <a:schemeClr val="accent6"/>
                </a:solidFill>
              </a:rPr>
            </a:br>
            <a:r>
              <a:rPr lang="cs-CZ" sz="4000" b="1" u="sng" dirty="0" smtClean="0"/>
              <a:t>(zakončení –</a:t>
            </a:r>
            <a:r>
              <a:rPr lang="cs-CZ" sz="4000" b="1" u="sng" dirty="0" err="1" smtClean="0"/>
              <a:t>ma</a:t>
            </a:r>
            <a:r>
              <a:rPr lang="cs-CZ" sz="4000" b="1" u="sng" dirty="0" smtClean="0"/>
              <a:t>)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odle vzoru </a:t>
            </a:r>
            <a:r>
              <a:rPr lang="cs-CZ" sz="4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 , 2. pád číslo jednotné  -u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rozšířen o  </a:t>
            </a:r>
            <a:r>
              <a:rPr lang="cs-CZ" sz="4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cs-CZ" sz="40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</a:t>
            </a:r>
            <a:r>
              <a:rPr lang="cs-CZ" sz="4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</a:p>
          <a:p>
            <a:pPr>
              <a:buFont typeface="Wingdings" pitchFamily="2" charset="2"/>
              <a:buChar char="§"/>
            </a:pPr>
            <a:r>
              <a:rPr lang="cs-CZ" sz="2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říklad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téma ( bez tématu), drama (bez dramatu)</a:t>
            </a: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3996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METODICKÉ POZNÁMKY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Využití pro prezentaci nového učiva v 8. ročníku – přehled zakončení obecných slov latinského a řeckého původu a jejich přiřazení k českým vzorům</a:t>
            </a:r>
          </a:p>
          <a:p>
            <a:r>
              <a:rPr lang="cs-CZ" dirty="0" smtClean="0"/>
              <a:t>Pro 9. ročník k </a:t>
            </a:r>
            <a:r>
              <a:rPr lang="cs-CZ" smtClean="0"/>
              <a:t>opakování učiva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3157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</TotalTime>
  <Words>241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TVAROSLOVÍ 8 - 9  </vt:lpstr>
      <vt:lpstr>SKLOŇOVÁNÍ  OBECNÝCH  JMEN PŘEJATÝCH</vt:lpstr>
      <vt:lpstr>JMÉNA  RODU  MUŽSKÉHO ŽIVOTNÉHO ZAKONČENÁ –US (ZAKONČENÍ SE ODSOUVÁ)</vt:lpstr>
      <vt:lpstr>JMÉNA RODU MUŽSKÉHO NEŽIVOTNÉHO ZAKONČENÁ – US, -OS - podle vzoru hrad </vt:lpstr>
      <vt:lpstr>JMÉNA RODU STŘEDNÍHO  (zakončení –um se odsouvá)</vt:lpstr>
      <vt:lpstr>JMÉNA RODU STŘEDNÍHO  (zakončení –ma)</vt:lpstr>
      <vt:lpstr>METODICKÉ POZNÁMKY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 OBECNÝCH  JMEN PŘEJATÝCH</dc:title>
  <dc:creator>Renata Krejčíková</dc:creator>
  <cp:lastModifiedBy>Renata Krejčíková</cp:lastModifiedBy>
  <cp:revision>14</cp:revision>
  <dcterms:created xsi:type="dcterms:W3CDTF">2012-03-14T21:04:11Z</dcterms:created>
  <dcterms:modified xsi:type="dcterms:W3CDTF">2012-06-13T18:18:44Z</dcterms:modified>
</cp:coreProperties>
</file>