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20" r:id="rId1"/>
  </p:sldMasterIdLst>
  <p:notesMasterIdLst>
    <p:notesMasterId r:id="rId9"/>
  </p:notesMasterIdLst>
  <p:handoutMasterIdLst>
    <p:handoutMasterId r:id="rId10"/>
  </p:handoutMasterIdLst>
  <p:sldIdLst>
    <p:sldId id="265" r:id="rId2"/>
    <p:sldId id="266" r:id="rId3"/>
    <p:sldId id="261" r:id="rId4"/>
    <p:sldId id="262" r:id="rId5"/>
    <p:sldId id="263" r:id="rId6"/>
    <p:sldId id="264" r:id="rId7"/>
    <p:sldId id="258" r:id="rId8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89876" autoAdjust="0"/>
  </p:normalViewPr>
  <p:slideViewPr>
    <p:cSldViewPr>
      <p:cViewPr>
        <p:scale>
          <a:sx n="60" d="100"/>
          <a:sy n="60" d="100"/>
        </p:scale>
        <p:origin x="-786" y="-4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75" d="100"/>
          <a:sy n="75" d="100"/>
        </p:scale>
        <p:origin x="-1800" y="-84"/>
      </p:cViewPr>
      <p:guideLst>
        <p:guide orient="horz" pos="2160"/>
        <p:guide pos="3062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12.12.2011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428473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12.12.2011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Klikni.</a:t>
            </a:r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Kliknutím se přivolá 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řešení.</a:t>
            </a:r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Kliknutím se přivolají 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jednotlivá řešení.</a:t>
            </a:r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Kliknutím se přivol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á řešení</a:t>
            </a:r>
            <a:r>
              <a:rPr lang="cs-CZ" sz="12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  <a:endParaRPr lang="cs-CZ" sz="12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934340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744F8-E361-48F8-A3DB-C761B9E42C7A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35E56A-45FB-4A61-90A2-E1CFC8FBD76F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BC0BB-C91F-47B9-BF9A-7C307C0806DE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A1D4D-8292-4A6E-A73D-FE68A1A23DBA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2EC4E-3DB1-478D-913C-B182B9B1929C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721DE-B63D-424F-9709-31800D2FD89E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7E3CCB-FF8D-43C5-936B-B62E57C8E27E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A8491-B857-4939-AE32-586340E3F8A2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4A55C-1095-4C12-BD46-8D0317B20BE1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B9437-C1CD-404D-85B4-1CD557F4F4BB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ED024-12D7-4DD3-A93E-C5A0A9819A7B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FC85A4-36C9-4F58-8F27-EF9B43F845A2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wmf"/><Relationship Id="rId5" Type="http://schemas.openxmlformats.org/officeDocument/2006/relationships/image" Target="../media/image3.wmf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5" Type="http://schemas.openxmlformats.org/officeDocument/2006/relationships/image" Target="../media/image2.png"/><Relationship Id="rId4" Type="http://schemas.openxmlformats.org/officeDocument/2006/relationships/audio" Target="../media/audio1.wav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audio" Target="../media/audio1.wav"/><Relationship Id="rId7" Type="http://schemas.openxmlformats.org/officeDocument/2006/relationships/audio" Target="../media/audio5.wav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2.wav"/><Relationship Id="rId5" Type="http://schemas.openxmlformats.org/officeDocument/2006/relationships/audio" Target="../media/audio4.wav"/><Relationship Id="rId4" Type="http://schemas.openxmlformats.org/officeDocument/2006/relationships/audio" Target="../media/audio3.wav"/><Relationship Id="rId9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13" Type="http://schemas.openxmlformats.org/officeDocument/2006/relationships/image" Target="../media/image17.wmf"/><Relationship Id="rId3" Type="http://schemas.openxmlformats.org/officeDocument/2006/relationships/audio" Target="../media/audio1.wav"/><Relationship Id="rId7" Type="http://schemas.openxmlformats.org/officeDocument/2006/relationships/image" Target="../media/image11.wmf"/><Relationship Id="rId12" Type="http://schemas.openxmlformats.org/officeDocument/2006/relationships/image" Target="../media/image16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11" Type="http://schemas.openxmlformats.org/officeDocument/2006/relationships/image" Target="../media/image15.wmf"/><Relationship Id="rId5" Type="http://schemas.openxmlformats.org/officeDocument/2006/relationships/image" Target="../media/image9.wmf"/><Relationship Id="rId10" Type="http://schemas.openxmlformats.org/officeDocument/2006/relationships/image" Target="../media/image14.wmf"/><Relationship Id="rId4" Type="http://schemas.openxmlformats.org/officeDocument/2006/relationships/image" Target="../media/image8.wmf"/><Relationship Id="rId9" Type="http://schemas.openxmlformats.org/officeDocument/2006/relationships/image" Target="../media/image13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Jazyk a jazyková komunikace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Cizí jazyk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Komunikace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Ambitions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VY_22_INOVACE_19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2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</a:t>
            </a:r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Eva Dlouhá, 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2572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Anglický jazyk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8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.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(9. 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opakování)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jak řeknu, kterou práci bych chtěl v budoucnu dělat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Power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point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, podrobnější </a:t>
            </a:r>
            <a:r>
              <a:rPr lang="cs-CZ" sz="1500">
                <a:latin typeface="Tahoma" pitchFamily="34" charset="0"/>
                <a:ea typeface="Tahoma" pitchFamily="34" charset="0"/>
                <a:cs typeface="Tahoma" pitchFamily="34" charset="0"/>
              </a:rPr>
              <a:t>metodika </a:t>
            </a:r>
            <a:r>
              <a:rPr lang="cs-CZ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viz poznámky </a:t>
            </a:r>
            <a:endParaRPr lang="cs-CZ" sz="15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u 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jednotlivých snímků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251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Nadpis 8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14300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1500" dirty="0" smtClean="0"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Co řeknete, když chcete někomu říci, čím zamýšlíte v budoucnu být? Máte dvě možnosti. Zkuste si je přeložit.</a:t>
            </a:r>
            <a:endParaRPr lang="cs-CZ" sz="1500" dirty="0">
              <a:solidFill>
                <a:srgbClr val="C0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0" name="Zástupný symbol pro obsah 2"/>
          <p:cNvSpPr txBox="1">
            <a:spLocks/>
          </p:cNvSpPr>
          <p:nvPr/>
        </p:nvSpPr>
        <p:spPr>
          <a:xfrm>
            <a:off x="346911" y="1604454"/>
            <a:ext cx="8363271" cy="46413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1" name="Zástupný symbol pro obsah 2"/>
          <p:cNvSpPr txBox="1">
            <a:spLocks/>
          </p:cNvSpPr>
          <p:nvPr/>
        </p:nvSpPr>
        <p:spPr>
          <a:xfrm>
            <a:off x="475929" y="1739948"/>
            <a:ext cx="8363271" cy="46413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3" name="Zástupný symbol pro obsah 2"/>
          <p:cNvSpPr txBox="1">
            <a:spLocks/>
          </p:cNvSpPr>
          <p:nvPr/>
        </p:nvSpPr>
        <p:spPr>
          <a:xfrm>
            <a:off x="588641" y="1698250"/>
            <a:ext cx="8363271" cy="453317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464959" y="1469385"/>
            <a:ext cx="8214083" cy="4205169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numCol="2" rtlCol="0">
            <a:norm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endParaRPr lang="cs-CZ" sz="1600" b="1" dirty="0" smtClean="0"/>
          </a:p>
          <a:p>
            <a:pPr marL="0" indent="0">
              <a:buNone/>
            </a:pPr>
            <a:r>
              <a:rPr lang="en-GB" sz="1500" b="1" i="1" u="sng" dirty="0" smtClean="0">
                <a:ln w="50800"/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 want to be a/an …</a:t>
            </a:r>
            <a:r>
              <a:rPr lang="cs-CZ" sz="1500" b="1" i="1" u="sng" dirty="0" smtClean="0">
                <a:ln w="50800"/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Chci být …</a:t>
            </a:r>
          </a:p>
          <a:p>
            <a:pPr marL="0" indent="0">
              <a:buNone/>
            </a:pPr>
            <a:r>
              <a:rPr lang="en-GB" sz="1500" b="1" dirty="0" smtClean="0">
                <a:ln w="50800"/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 want to be a </a:t>
            </a:r>
            <a:r>
              <a:rPr lang="en-GB" sz="1500" dirty="0" smtClean="0">
                <a:ln w="50800"/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doctor.</a:t>
            </a:r>
          </a:p>
          <a:p>
            <a:pPr marL="0" indent="0">
              <a:buNone/>
            </a:pPr>
            <a:endParaRPr lang="cs-CZ" sz="1500" b="1" dirty="0" smtClean="0">
              <a:ln w="50800"/>
              <a:solidFill>
                <a:srgbClr val="C0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>
              <a:buNone/>
            </a:pPr>
            <a:endParaRPr lang="cs-CZ" sz="1500" b="1" dirty="0" smtClean="0">
              <a:ln w="50800"/>
              <a:solidFill>
                <a:srgbClr val="C0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>
              <a:buNone/>
            </a:pPr>
            <a:endParaRPr lang="cs-CZ" sz="1500" b="1" dirty="0" smtClean="0">
              <a:ln w="50800"/>
              <a:solidFill>
                <a:srgbClr val="C0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>
              <a:buNone/>
            </a:pPr>
            <a:endParaRPr lang="cs-CZ" sz="1500" b="1" i="1" u="sng" dirty="0" smtClean="0">
              <a:ln w="50800"/>
              <a:solidFill>
                <a:schemeClr val="tx1">
                  <a:lumMod val="95000"/>
                  <a:lumOff val="5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>
              <a:buNone/>
            </a:pPr>
            <a:endParaRPr lang="cs-CZ" sz="1500" b="1" i="1" u="sng" dirty="0">
              <a:ln w="50800"/>
              <a:solidFill>
                <a:schemeClr val="tx1">
                  <a:lumMod val="95000"/>
                  <a:lumOff val="5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>
              <a:buNone/>
            </a:pPr>
            <a:endParaRPr lang="cs-CZ" sz="1500" b="1" i="1" u="sng" dirty="0" smtClean="0">
              <a:ln w="50800"/>
              <a:solidFill>
                <a:schemeClr val="tx1">
                  <a:lumMod val="95000"/>
                  <a:lumOff val="5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>
              <a:buNone/>
            </a:pPr>
            <a:r>
              <a:rPr lang="en-GB" sz="1500" b="1" i="1" u="sng" dirty="0" smtClean="0">
                <a:ln w="50800"/>
                <a:solidFill>
                  <a:schemeClr val="tx1">
                    <a:lumMod val="95000"/>
                    <a:lumOff val="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 </a:t>
            </a:r>
            <a:r>
              <a:rPr lang="cs-CZ" sz="1500" b="1" i="1" u="sng" dirty="0" smtClean="0">
                <a:ln w="50800"/>
                <a:solidFill>
                  <a:schemeClr val="tx1">
                    <a:lumMod val="95000"/>
                    <a:lumOff val="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´d </a:t>
            </a:r>
            <a:r>
              <a:rPr lang="en-GB" sz="1500" b="1" i="1" u="sng" dirty="0" smtClean="0">
                <a:ln w="50800"/>
                <a:solidFill>
                  <a:schemeClr val="tx1">
                    <a:lumMod val="95000"/>
                    <a:lumOff val="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like to be a/an … </a:t>
            </a:r>
            <a:r>
              <a:rPr lang="cs-CZ" sz="1500" b="1" i="1" u="sng" dirty="0" smtClean="0">
                <a:ln w="50800"/>
                <a:solidFill>
                  <a:schemeClr val="tx1">
                    <a:lumMod val="95000"/>
                    <a:lumOff val="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Chtěl bych být … </a:t>
            </a:r>
          </a:p>
          <a:p>
            <a:pPr marL="0" indent="0">
              <a:buNone/>
            </a:pPr>
            <a:r>
              <a:rPr lang="en-GB" sz="1500" b="1" i="1" dirty="0">
                <a:ln w="50800"/>
                <a:solidFill>
                  <a:schemeClr val="tx1">
                    <a:lumMod val="95000"/>
                    <a:lumOff val="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 </a:t>
            </a:r>
            <a:r>
              <a:rPr lang="cs-CZ" sz="1500" b="1" i="1" dirty="0">
                <a:ln w="50800"/>
                <a:solidFill>
                  <a:schemeClr val="tx1">
                    <a:lumMod val="95000"/>
                    <a:lumOff val="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´d </a:t>
            </a:r>
            <a:r>
              <a:rPr lang="en-GB" sz="1500" b="1" i="1" dirty="0">
                <a:ln w="50800"/>
                <a:solidFill>
                  <a:schemeClr val="tx1">
                    <a:lumMod val="95000"/>
                    <a:lumOff val="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like to be </a:t>
            </a:r>
            <a:r>
              <a:rPr lang="en-GB" sz="1500" b="1" i="1" dirty="0" smtClean="0">
                <a:ln w="50800"/>
                <a:solidFill>
                  <a:schemeClr val="tx1">
                    <a:lumMod val="95000"/>
                    <a:lumOff val="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an</a:t>
            </a:r>
            <a:r>
              <a:rPr lang="cs-CZ" sz="1500" b="1" i="1" dirty="0" smtClean="0">
                <a:ln w="50800"/>
                <a:solidFill>
                  <a:schemeClr val="tx1">
                    <a:lumMod val="95000"/>
                    <a:lumOff val="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dirty="0" smtClean="0">
                <a:ln w="50800"/>
                <a:solidFill>
                  <a:schemeClr val="tx1">
                    <a:lumMod val="95000"/>
                    <a:lumOff val="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architect.</a:t>
            </a:r>
          </a:p>
        </p:txBody>
      </p:sp>
      <p:pic>
        <p:nvPicPr>
          <p:cNvPr id="1026" name="Picture 2" descr="C:\Program Files\Microsoft Office\MEDIA\CAGCAT10\j0240719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5472" y="2377586"/>
            <a:ext cx="707470" cy="1110389"/>
          </a:xfrm>
          <a:prstGeom prst="rect">
            <a:avLst/>
          </a:prstGeom>
          <a:noFill/>
          <a:effectLst>
            <a:glow rad="228600">
              <a:schemeClr val="accent4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Dlouha\AppData\Local\Microsoft\Windows\Temporary Internet Files\Content.IE5\6DHLVREN\MC90014977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8407" y="4278728"/>
            <a:ext cx="1452798" cy="977927"/>
          </a:xfrm>
          <a:prstGeom prst="rect">
            <a:avLst/>
          </a:prstGeom>
          <a:noFill/>
          <a:effectLst>
            <a:glow rad="228600">
              <a:schemeClr val="accent6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válný popisek 6"/>
          <p:cNvSpPr/>
          <p:nvPr/>
        </p:nvSpPr>
        <p:spPr>
          <a:xfrm>
            <a:off x="4860032" y="1739948"/>
            <a:ext cx="2721371" cy="612648"/>
          </a:xfrm>
          <a:prstGeom prst="wedgeEllipseCallo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1100" b="1" dirty="0">
                <a:ln w="50800"/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Chci </a:t>
            </a:r>
            <a:r>
              <a:rPr lang="cs-CZ" sz="1100" b="1" dirty="0" smtClean="0">
                <a:ln w="50800"/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být </a:t>
            </a:r>
            <a:r>
              <a:rPr lang="cs-CZ" sz="1100" dirty="0" smtClean="0">
                <a:ln w="50800"/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lékařem</a:t>
            </a:r>
            <a:r>
              <a:rPr lang="cs-CZ" sz="1100" dirty="0">
                <a:ln w="50800"/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  <a:endParaRPr lang="en-GB" sz="1100" dirty="0">
              <a:ln w="50800"/>
              <a:solidFill>
                <a:srgbClr val="C0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5" name="Oválný popisek 14"/>
          <p:cNvSpPr/>
          <p:nvPr/>
        </p:nvSpPr>
        <p:spPr>
          <a:xfrm>
            <a:off x="5594806" y="3618819"/>
            <a:ext cx="2948303" cy="612649"/>
          </a:xfrm>
          <a:prstGeom prst="wedgeEllipseCallo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1500" b="1" dirty="0" smtClean="0">
              <a:ln w="50800"/>
              <a:solidFill>
                <a:srgbClr val="00B05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100" b="1" dirty="0" smtClean="0">
                <a:ln w="50800"/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Chtěl </a:t>
            </a:r>
            <a:r>
              <a:rPr lang="cs-CZ" sz="1100" b="1" dirty="0">
                <a:ln w="50800"/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bych být</a:t>
            </a:r>
            <a:r>
              <a:rPr lang="cs-CZ" sz="1100" dirty="0">
                <a:ln w="50800"/>
                <a:solidFill>
                  <a:schemeClr val="tx1">
                    <a:lumMod val="95000"/>
                    <a:lumOff val="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architektem.</a:t>
            </a:r>
          </a:p>
          <a:p>
            <a:endParaRPr lang="cs-CZ" sz="1500" dirty="0">
              <a:ln w="50800"/>
              <a:solidFill>
                <a:schemeClr val="tx1">
                  <a:lumMod val="95000"/>
                  <a:lumOff val="5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4657" y="343682"/>
            <a:ext cx="8254686" cy="1111048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1500" dirty="0" smtClean="0"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Kterou z předchozích možností si vyberete jako zdvořilejší?</a:t>
            </a:r>
            <a:endParaRPr lang="en-GB" sz="1500" dirty="0">
              <a:solidFill>
                <a:srgbClr val="C0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Zástupný symbol pro obsah 2"/>
          <p:cNvSpPr txBox="1">
            <a:spLocks/>
          </p:cNvSpPr>
          <p:nvPr/>
        </p:nvSpPr>
        <p:spPr>
          <a:xfrm>
            <a:off x="464067" y="1652853"/>
            <a:ext cx="8215866" cy="433071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numCol="2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sz="1500" b="1" i="1" u="sng" dirty="0" smtClean="0">
              <a:ln w="50800"/>
              <a:solidFill>
                <a:srgbClr val="C0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>
              <a:buNone/>
            </a:pPr>
            <a:endParaRPr lang="cs-CZ" sz="1500" b="1" i="1" u="sng" dirty="0">
              <a:ln w="50800"/>
              <a:solidFill>
                <a:srgbClr val="C0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>
              <a:buNone/>
            </a:pPr>
            <a:endParaRPr lang="cs-CZ" sz="1500" dirty="0">
              <a:ln w="50800"/>
              <a:solidFill>
                <a:srgbClr val="C0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>
              <a:buNone/>
            </a:pPr>
            <a:endParaRPr lang="cs-CZ" sz="1500" dirty="0" smtClean="0">
              <a:ln w="50800"/>
              <a:solidFill>
                <a:srgbClr val="C0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>
              <a:buNone/>
            </a:pPr>
            <a:endParaRPr lang="en-GB" sz="1500" dirty="0">
              <a:ln w="50800"/>
              <a:solidFill>
                <a:srgbClr val="C0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454542" y="1623106"/>
            <a:ext cx="8363271" cy="46413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390365" y="1470706"/>
            <a:ext cx="8363271" cy="46413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4" name="Zástupný symbol pro obsah 2"/>
          <p:cNvSpPr txBox="1">
            <a:spLocks/>
          </p:cNvSpPr>
          <p:nvPr/>
        </p:nvSpPr>
        <p:spPr>
          <a:xfrm>
            <a:off x="323529" y="1531976"/>
            <a:ext cx="8363271" cy="453317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5" name="Zástupný symbol pro obsah 2"/>
          <p:cNvSpPr txBox="1">
            <a:spLocks/>
          </p:cNvSpPr>
          <p:nvPr/>
        </p:nvSpPr>
        <p:spPr>
          <a:xfrm>
            <a:off x="475929" y="1684376"/>
            <a:ext cx="8363271" cy="4533178"/>
          </a:xfrm>
          <a:prstGeom prst="rect">
            <a:avLst/>
          </a:prstGeom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3074" name="Picture 2" descr="C:\Users\oem\AppData\Local\Microsoft\Windows\Temporary Internet Files\Content.IE5\OAGI6XV4\MC90043441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620688"/>
            <a:ext cx="563550" cy="633994"/>
          </a:xfrm>
          <a:prstGeom prst="rect">
            <a:avLst/>
          </a:prstGeom>
          <a:noFill/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</p:pic>
      <p:sp>
        <p:nvSpPr>
          <p:cNvPr id="3" name="TextovéPole 2"/>
          <p:cNvSpPr txBox="1"/>
          <p:nvPr/>
        </p:nvSpPr>
        <p:spPr>
          <a:xfrm>
            <a:off x="1572491" y="4658652"/>
            <a:ext cx="56166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Podmiňovací způsob </a:t>
            </a:r>
            <a:r>
              <a:rPr lang="en-GB" b="1" i="1" dirty="0" smtClean="0">
                <a:solidFill>
                  <a:srgbClr val="0070C0"/>
                </a:solidFill>
              </a:rPr>
              <a:t>would </a:t>
            </a:r>
            <a:r>
              <a:rPr lang="cs-CZ" dirty="0" smtClean="0">
                <a:solidFill>
                  <a:srgbClr val="0070C0"/>
                </a:solidFill>
              </a:rPr>
              <a:t>je mnohem slušnější! </a:t>
            </a:r>
            <a:endParaRPr lang="en-GB" dirty="0">
              <a:solidFill>
                <a:srgbClr val="0070C0"/>
              </a:solidFill>
            </a:endParaRPr>
          </a:p>
        </p:txBody>
      </p:sp>
      <p:pic>
        <p:nvPicPr>
          <p:cNvPr id="6" name="Picture 2" descr="C:\Users\Dlouha\AppData\Local\Microsoft\Windows\Temporary Internet Files\Content.IE5\1CA1KFKS\MC900433925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0433" y="2301503"/>
            <a:ext cx="1649462" cy="1649462"/>
          </a:xfrm>
          <a:prstGeom prst="rect">
            <a:avLst/>
          </a:prstGeom>
          <a:noFill/>
          <a:effectLst>
            <a:glow rad="228600">
              <a:schemeClr val="accent4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5436096" y="2301503"/>
            <a:ext cx="2651782" cy="8771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500" b="1" i="1" dirty="0">
                <a:ln w="50800"/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 </a:t>
            </a:r>
            <a:r>
              <a:rPr lang="cs-CZ" sz="1500" b="1" i="1" dirty="0">
                <a:ln w="50800"/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´d </a:t>
            </a:r>
            <a:r>
              <a:rPr lang="en-GB" sz="1500" b="1" i="1" dirty="0">
                <a:ln w="50800"/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like to be an</a:t>
            </a:r>
            <a:r>
              <a:rPr lang="cs-CZ" sz="1500" b="1" i="1" dirty="0">
                <a:ln w="50800"/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dirty="0">
                <a:ln w="50800"/>
                <a:solidFill>
                  <a:schemeClr val="tx1">
                    <a:lumMod val="95000"/>
                    <a:lumOff val="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architect.</a:t>
            </a:r>
          </a:p>
          <a:p>
            <a:endParaRPr lang="cs-CZ" dirty="0">
              <a:ln w="50800"/>
              <a:solidFill>
                <a:srgbClr val="C0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53754" y="2306087"/>
            <a:ext cx="2554161" cy="600164"/>
          </a:xfrm>
          <a:prstGeom prst="rect">
            <a:avLst/>
          </a:prstGeom>
          <a:noFill/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en-GB" sz="1500" dirty="0">
                <a:ln w="50800"/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What would you like to be?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1500" dirty="0" smtClean="0"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Přeložte věty.</a:t>
            </a:r>
            <a:endParaRPr lang="en-GB" sz="1500" dirty="0">
              <a:solidFill>
                <a:srgbClr val="C0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numCol="2">
            <a:normAutofit/>
          </a:bodyPr>
          <a:lstStyle/>
          <a:p>
            <a:pPr algn="just">
              <a:buNone/>
            </a:pPr>
            <a:endParaRPr lang="cs-CZ" sz="1500" b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r>
              <a:rPr lang="cs-CZ" sz="15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Chtěla bych být </a:t>
            </a:r>
            <a:r>
              <a:rPr lang="cs-CZ" sz="15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zdravotní sestrou.</a:t>
            </a:r>
            <a:endParaRPr lang="en-GB" sz="1500" dirty="0">
              <a:solidFill>
                <a:schemeClr val="tx1">
                  <a:lumMod val="95000"/>
                  <a:lumOff val="5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r>
              <a:rPr lang="en-GB" sz="1500" b="1" dirty="0" smtClean="0"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 would like to be a </a:t>
            </a:r>
            <a:r>
              <a:rPr lang="en-GB" sz="1500" dirty="0" smtClean="0"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nurse.</a:t>
            </a:r>
          </a:p>
          <a:p>
            <a:pPr algn="just">
              <a:buNone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r>
              <a:rPr lang="cs-CZ" sz="15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Chci být </a:t>
            </a:r>
            <a:r>
              <a:rPr lang="cs-CZ" sz="15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učitelem.</a:t>
            </a:r>
            <a:endParaRPr lang="en-GB" sz="1500" dirty="0">
              <a:solidFill>
                <a:schemeClr val="tx1">
                  <a:lumMod val="95000"/>
                  <a:lumOff val="5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r>
              <a:rPr lang="en-GB" sz="1500" b="1" dirty="0" smtClean="0"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 want to be a </a:t>
            </a:r>
            <a:r>
              <a:rPr lang="en-GB" sz="1500" dirty="0" smtClean="0"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teacher.</a:t>
            </a:r>
          </a:p>
          <a:p>
            <a:pPr algn="just">
              <a:buNone/>
            </a:pPr>
            <a:endParaRPr lang="cs-CZ" sz="1500" dirty="0">
              <a:solidFill>
                <a:schemeClr val="tx1">
                  <a:lumMod val="95000"/>
                  <a:lumOff val="5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r>
              <a:rPr lang="cs-CZ" sz="15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Chtěl </a:t>
            </a:r>
            <a:r>
              <a:rPr lang="cs-CZ" sz="15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bych být </a:t>
            </a:r>
            <a:r>
              <a:rPr lang="cs-CZ" sz="15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režisérem.</a:t>
            </a:r>
            <a:endParaRPr lang="en-GB" sz="1500" dirty="0">
              <a:solidFill>
                <a:schemeClr val="tx1">
                  <a:lumMod val="95000"/>
                  <a:lumOff val="5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r>
              <a:rPr lang="en-GB" sz="1500" b="1" dirty="0" smtClean="0"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 would like to be a </a:t>
            </a:r>
            <a:r>
              <a:rPr lang="en-GB" sz="1500" dirty="0" smtClean="0"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film director.</a:t>
            </a:r>
          </a:p>
          <a:p>
            <a:pPr algn="just">
              <a:buNone/>
            </a:pPr>
            <a:endParaRPr lang="cs-CZ" sz="1500" dirty="0">
              <a:solidFill>
                <a:schemeClr val="tx1">
                  <a:lumMod val="95000"/>
                  <a:lumOff val="5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r>
              <a:rPr lang="cs-CZ" sz="15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Chci být </a:t>
            </a:r>
            <a:r>
              <a:rPr lang="cs-CZ" sz="15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pilotem.</a:t>
            </a:r>
            <a:endParaRPr lang="en-GB" sz="1500" dirty="0">
              <a:solidFill>
                <a:schemeClr val="tx1">
                  <a:lumMod val="95000"/>
                  <a:lumOff val="5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r>
              <a:rPr lang="en-GB" sz="1500" b="1" dirty="0"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 want to be a </a:t>
            </a:r>
            <a:r>
              <a:rPr lang="cs-CZ" sz="1500" dirty="0" smtClean="0"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pilot</a:t>
            </a:r>
            <a:r>
              <a:rPr lang="en-GB" sz="1500" dirty="0" smtClean="0"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  <a:endParaRPr lang="en-GB" sz="1500" dirty="0">
              <a:solidFill>
                <a:srgbClr val="C0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endParaRPr lang="en-GB" sz="1500" dirty="0">
              <a:solidFill>
                <a:schemeClr val="tx1">
                  <a:lumMod val="95000"/>
                  <a:lumOff val="5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r>
              <a:rPr lang="cs-CZ" sz="15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Chtěla bych být </a:t>
            </a:r>
            <a:r>
              <a:rPr lang="cs-CZ" sz="15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herečkou.</a:t>
            </a:r>
            <a:endParaRPr lang="en-GB" sz="1500" dirty="0">
              <a:solidFill>
                <a:schemeClr val="tx1">
                  <a:lumMod val="95000"/>
                  <a:lumOff val="5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r>
              <a:rPr lang="en-GB" sz="1500" b="1" dirty="0" smtClean="0"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 would like to be an </a:t>
            </a:r>
            <a:r>
              <a:rPr lang="en-GB" sz="1500" dirty="0" smtClean="0"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actress.</a:t>
            </a:r>
          </a:p>
          <a:p>
            <a:pPr algn="just">
              <a:buNone/>
            </a:pPr>
            <a:endParaRPr lang="cs-CZ" sz="1500" dirty="0">
              <a:solidFill>
                <a:schemeClr val="tx1">
                  <a:lumMod val="95000"/>
                  <a:lumOff val="5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endParaRPr lang="cs-CZ" sz="1500" b="1" dirty="0" smtClean="0">
              <a:solidFill>
                <a:schemeClr val="tx1">
                  <a:lumMod val="95000"/>
                  <a:lumOff val="5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6" name="Picture 2" descr="C:\Users\Dlouha\AppData\Local\Microsoft\Windows\Temporary Internet Files\Content.IE5\6DHLVREN\MC90023207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8813" y="2722563"/>
            <a:ext cx="2690812" cy="1714500"/>
          </a:xfrm>
          <a:prstGeom prst="rect">
            <a:avLst/>
          </a:prstGeom>
          <a:noFill/>
          <a:effectLst>
            <a:glow rad="228600">
              <a:schemeClr val="accent4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7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0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Na závěr si zopakuj další profese. 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530622" y="1670074"/>
            <a:ext cx="8229600" cy="4525963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numCol="1">
            <a:normAutofit/>
          </a:bodyPr>
          <a:lstStyle/>
          <a:p>
            <a:pPr marL="0" indent="0" algn="ctr">
              <a:buNone/>
            </a:pPr>
            <a:endParaRPr lang="cs-CZ" sz="1500" b="1" dirty="0" smtClean="0">
              <a:solidFill>
                <a:srgbClr val="C0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endParaRPr lang="cs-CZ" sz="1500" b="1" dirty="0">
              <a:solidFill>
                <a:srgbClr val="FF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endParaRPr lang="cs-CZ" sz="1500" b="1" dirty="0" smtClean="0">
              <a:solidFill>
                <a:srgbClr val="FF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endParaRPr lang="cs-CZ" sz="1500" b="1" dirty="0">
              <a:solidFill>
                <a:srgbClr val="FF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r>
              <a:rPr lang="en-GB" sz="1500" dirty="0" smtClean="0"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endParaRPr lang="en-GB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1026" name="Picture 2" descr="C:\Program Files\Microsoft Office\MEDIA\CAGCAT10\j0216724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988840"/>
            <a:ext cx="826631" cy="1039168"/>
          </a:xfrm>
          <a:prstGeom prst="rect">
            <a:avLst/>
          </a:prstGeom>
          <a:noFill/>
          <a:effectLst>
            <a:glow rad="228600">
              <a:schemeClr val="accent3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Dlouha\AppData\Local\Microsoft\Windows\Temporary Internet Files\Content.IE5\6DHLVREN\MC90025042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988840"/>
            <a:ext cx="984028" cy="1112638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Dlouha\AppData\Local\Microsoft\Windows\Temporary Internet Files\Content.IE5\3BMG354R\MC90015504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097552"/>
            <a:ext cx="865510" cy="895213"/>
          </a:xfrm>
          <a:prstGeom prst="rect">
            <a:avLst/>
          </a:prstGeom>
          <a:noFill/>
          <a:effectLst>
            <a:glow rad="139700">
              <a:schemeClr val="accent6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Dlouha\AppData\Local\Microsoft\Windows\Temporary Internet Files\Content.IE5\3BMG354R\MC90019829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0860" y="2097552"/>
            <a:ext cx="927972" cy="947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Dlouha\AppData\Local\Microsoft\Windows\Temporary Internet Files\Content.IE5\5HF86HP0\MC90019539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933056"/>
            <a:ext cx="853711" cy="1086371"/>
          </a:xfrm>
          <a:prstGeom prst="rect">
            <a:avLst/>
          </a:prstGeom>
          <a:noFill/>
          <a:effectLst>
            <a:glow rad="139700">
              <a:schemeClr val="accent5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Dlouha\AppData\Local\Microsoft\Windows\Temporary Internet Files\Content.IE5\3BMG354R\MC90015010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8305" y="4049810"/>
            <a:ext cx="1161541" cy="870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Dlouha\AppData\Local\Microsoft\Windows\Temporary Internet Files\Content.IE5\1CA1KFKS\MC90028727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3556" y="4089878"/>
            <a:ext cx="1123732" cy="772725"/>
          </a:xfrm>
          <a:prstGeom prst="rect">
            <a:avLst/>
          </a:prstGeom>
          <a:noFill/>
          <a:effectLst>
            <a:glow rad="139700">
              <a:schemeClr val="accent2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Dlouha\AppData\Local\Microsoft\Windows\Temporary Internet Files\Content.IE5\6DHLVREN\MC900228995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9678" y="4029370"/>
            <a:ext cx="738188" cy="911225"/>
          </a:xfrm>
          <a:prstGeom prst="rect">
            <a:avLst/>
          </a:prstGeom>
          <a:noFill/>
          <a:effectLst>
            <a:glow rad="139700">
              <a:schemeClr val="accent3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Dlouha\AppData\Local\Microsoft\Windows\Temporary Internet Files\Content.IE5\5HF86HP0\MC900435981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9165" y="4089878"/>
            <a:ext cx="955676" cy="725488"/>
          </a:xfrm>
          <a:prstGeom prst="rect">
            <a:avLst/>
          </a:prstGeom>
          <a:noFill/>
          <a:effectLst>
            <a:glow rad="139700">
              <a:schemeClr val="accent6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21641" y="3313462"/>
            <a:ext cx="582532" cy="3231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en-GB" sz="1500" i="1" dirty="0" smtClean="0">
                <a:solidFill>
                  <a:srgbClr val="00B050"/>
                </a:solidFill>
              </a:rPr>
              <a:t>A vet</a:t>
            </a:r>
            <a:endParaRPr lang="en-GB" sz="1500" i="1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859077" y="3309281"/>
            <a:ext cx="1617751" cy="3231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en-GB" sz="1500" i="1" dirty="0" smtClean="0">
                <a:solidFill>
                  <a:srgbClr val="00B0F0"/>
                </a:solidFill>
              </a:rPr>
              <a:t>a cleaning woman</a:t>
            </a:r>
            <a:endParaRPr lang="en-GB" sz="1500" i="1" dirty="0">
              <a:solidFill>
                <a:srgbClr val="00B0F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779912" y="3317840"/>
            <a:ext cx="850939" cy="3231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1500" i="1" dirty="0">
                <a:solidFill>
                  <a:schemeClr val="accent6">
                    <a:lumMod val="75000"/>
                  </a:schemeClr>
                </a:solidFill>
              </a:rPr>
              <a:t>a</a:t>
            </a:r>
            <a:r>
              <a:rPr lang="cs-CZ" sz="1500" i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1500" i="1" dirty="0" smtClean="0">
                <a:solidFill>
                  <a:schemeClr val="accent6">
                    <a:lumMod val="75000"/>
                  </a:schemeClr>
                </a:solidFill>
              </a:rPr>
              <a:t>farmer</a:t>
            </a:r>
            <a:endParaRPr lang="en-GB" sz="1500" i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207288" y="3317840"/>
            <a:ext cx="1112805" cy="3231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en-GB" sz="1500" i="1" dirty="0" smtClean="0">
                <a:solidFill>
                  <a:srgbClr val="7030A0"/>
                </a:solidFill>
              </a:rPr>
              <a:t>an engineer</a:t>
            </a:r>
            <a:endParaRPr lang="en-GB" sz="1500" i="1" dirty="0">
              <a:solidFill>
                <a:srgbClr val="7030A0"/>
              </a:solidFill>
            </a:endParaRPr>
          </a:p>
        </p:txBody>
      </p:sp>
      <p:pic>
        <p:nvPicPr>
          <p:cNvPr id="1039" name="Picture 15" descr="C:\Users\Dlouha\AppData\Local\Microsoft\Windows\Temporary Internet Files\Content.IE5\1CA1KFKS\MC900280517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150006"/>
            <a:ext cx="1174669" cy="923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6763001" y="3322218"/>
            <a:ext cx="1434752" cy="3231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en-GB" sz="1500" i="1" dirty="0" smtClean="0">
                <a:solidFill>
                  <a:schemeClr val="bg2">
                    <a:lumMod val="25000"/>
                  </a:schemeClr>
                </a:solidFill>
              </a:rPr>
              <a:t>a shop assistant</a:t>
            </a:r>
            <a:endParaRPr lang="en-GB" sz="1500" i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47414" y="5364534"/>
            <a:ext cx="1130986" cy="3231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GB" sz="1500" i="1" dirty="0" smtClean="0">
                <a:solidFill>
                  <a:srgbClr val="0070C0"/>
                </a:solidFill>
              </a:rPr>
              <a:t>a waitress</a:t>
            </a:r>
            <a:endParaRPr lang="en-GB" sz="1500" i="1" dirty="0">
              <a:solidFill>
                <a:srgbClr val="0070C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536465" y="5364533"/>
            <a:ext cx="805220" cy="3231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en-GB" sz="1500" i="1" dirty="0" smtClean="0">
                <a:solidFill>
                  <a:srgbClr val="FF0000"/>
                </a:solidFill>
              </a:rPr>
              <a:t>a roofer</a:t>
            </a:r>
            <a:endParaRPr lang="en-GB" sz="1500" i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212667" y="5347171"/>
            <a:ext cx="780727" cy="3231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en-GB" sz="1500" i="1" dirty="0" smtClean="0">
                <a:solidFill>
                  <a:srgbClr val="FF0000"/>
                </a:solidFill>
              </a:rPr>
              <a:t>a driver</a:t>
            </a:r>
            <a:endParaRPr lang="en-GB" sz="1500" i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884690" y="5316745"/>
            <a:ext cx="853119" cy="3231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en-GB" sz="1500" i="1" dirty="0" smtClean="0">
                <a:solidFill>
                  <a:srgbClr val="00B050"/>
                </a:solidFill>
              </a:rPr>
              <a:t>a mason</a:t>
            </a:r>
            <a:endParaRPr lang="en-GB" sz="1500" i="1" dirty="0">
              <a:solidFill>
                <a:srgbClr val="00B05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500126" y="5316745"/>
            <a:ext cx="697627" cy="3231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en-GB" sz="1500" i="1" dirty="0" smtClean="0">
                <a:solidFill>
                  <a:schemeClr val="accent5">
                    <a:lumMod val="50000"/>
                  </a:schemeClr>
                </a:solidFill>
              </a:rPr>
              <a:t>a clerk</a:t>
            </a:r>
            <a:endParaRPr lang="en-GB" sz="1500" i="1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1350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7" grpId="0" animBg="1"/>
      <p:bldP spid="8" grpId="0" animBg="1"/>
      <p:bldP spid="9" grpId="0" animBg="1"/>
      <p:bldP spid="11" grpId="0" animBg="1"/>
      <p:bldP spid="3" grpId="0" animBg="1"/>
      <p:bldP spid="10" grpId="0" animBg="1"/>
      <p:bldP spid="12" grpId="0" animBg="1"/>
      <p:bldP spid="13" grpId="0" animBg="1"/>
      <p:bldP spid="1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</a:t>
            </a:r>
            <a:r>
              <a:rPr lang="cs-CZ" sz="16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r>
              <a:rPr lang="en-GB" sz="1600" dirty="0" smtClean="0">
                <a:latin typeface="Tahoma" pitchFamily="34" charset="0"/>
                <a:ea typeface="Tahoma" pitchFamily="34" charset="0"/>
                <a:cs typeface="Tahoma" pitchFamily="34" charset="0"/>
                <a:hlinkClick r:id="rId3"/>
              </a:rPr>
              <a:t>http://office.microsoft.com</a:t>
            </a:r>
            <a:endParaRPr lang="en-GB" sz="16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1735</TotalTime>
  <Words>362</Words>
  <Application>Microsoft Office PowerPoint</Application>
  <PresentationFormat>Předvádění na obrazovce (4:3)</PresentationFormat>
  <Paragraphs>117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 </vt:lpstr>
      <vt:lpstr>Co řeknete, když chcete někomu říci, čím zamýšlíte v budoucnu být? Máte dvě možnosti. Zkuste si je přeložit.</vt:lpstr>
      <vt:lpstr>Kterou z předchozích možností si vyberete jako zdvořilejší?</vt:lpstr>
      <vt:lpstr>Přeložte věty.</vt:lpstr>
      <vt:lpstr>Na závěr si zopakuj další profese. 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Dlouhá Eva</cp:lastModifiedBy>
  <cp:revision>235</cp:revision>
  <dcterms:created xsi:type="dcterms:W3CDTF">2011-05-26T14:17:08Z</dcterms:created>
  <dcterms:modified xsi:type="dcterms:W3CDTF">2011-12-12T12:12:08Z</dcterms:modified>
</cp:coreProperties>
</file>