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5" r:id="rId2"/>
    <p:sldId id="256" r:id="rId3"/>
    <p:sldId id="257" r:id="rId4"/>
    <p:sldId id="258" r:id="rId5"/>
    <p:sldId id="261" r:id="rId6"/>
    <p:sldId id="262" r:id="rId7"/>
    <p:sldId id="259" r:id="rId8"/>
    <p:sldId id="263" r:id="rId9"/>
    <p:sldId id="260" r:id="rId10"/>
    <p:sldId id="264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3300"/>
    <a:srgbClr val="FF00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81B729-2CB0-4126-B425-BCCEA048BB07}" type="datetimeFigureOut">
              <a:rPr lang="cs-CZ" smtClean="0"/>
              <a:t>13.6.2012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E16302-5B12-4645-A813-9F4CFCFBB6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7877696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81B729-2CB0-4126-B425-BCCEA048BB07}" type="datetimeFigureOut">
              <a:rPr lang="cs-CZ" smtClean="0"/>
              <a:t>13.6.2012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E16302-5B12-4645-A813-9F4CFCFBB6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7583244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81B729-2CB0-4126-B425-BCCEA048BB07}" type="datetimeFigureOut">
              <a:rPr lang="cs-CZ" smtClean="0"/>
              <a:t>13.6.2012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E16302-5B12-4645-A813-9F4CFCFBB6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599425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81B729-2CB0-4126-B425-BCCEA048BB07}" type="datetimeFigureOut">
              <a:rPr lang="cs-CZ" smtClean="0"/>
              <a:t>13.6.2012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E16302-5B12-4645-A813-9F4CFCFBB6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253355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81B729-2CB0-4126-B425-BCCEA048BB07}" type="datetimeFigureOut">
              <a:rPr lang="cs-CZ" smtClean="0"/>
              <a:t>13.6.2012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E16302-5B12-4645-A813-9F4CFCFBB6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15220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81B729-2CB0-4126-B425-BCCEA048BB07}" type="datetimeFigureOut">
              <a:rPr lang="cs-CZ" smtClean="0"/>
              <a:t>13.6.2012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E16302-5B12-4645-A813-9F4CFCFBB6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081442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81B729-2CB0-4126-B425-BCCEA048BB07}" type="datetimeFigureOut">
              <a:rPr lang="cs-CZ" smtClean="0"/>
              <a:t>13.6.2012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E16302-5B12-4645-A813-9F4CFCFBB6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240807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81B729-2CB0-4126-B425-BCCEA048BB07}" type="datetimeFigureOut">
              <a:rPr lang="cs-CZ" smtClean="0"/>
              <a:t>13.6.2012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E16302-5B12-4645-A813-9F4CFCFBB6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9704036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81B729-2CB0-4126-B425-BCCEA048BB07}" type="datetimeFigureOut">
              <a:rPr lang="cs-CZ" smtClean="0"/>
              <a:t>13.6.2012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E16302-5B12-4645-A813-9F4CFCFBB6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9242636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81B729-2CB0-4126-B425-BCCEA048BB07}" type="datetimeFigureOut">
              <a:rPr lang="cs-CZ" smtClean="0"/>
              <a:t>13.6.2012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E16302-5B12-4645-A813-9F4CFCFBB6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8197506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81B729-2CB0-4126-B425-BCCEA048BB07}" type="datetimeFigureOut">
              <a:rPr lang="cs-CZ" smtClean="0"/>
              <a:t>13.6.2012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E16302-5B12-4645-A813-9F4CFCFBB6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4440375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C81B729-2CB0-4126-B425-BCCEA048BB07}" type="datetimeFigureOut">
              <a:rPr lang="cs-CZ" smtClean="0"/>
              <a:t>13.6.2012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7E16302-5B12-4645-A813-9F4CFCFBB6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574062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519113" y="692150"/>
            <a:ext cx="7775575" cy="2016125"/>
          </a:xfrm>
        </p:spPr>
        <p:txBody>
          <a:bodyPr/>
          <a:lstStyle/>
          <a:p>
            <a:pPr eaLnBrk="1" hangingPunct="1"/>
            <a:r>
              <a:rPr lang="cs-CZ" dirty="0" smtClean="0"/>
              <a:t>TVAROSLOVÍ 8 - 9 </a:t>
            </a:r>
            <a:br>
              <a:rPr lang="cs-CZ" dirty="0" smtClean="0"/>
            </a:br>
            <a:endParaRPr lang="cs-CZ" dirty="0" smtClean="0"/>
          </a:p>
        </p:txBody>
      </p:sp>
      <p:pic>
        <p:nvPicPr>
          <p:cNvPr id="2051" name="Picture 3"/>
          <p:cNvPicPr>
            <a:picLocks noGrp="1" noChangeAspect="1" noChangeArrowheads="1"/>
          </p:cNvPicPr>
          <p:nvPr>
            <p:ph type="subTitle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11188" y="5661025"/>
            <a:ext cx="8064500" cy="742950"/>
          </a:xfrm>
        </p:spPr>
      </p:pic>
      <p:sp>
        <p:nvSpPr>
          <p:cNvPr id="2052" name="Text Box 4"/>
          <p:cNvSpPr txBox="1">
            <a:spLocks noChangeArrowheads="1"/>
          </p:cNvSpPr>
          <p:nvPr/>
        </p:nvSpPr>
        <p:spPr bwMode="auto">
          <a:xfrm>
            <a:off x="827088" y="4581525"/>
            <a:ext cx="72009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sz="2400" b="1" dirty="0" smtClean="0"/>
              <a:t>VY_32_INOVACE_XIII-C-12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42760266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124745"/>
            <a:ext cx="7772400" cy="1656183"/>
          </a:xfrm>
        </p:spPr>
        <p:txBody>
          <a:bodyPr/>
          <a:lstStyle/>
          <a:p>
            <a:r>
              <a:rPr lang="cs-CZ" dirty="0" smtClean="0"/>
              <a:t>TVAROSLOVÍ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212976"/>
            <a:ext cx="6400800" cy="1800200"/>
          </a:xfrm>
        </p:spPr>
        <p:txBody>
          <a:bodyPr/>
          <a:lstStyle/>
          <a:p>
            <a:r>
              <a:rPr lang="cs-CZ" sz="4000" b="1" dirty="0" smtClean="0">
                <a:solidFill>
                  <a:srgbClr val="7030A0"/>
                </a:solidFill>
              </a:rPr>
              <a:t>SKLOŇOVÁNÍ CIZÍCH JMEN VLASTNÍCH</a:t>
            </a:r>
          </a:p>
          <a:p>
            <a:endParaRPr lang="cs-CZ" b="1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881795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908720"/>
            <a:ext cx="8229600" cy="1728192"/>
          </a:xfrm>
        </p:spPr>
        <p:txBody>
          <a:bodyPr>
            <a:normAutofit/>
          </a:bodyPr>
          <a:lstStyle/>
          <a:p>
            <a:r>
              <a:rPr lang="cs-CZ" u="sng" dirty="0" smtClean="0">
                <a:solidFill>
                  <a:srgbClr val="C00000"/>
                </a:solidFill>
              </a:rPr>
              <a:t>Základní pravidla přiřazování jmen k českým vzorům</a:t>
            </a:r>
            <a:endParaRPr lang="cs-CZ" u="sng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996952"/>
            <a:ext cx="8229600" cy="3129211"/>
          </a:xfrm>
        </p:spPr>
        <p:txBody>
          <a:bodyPr/>
          <a:lstStyle/>
          <a:p>
            <a:pPr>
              <a:buFont typeface="Wingdings" pitchFamily="2" charset="2"/>
              <a:buChar char="§"/>
            </a:pPr>
            <a:r>
              <a:rPr lang="cs-CZ" dirty="0" smtClean="0"/>
              <a:t> </a:t>
            </a:r>
            <a:r>
              <a:rPr lang="cs-CZ" b="1" dirty="0" smtClean="0">
                <a:solidFill>
                  <a:srgbClr val="FF0000"/>
                </a:solidFill>
              </a:rPr>
              <a:t>rod a zakončení </a:t>
            </a:r>
            <a:r>
              <a:rPr lang="cs-CZ" dirty="0" smtClean="0"/>
              <a:t>jména v 1. a 2. pádě</a:t>
            </a:r>
          </a:p>
          <a:p>
            <a:pPr>
              <a:buFont typeface="Wingdings" pitchFamily="2" charset="2"/>
              <a:buChar char="§"/>
            </a:pPr>
            <a:r>
              <a:rPr lang="cs-CZ" dirty="0"/>
              <a:t> </a:t>
            </a:r>
            <a:r>
              <a:rPr lang="cs-CZ" b="1" dirty="0" smtClean="0">
                <a:solidFill>
                  <a:srgbClr val="FF0000"/>
                </a:solidFill>
              </a:rPr>
              <a:t>výslovnost </a:t>
            </a:r>
            <a:r>
              <a:rPr lang="cs-CZ" dirty="0" smtClean="0"/>
              <a:t>jména v 1. pádě</a:t>
            </a:r>
          </a:p>
          <a:p>
            <a:pPr marL="0" indent="0">
              <a:buNone/>
            </a:pPr>
            <a:endParaRPr lang="cs-CZ" dirty="0" smtClean="0"/>
          </a:p>
          <a:p>
            <a:pPr>
              <a:buFont typeface="Wingdings" pitchFamily="2" charset="2"/>
              <a:buChar char="§"/>
            </a:pPr>
            <a:r>
              <a:rPr lang="cs-CZ" dirty="0"/>
              <a:t> </a:t>
            </a:r>
            <a:r>
              <a:rPr lang="cs-CZ" dirty="0" smtClean="0"/>
              <a:t>některá </a:t>
            </a:r>
            <a:r>
              <a:rPr lang="cs-CZ" dirty="0" smtClean="0">
                <a:solidFill>
                  <a:srgbClr val="FF0000"/>
                </a:solidFill>
              </a:rPr>
              <a:t>francouzská jména podle psané podoby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809047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u="sng" dirty="0" smtClean="0">
                <a:solidFill>
                  <a:srgbClr val="FF0000"/>
                </a:solidFill>
              </a:rPr>
              <a:t>Skloňování vlastních jmen mužských</a:t>
            </a:r>
            <a:endParaRPr lang="cs-CZ" u="sng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dirty="0" smtClean="0"/>
              <a:t> 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PODLE </a:t>
            </a: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VZORŮ PODSTATNÝCH JMEN 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RODU MUŽSKÉHO</a:t>
            </a:r>
          </a:p>
          <a:p>
            <a:pPr>
              <a:buFont typeface="Wingdings" pitchFamily="2" charset="2"/>
              <a:buChar char="q"/>
            </a:pPr>
            <a:endParaRPr lang="cs-CZ" dirty="0"/>
          </a:p>
          <a:p>
            <a:r>
              <a:rPr lang="cs-CZ" dirty="0"/>
              <a:t> </a:t>
            </a:r>
            <a:r>
              <a:rPr lang="cs-CZ" dirty="0" smtClean="0"/>
              <a:t>zakončená </a:t>
            </a:r>
            <a:r>
              <a:rPr lang="cs-CZ" b="1" u="sng" dirty="0" smtClean="0">
                <a:solidFill>
                  <a:srgbClr val="00B050"/>
                </a:solidFill>
              </a:rPr>
              <a:t>souhláskou</a:t>
            </a:r>
          </a:p>
          <a:p>
            <a:r>
              <a:rPr lang="cs-CZ" dirty="0"/>
              <a:t> </a:t>
            </a:r>
            <a:r>
              <a:rPr lang="cs-CZ" dirty="0" smtClean="0"/>
              <a:t>zakončená  </a:t>
            </a:r>
            <a:r>
              <a:rPr lang="cs-CZ" b="1" u="sng" dirty="0" smtClean="0">
                <a:solidFill>
                  <a:srgbClr val="00B050"/>
                </a:solidFill>
              </a:rPr>
              <a:t>-a, -o</a:t>
            </a:r>
          </a:p>
          <a:p>
            <a:r>
              <a:rPr lang="cs-CZ" dirty="0"/>
              <a:t> </a:t>
            </a:r>
            <a:r>
              <a:rPr lang="cs-CZ" dirty="0" smtClean="0"/>
              <a:t>zakončená  </a:t>
            </a:r>
            <a:r>
              <a:rPr lang="cs-CZ" b="1" u="sng" dirty="0" smtClean="0">
                <a:solidFill>
                  <a:srgbClr val="00B050"/>
                </a:solidFill>
              </a:rPr>
              <a:t>–as,  -es,  -os,  -</a:t>
            </a:r>
            <a:r>
              <a:rPr lang="cs-CZ" b="1" u="sng" dirty="0" err="1" smtClean="0">
                <a:solidFill>
                  <a:srgbClr val="00B050"/>
                </a:solidFill>
              </a:rPr>
              <a:t>us</a:t>
            </a:r>
            <a:r>
              <a:rPr lang="cs-CZ" b="1" u="sng" dirty="0" smtClean="0">
                <a:solidFill>
                  <a:srgbClr val="00B050"/>
                </a:solidFill>
              </a:rPr>
              <a:t> </a:t>
            </a:r>
            <a:r>
              <a:rPr lang="cs-CZ" dirty="0" smtClean="0"/>
              <a:t>(latinská, řecká)</a:t>
            </a:r>
          </a:p>
          <a:p>
            <a:r>
              <a:rPr lang="cs-CZ" dirty="0" smtClean="0"/>
              <a:t> některá známá jména zakončená  </a:t>
            </a:r>
            <a:r>
              <a:rPr lang="cs-CZ" b="1" u="sng" dirty="0" smtClean="0">
                <a:solidFill>
                  <a:srgbClr val="00B050"/>
                </a:solidFill>
              </a:rPr>
              <a:t>-e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74807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/>
              <a:t>Příklady</a:t>
            </a:r>
            <a:endParaRPr lang="cs-CZ" u="sng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>
              <a:buFont typeface="Courier New" pitchFamily="49" charset="0"/>
              <a:buChar char="o"/>
            </a:pPr>
            <a:r>
              <a:rPr lang="cs-CZ" dirty="0" smtClean="0"/>
              <a:t> </a:t>
            </a:r>
            <a:r>
              <a:rPr lang="cs-CZ" b="1" u="sng" dirty="0" smtClean="0">
                <a:solidFill>
                  <a:schemeClr val="accent6">
                    <a:lumMod val="50000"/>
                  </a:schemeClr>
                </a:solidFill>
              </a:rPr>
              <a:t>PODLE PÁN</a:t>
            </a:r>
          </a:p>
          <a:p>
            <a:pPr marL="0" indent="0">
              <a:buNone/>
            </a:pPr>
            <a:r>
              <a:rPr lang="cs-CZ" dirty="0" smtClean="0"/>
              <a:t>William - William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a</a:t>
            </a:r>
          </a:p>
          <a:p>
            <a:pPr marL="0" indent="0">
              <a:buNone/>
            </a:pPr>
            <a:r>
              <a:rPr lang="cs-CZ" dirty="0" smtClean="0"/>
              <a:t>Brad - Brad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a</a:t>
            </a:r>
          </a:p>
          <a:p>
            <a:pPr marL="0" indent="0">
              <a:buNone/>
            </a:pPr>
            <a:r>
              <a:rPr lang="cs-CZ" dirty="0" smtClean="0"/>
              <a:t>Hugo -Hug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a</a:t>
            </a:r>
          </a:p>
          <a:p>
            <a:pPr marL="0" indent="0">
              <a:buNone/>
            </a:pPr>
            <a:r>
              <a:rPr lang="cs-CZ" dirty="0" smtClean="0"/>
              <a:t>Shakespeare -Shakespear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a</a:t>
            </a:r>
          </a:p>
          <a:p>
            <a:pPr marL="0" indent="0">
              <a:buNone/>
            </a:pPr>
            <a:r>
              <a:rPr lang="cs-CZ" dirty="0" smtClean="0"/>
              <a:t>Vinnetou - </a:t>
            </a:r>
            <a:r>
              <a:rPr lang="cs-CZ" dirty="0" err="1" smtClean="0"/>
              <a:t>Vinetou</a:t>
            </a:r>
            <a:r>
              <a:rPr lang="cs-CZ" dirty="0" err="1" smtClean="0">
                <a:solidFill>
                  <a:schemeClr val="accent6">
                    <a:lumMod val="50000"/>
                  </a:schemeClr>
                </a:solidFill>
              </a:rPr>
              <a:t>a</a:t>
            </a:r>
            <a:endParaRPr lang="cs-CZ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cs-CZ" dirty="0" smtClean="0"/>
              <a:t>Verne - Vern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a</a:t>
            </a:r>
          </a:p>
          <a:p>
            <a:pPr marL="0" indent="0">
              <a:buNone/>
            </a:pPr>
            <a:r>
              <a:rPr lang="cs-CZ" dirty="0" smtClean="0"/>
              <a:t>Bizet - Bizeta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>
              <a:buFont typeface="Courier New" pitchFamily="49" charset="0"/>
              <a:buChar char="o"/>
            </a:pPr>
            <a:r>
              <a:rPr lang="cs-CZ" b="1" u="sng" dirty="0" smtClean="0">
                <a:solidFill>
                  <a:srgbClr val="FF0066"/>
                </a:solidFill>
              </a:rPr>
              <a:t> PODLE MUŽ</a:t>
            </a:r>
          </a:p>
          <a:p>
            <a:pPr marL="0" indent="0">
              <a:buNone/>
            </a:pPr>
            <a:r>
              <a:rPr lang="cs-CZ" dirty="0" smtClean="0"/>
              <a:t>Nikolajevič - Nikolajevič</a:t>
            </a:r>
            <a:r>
              <a:rPr lang="cs-CZ" dirty="0" smtClean="0">
                <a:solidFill>
                  <a:srgbClr val="FF0066"/>
                </a:solidFill>
              </a:rPr>
              <a:t>e</a:t>
            </a:r>
          </a:p>
          <a:p>
            <a:pPr marL="0" indent="0">
              <a:buNone/>
            </a:pPr>
            <a:r>
              <a:rPr lang="cs-CZ" dirty="0" smtClean="0"/>
              <a:t>May - May</a:t>
            </a:r>
            <a:r>
              <a:rPr lang="cs-CZ" dirty="0" smtClean="0">
                <a:solidFill>
                  <a:srgbClr val="FF0066"/>
                </a:solidFill>
              </a:rPr>
              <a:t>e</a:t>
            </a:r>
          </a:p>
          <a:p>
            <a:pPr marL="0" indent="0">
              <a:buNone/>
            </a:pPr>
            <a:r>
              <a:rPr lang="cs-CZ" dirty="0" smtClean="0"/>
              <a:t>Dumas -Dumas</a:t>
            </a:r>
            <a:r>
              <a:rPr lang="cs-CZ" dirty="0" smtClean="0">
                <a:solidFill>
                  <a:srgbClr val="FF0066"/>
                </a:solidFill>
              </a:rPr>
              <a:t>e</a:t>
            </a:r>
          </a:p>
          <a:p>
            <a:pPr marL="0" indent="0">
              <a:buNone/>
            </a:pPr>
            <a:r>
              <a:rPr lang="cs-CZ" dirty="0" smtClean="0"/>
              <a:t>Thomas - Thomas</a:t>
            </a:r>
            <a:r>
              <a:rPr lang="cs-CZ" dirty="0" smtClean="0">
                <a:solidFill>
                  <a:srgbClr val="FF0066"/>
                </a:solidFill>
              </a:rPr>
              <a:t>e</a:t>
            </a:r>
          </a:p>
          <a:p>
            <a:pPr marL="0" indent="0">
              <a:buNone/>
            </a:pPr>
            <a:r>
              <a:rPr lang="cs-CZ" dirty="0" err="1" smtClean="0"/>
              <a:t>Iljič</a:t>
            </a:r>
            <a:r>
              <a:rPr lang="cs-CZ" dirty="0" smtClean="0"/>
              <a:t> - </a:t>
            </a:r>
            <a:r>
              <a:rPr lang="cs-CZ" dirty="0" err="1" smtClean="0"/>
              <a:t>Iljič</a:t>
            </a:r>
            <a:r>
              <a:rPr lang="cs-CZ" dirty="0" err="1" smtClean="0">
                <a:solidFill>
                  <a:srgbClr val="FF0066"/>
                </a:solidFill>
              </a:rPr>
              <a:t>e</a:t>
            </a:r>
            <a:endParaRPr lang="cs-CZ" dirty="0" smtClean="0">
              <a:solidFill>
                <a:srgbClr val="FF0066"/>
              </a:solidFill>
            </a:endParaRPr>
          </a:p>
          <a:p>
            <a:pPr marL="0" indent="0">
              <a:buNone/>
            </a:pPr>
            <a:r>
              <a:rPr lang="cs-CZ" dirty="0" smtClean="0"/>
              <a:t>Vasilij - Vasilij</a:t>
            </a:r>
            <a:r>
              <a:rPr lang="cs-CZ" dirty="0" smtClean="0">
                <a:solidFill>
                  <a:srgbClr val="FF0066"/>
                </a:solidFill>
              </a:rPr>
              <a:t>e</a:t>
            </a:r>
            <a:endParaRPr lang="cs-CZ" dirty="0">
              <a:solidFill>
                <a:srgbClr val="FF006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525153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2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7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2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7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2" dur="5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7" dur="5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/>
              <a:t>Příklady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Font typeface="Courier New" pitchFamily="49" charset="0"/>
              <a:buChar char="o"/>
            </a:pPr>
            <a:r>
              <a:rPr lang="cs-CZ" dirty="0" smtClean="0"/>
              <a:t> </a:t>
            </a:r>
            <a:r>
              <a:rPr lang="cs-CZ" b="1" u="sng" dirty="0" smtClean="0">
                <a:solidFill>
                  <a:srgbClr val="00B050"/>
                </a:solidFill>
              </a:rPr>
              <a:t>PODLE  PŘEDSEDA</a:t>
            </a:r>
          </a:p>
          <a:p>
            <a:pPr marL="0" indent="0">
              <a:buNone/>
            </a:pPr>
            <a:r>
              <a:rPr lang="cs-CZ" dirty="0" err="1" smtClean="0"/>
              <a:t>Zol</a:t>
            </a:r>
            <a:r>
              <a:rPr lang="cs-CZ" dirty="0" err="1" smtClean="0">
                <a:solidFill>
                  <a:srgbClr val="00B050"/>
                </a:solidFill>
              </a:rPr>
              <a:t>a</a:t>
            </a:r>
            <a:r>
              <a:rPr lang="cs-CZ" dirty="0" smtClean="0">
                <a:solidFill>
                  <a:srgbClr val="00B050"/>
                </a:solidFill>
              </a:rPr>
              <a:t> </a:t>
            </a:r>
            <a:r>
              <a:rPr lang="cs-CZ" dirty="0" smtClean="0"/>
              <a:t>- </a:t>
            </a:r>
            <a:r>
              <a:rPr lang="cs-CZ" dirty="0" err="1" smtClean="0"/>
              <a:t>Zol</a:t>
            </a:r>
            <a:r>
              <a:rPr lang="cs-CZ" dirty="0" err="1" smtClean="0">
                <a:solidFill>
                  <a:srgbClr val="00B050"/>
                </a:solidFill>
              </a:rPr>
              <a:t>y</a:t>
            </a:r>
            <a:endParaRPr lang="cs-CZ" dirty="0" smtClean="0">
              <a:solidFill>
                <a:srgbClr val="00B050"/>
              </a:solidFill>
            </a:endParaRPr>
          </a:p>
          <a:p>
            <a:pPr marL="0" indent="0">
              <a:buNone/>
            </a:pPr>
            <a:r>
              <a:rPr lang="cs-CZ" dirty="0" smtClean="0"/>
              <a:t>Moravi</a:t>
            </a:r>
            <a:r>
              <a:rPr lang="cs-CZ" dirty="0" smtClean="0">
                <a:solidFill>
                  <a:srgbClr val="00B050"/>
                </a:solidFill>
              </a:rPr>
              <a:t>a </a:t>
            </a:r>
            <a:r>
              <a:rPr lang="cs-CZ" dirty="0" smtClean="0"/>
              <a:t>- Moravi</a:t>
            </a:r>
            <a:r>
              <a:rPr lang="cs-CZ" dirty="0" smtClean="0">
                <a:solidFill>
                  <a:srgbClr val="00B050"/>
                </a:solidFill>
              </a:rPr>
              <a:t>i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7. Pád – s předsed</a:t>
            </a:r>
            <a:r>
              <a:rPr lang="cs-CZ" dirty="0" smtClean="0">
                <a:solidFill>
                  <a:srgbClr val="00B050"/>
                </a:solidFill>
              </a:rPr>
              <a:t>ou</a:t>
            </a:r>
          </a:p>
          <a:p>
            <a:pPr marL="0" indent="0">
              <a:buNone/>
            </a:pPr>
            <a:r>
              <a:rPr lang="cs-CZ" dirty="0"/>
              <a:t>s</a:t>
            </a:r>
            <a:r>
              <a:rPr lang="cs-CZ" dirty="0" smtClean="0"/>
              <a:t>e </a:t>
            </a:r>
            <a:r>
              <a:rPr lang="cs-CZ" dirty="0" err="1" smtClean="0"/>
              <a:t>Zol</a:t>
            </a:r>
            <a:r>
              <a:rPr lang="cs-CZ" dirty="0" err="1" smtClean="0">
                <a:solidFill>
                  <a:srgbClr val="00B050"/>
                </a:solidFill>
              </a:rPr>
              <a:t>ou</a:t>
            </a:r>
            <a:endParaRPr lang="cs-CZ" dirty="0" smtClean="0">
              <a:solidFill>
                <a:srgbClr val="00B050"/>
              </a:solidFill>
            </a:endParaRPr>
          </a:p>
          <a:p>
            <a:pPr marL="0" indent="0">
              <a:buNone/>
            </a:pPr>
            <a:r>
              <a:rPr lang="cs-CZ" dirty="0" smtClean="0"/>
              <a:t>S </a:t>
            </a:r>
            <a:r>
              <a:rPr lang="cs-CZ" dirty="0" err="1" smtClean="0"/>
              <a:t>Moravi</a:t>
            </a:r>
            <a:r>
              <a:rPr lang="cs-CZ" dirty="0" err="1" smtClean="0">
                <a:solidFill>
                  <a:srgbClr val="00B050"/>
                </a:solidFill>
              </a:rPr>
              <a:t>ou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pPr>
              <a:buFont typeface="Courier New" pitchFamily="49" charset="0"/>
              <a:buChar char="o"/>
            </a:pPr>
            <a:r>
              <a:rPr lang="cs-CZ" dirty="0" smtClean="0"/>
              <a:t> latinská a řecká jména </a:t>
            </a:r>
            <a:r>
              <a:rPr lang="cs-CZ" b="1" u="sng" dirty="0" smtClean="0">
                <a:solidFill>
                  <a:schemeClr val="accent6">
                    <a:lumMod val="50000"/>
                  </a:schemeClr>
                </a:solidFill>
              </a:rPr>
              <a:t>PODLE  PÁN (bez pána</a:t>
            </a:r>
            <a:r>
              <a:rPr lang="cs-CZ" dirty="0" smtClean="0"/>
              <a:t>)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Pythagor</a:t>
            </a:r>
            <a:r>
              <a:rPr lang="cs-CZ" i="1" dirty="0" smtClean="0"/>
              <a:t>as</a:t>
            </a:r>
            <a:r>
              <a:rPr lang="cs-CZ" dirty="0" smtClean="0"/>
              <a:t> - Pythagor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a</a:t>
            </a:r>
          </a:p>
          <a:p>
            <a:pPr marL="0" indent="0">
              <a:buNone/>
            </a:pPr>
            <a:r>
              <a:rPr lang="cs-CZ" dirty="0" smtClean="0"/>
              <a:t>Archimed</a:t>
            </a:r>
            <a:r>
              <a:rPr lang="cs-CZ" i="1" dirty="0" smtClean="0"/>
              <a:t>es</a:t>
            </a:r>
            <a:r>
              <a:rPr lang="cs-CZ" dirty="0" smtClean="0"/>
              <a:t> - Archimed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a</a:t>
            </a:r>
          </a:p>
          <a:p>
            <a:pPr marL="0" indent="0">
              <a:buNone/>
            </a:pPr>
            <a:r>
              <a:rPr lang="cs-CZ" dirty="0" err="1" smtClean="0"/>
              <a:t>Herakleitos</a:t>
            </a:r>
            <a:r>
              <a:rPr lang="cs-CZ" dirty="0" smtClean="0"/>
              <a:t> - </a:t>
            </a:r>
            <a:r>
              <a:rPr lang="cs-CZ" dirty="0" err="1" smtClean="0"/>
              <a:t>Herakleit</a:t>
            </a:r>
            <a:r>
              <a:rPr lang="cs-CZ" dirty="0" err="1" smtClean="0">
                <a:solidFill>
                  <a:schemeClr val="accent6">
                    <a:lumMod val="50000"/>
                  </a:schemeClr>
                </a:solidFill>
              </a:rPr>
              <a:t>a</a:t>
            </a:r>
            <a:endParaRPr lang="cs-CZ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cs-CZ" dirty="0" smtClean="0"/>
              <a:t>Odysse</a:t>
            </a:r>
            <a:r>
              <a:rPr lang="cs-CZ" i="1" dirty="0" smtClean="0"/>
              <a:t>us </a:t>
            </a:r>
            <a:r>
              <a:rPr lang="cs-CZ" dirty="0" smtClean="0"/>
              <a:t>- Odysse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a</a:t>
            </a:r>
          </a:p>
          <a:p>
            <a:pPr marL="0" indent="0">
              <a:buNone/>
            </a:pPr>
            <a:r>
              <a:rPr lang="cs-CZ" dirty="0" smtClean="0"/>
              <a:t>Ikar</a:t>
            </a:r>
            <a:r>
              <a:rPr lang="cs-CZ" i="1" dirty="0" smtClean="0"/>
              <a:t>us</a:t>
            </a:r>
            <a:r>
              <a:rPr lang="cs-CZ" dirty="0" smtClean="0"/>
              <a:t> - Ikar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a</a:t>
            </a:r>
          </a:p>
          <a:p>
            <a:pPr marL="0" indent="0">
              <a:buNone/>
            </a:pPr>
            <a:r>
              <a:rPr lang="cs-CZ" dirty="0" err="1" smtClean="0"/>
              <a:t>Brut</a:t>
            </a:r>
            <a:r>
              <a:rPr lang="cs-CZ" i="1" dirty="0" err="1" smtClean="0"/>
              <a:t>us</a:t>
            </a:r>
            <a:r>
              <a:rPr lang="cs-CZ" dirty="0" smtClean="0"/>
              <a:t> - </a:t>
            </a:r>
            <a:r>
              <a:rPr lang="cs-CZ" dirty="0" err="1" smtClean="0"/>
              <a:t>Brut</a:t>
            </a:r>
            <a:r>
              <a:rPr lang="cs-CZ" dirty="0" err="1" smtClean="0">
                <a:solidFill>
                  <a:schemeClr val="accent6">
                    <a:lumMod val="50000"/>
                  </a:schemeClr>
                </a:solidFill>
              </a:rPr>
              <a:t>a</a:t>
            </a:r>
            <a:endParaRPr lang="cs-CZ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cs-CZ" dirty="0" smtClean="0"/>
              <a:t>Rem</a:t>
            </a:r>
            <a:r>
              <a:rPr lang="cs-CZ" i="1" dirty="0" smtClean="0"/>
              <a:t>us </a:t>
            </a:r>
            <a:r>
              <a:rPr lang="cs-CZ" dirty="0" smtClean="0"/>
              <a:t>- Rem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a</a:t>
            </a: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37226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6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1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6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1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6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1" dur="5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6" dur="5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836712"/>
            <a:ext cx="8229600" cy="864096"/>
          </a:xfrm>
        </p:spPr>
        <p:txBody>
          <a:bodyPr>
            <a:normAutofit fontScale="90000"/>
          </a:bodyPr>
          <a:lstStyle/>
          <a:p>
            <a:r>
              <a:rPr lang="cs-CZ" u="sng" dirty="0" smtClean="0">
                <a:solidFill>
                  <a:srgbClr val="FF0000"/>
                </a:solidFill>
              </a:rPr>
              <a:t>Skloňování vlastních jmen mužských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348880"/>
            <a:ext cx="8229600" cy="3777283"/>
          </a:xfrm>
        </p:spPr>
        <p:txBody>
          <a:bodyPr/>
          <a:lstStyle/>
          <a:p>
            <a:pPr>
              <a:buFont typeface="Wingdings" pitchFamily="2" charset="2"/>
              <a:buChar char="q"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 PODLE  </a:t>
            </a: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ZÁJMENA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  </a:t>
            </a: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TEN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 (TO</a:t>
            </a: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HO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, TO</a:t>
            </a: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MU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, TÍ</a:t>
            </a: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M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)</a:t>
            </a:r>
          </a:p>
          <a:p>
            <a:pPr>
              <a:buFont typeface="Wingdings" pitchFamily="2" charset="2"/>
              <a:buChar char="q"/>
            </a:pPr>
            <a:endParaRPr lang="cs-CZ" dirty="0"/>
          </a:p>
          <a:p>
            <a:r>
              <a:rPr lang="cs-CZ" dirty="0" smtClean="0"/>
              <a:t> zakončená  </a:t>
            </a:r>
            <a:r>
              <a:rPr lang="cs-CZ" b="1" u="sng" dirty="0" smtClean="0">
                <a:solidFill>
                  <a:srgbClr val="00B050"/>
                </a:solidFill>
              </a:rPr>
              <a:t>–e </a:t>
            </a:r>
            <a:r>
              <a:rPr lang="cs-CZ" dirty="0" smtClean="0"/>
              <a:t>(méně známá)</a:t>
            </a:r>
          </a:p>
          <a:p>
            <a:r>
              <a:rPr lang="cs-CZ" dirty="0"/>
              <a:t> </a:t>
            </a:r>
            <a:r>
              <a:rPr lang="cs-CZ" dirty="0" smtClean="0"/>
              <a:t>zakončená  </a:t>
            </a:r>
            <a:r>
              <a:rPr lang="cs-CZ" b="1" u="sng" dirty="0" smtClean="0">
                <a:solidFill>
                  <a:srgbClr val="00B050"/>
                </a:solidFill>
              </a:rPr>
              <a:t>–é,  -í,  -y</a:t>
            </a:r>
            <a:endParaRPr lang="cs-CZ" b="1" u="sng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904666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/>
              <a:t>P</a:t>
            </a:r>
            <a:r>
              <a:rPr lang="cs-CZ" u="sng" dirty="0" smtClean="0"/>
              <a:t>říklady</a:t>
            </a:r>
            <a:endParaRPr lang="cs-CZ" u="sng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Rilke – o Rilke</a:t>
            </a:r>
            <a:r>
              <a:rPr lang="cs-CZ" dirty="0" smtClean="0">
                <a:solidFill>
                  <a:srgbClr val="0070C0"/>
                </a:solidFill>
              </a:rPr>
              <a:t>m</a:t>
            </a:r>
          </a:p>
          <a:p>
            <a:pPr marL="0" indent="0">
              <a:buNone/>
            </a:pPr>
            <a:r>
              <a:rPr lang="cs-CZ" dirty="0" smtClean="0"/>
              <a:t>Hesse – k </a:t>
            </a:r>
            <a:r>
              <a:rPr lang="cs-CZ" dirty="0" err="1" smtClean="0"/>
              <a:t>Hesse</a:t>
            </a:r>
            <a:r>
              <a:rPr lang="cs-CZ" dirty="0" err="1" smtClean="0">
                <a:solidFill>
                  <a:srgbClr val="0070C0"/>
                </a:solidFill>
              </a:rPr>
              <a:t>mu</a:t>
            </a:r>
            <a:endParaRPr lang="cs-CZ" dirty="0" smtClean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cs-CZ" dirty="0" smtClean="0"/>
              <a:t>René – o René</a:t>
            </a:r>
            <a:r>
              <a:rPr lang="cs-CZ" dirty="0" smtClean="0">
                <a:solidFill>
                  <a:srgbClr val="0070C0"/>
                </a:solidFill>
              </a:rPr>
              <a:t>m</a:t>
            </a:r>
          </a:p>
          <a:p>
            <a:pPr marL="0" indent="0">
              <a:buNone/>
            </a:pPr>
            <a:r>
              <a:rPr lang="cs-CZ" dirty="0" smtClean="0"/>
              <a:t>Gándhí - Gándhí</a:t>
            </a:r>
            <a:r>
              <a:rPr lang="cs-CZ" dirty="0" smtClean="0">
                <a:solidFill>
                  <a:srgbClr val="0070C0"/>
                </a:solidFill>
              </a:rPr>
              <a:t>ho</a:t>
            </a:r>
          </a:p>
          <a:p>
            <a:pPr marL="0" indent="0">
              <a:buNone/>
            </a:pPr>
            <a:r>
              <a:rPr lang="cs-CZ" dirty="0" err="1" smtClean="0"/>
              <a:t>Presley</a:t>
            </a:r>
            <a:r>
              <a:rPr lang="cs-CZ" dirty="0" smtClean="0"/>
              <a:t> – o </a:t>
            </a:r>
            <a:r>
              <a:rPr lang="cs-CZ" dirty="0" err="1"/>
              <a:t>P</a:t>
            </a:r>
            <a:r>
              <a:rPr lang="cs-CZ" dirty="0" err="1" smtClean="0"/>
              <a:t>resley</a:t>
            </a:r>
            <a:r>
              <a:rPr lang="cs-CZ" dirty="0" err="1" smtClean="0">
                <a:solidFill>
                  <a:srgbClr val="0070C0"/>
                </a:solidFill>
              </a:rPr>
              <a:t>m</a:t>
            </a:r>
            <a:endParaRPr lang="cs-CZ" dirty="0" smtClean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cs-CZ" dirty="0" err="1" smtClean="0"/>
              <a:t>Heine</a:t>
            </a:r>
            <a:r>
              <a:rPr lang="cs-CZ" dirty="0" smtClean="0"/>
              <a:t> – s </a:t>
            </a:r>
            <a:r>
              <a:rPr lang="cs-CZ" dirty="0" err="1" smtClean="0"/>
              <a:t>Heine</a:t>
            </a:r>
            <a:r>
              <a:rPr lang="cs-CZ" dirty="0" err="1" smtClean="0">
                <a:solidFill>
                  <a:srgbClr val="0070C0"/>
                </a:solidFill>
              </a:rPr>
              <a:t>m</a:t>
            </a:r>
            <a:endParaRPr lang="cs-CZ" dirty="0" smtClean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cs-CZ" dirty="0" err="1" smtClean="0"/>
              <a:t>Connery</a:t>
            </a:r>
            <a:r>
              <a:rPr lang="cs-CZ" dirty="0" smtClean="0"/>
              <a:t> – ke </a:t>
            </a:r>
            <a:r>
              <a:rPr lang="cs-CZ" dirty="0" err="1" smtClean="0"/>
              <a:t>Connery</a:t>
            </a:r>
            <a:r>
              <a:rPr lang="cs-CZ" dirty="0" err="1" smtClean="0">
                <a:solidFill>
                  <a:srgbClr val="0070C0"/>
                </a:solidFill>
              </a:rPr>
              <a:t>mu</a:t>
            </a:r>
            <a:endParaRPr lang="cs-CZ" dirty="0" smtClean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cs-CZ" dirty="0" err="1" smtClean="0"/>
              <a:t>Harry</a:t>
            </a:r>
            <a:r>
              <a:rPr lang="cs-CZ" dirty="0" smtClean="0"/>
              <a:t> – s </a:t>
            </a:r>
            <a:r>
              <a:rPr lang="cs-CZ" dirty="0" err="1" smtClean="0"/>
              <a:t>Harry</a:t>
            </a:r>
            <a:r>
              <a:rPr lang="cs-CZ" dirty="0" err="1" smtClean="0">
                <a:solidFill>
                  <a:srgbClr val="0070C0"/>
                </a:solidFill>
              </a:rPr>
              <a:t>m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>
              <a:buFont typeface="Courier New" pitchFamily="49" charset="0"/>
              <a:buChar char="o"/>
            </a:pPr>
            <a:r>
              <a:rPr lang="cs-CZ" dirty="0" smtClean="0"/>
              <a:t> </a:t>
            </a:r>
            <a:r>
              <a:rPr lang="cs-CZ" b="1" u="sng" dirty="0" smtClean="0">
                <a:solidFill>
                  <a:srgbClr val="0070C0"/>
                </a:solidFill>
              </a:rPr>
              <a:t>ITALSKÁ JMÉNA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err="1" smtClean="0"/>
              <a:t>Fellini</a:t>
            </a:r>
            <a:r>
              <a:rPr lang="cs-CZ" dirty="0" smtClean="0"/>
              <a:t> - </a:t>
            </a:r>
            <a:r>
              <a:rPr lang="cs-CZ" dirty="0" err="1" smtClean="0"/>
              <a:t>Fellini</a:t>
            </a:r>
            <a:r>
              <a:rPr lang="cs-CZ" dirty="0" err="1" smtClean="0">
                <a:solidFill>
                  <a:srgbClr val="0070C0"/>
                </a:solidFill>
              </a:rPr>
              <a:t>ho</a:t>
            </a:r>
            <a:endParaRPr lang="cs-CZ" dirty="0" smtClean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cs-CZ" dirty="0" err="1" smtClean="0"/>
              <a:t>Puccini</a:t>
            </a:r>
            <a:r>
              <a:rPr lang="cs-CZ" dirty="0" smtClean="0"/>
              <a:t> - </a:t>
            </a:r>
            <a:r>
              <a:rPr lang="cs-CZ" dirty="0" err="1"/>
              <a:t>P</a:t>
            </a:r>
            <a:r>
              <a:rPr lang="cs-CZ" dirty="0" err="1" smtClean="0"/>
              <a:t>uccini</a:t>
            </a:r>
            <a:r>
              <a:rPr lang="cs-CZ" dirty="0" err="1" smtClean="0">
                <a:solidFill>
                  <a:srgbClr val="0070C0"/>
                </a:solidFill>
              </a:rPr>
              <a:t>ho</a:t>
            </a:r>
            <a:endParaRPr lang="cs-CZ" dirty="0" smtClean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cs-CZ" dirty="0" err="1" smtClean="0"/>
              <a:t>Mastroiani</a:t>
            </a:r>
            <a:r>
              <a:rPr lang="cs-CZ" dirty="0" smtClean="0"/>
              <a:t> –</a:t>
            </a:r>
            <a:r>
              <a:rPr lang="cs-CZ" dirty="0"/>
              <a:t> </a:t>
            </a:r>
            <a:r>
              <a:rPr lang="cs-CZ" dirty="0" err="1" smtClean="0"/>
              <a:t>Mastroiani</a:t>
            </a:r>
            <a:r>
              <a:rPr lang="cs-CZ" dirty="0" err="1" smtClean="0">
                <a:solidFill>
                  <a:srgbClr val="0070C0"/>
                </a:solidFill>
              </a:rPr>
              <a:t>ho</a:t>
            </a:r>
            <a:endParaRPr lang="cs-CZ" dirty="0" smtClean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cs-CZ" dirty="0" err="1" smtClean="0"/>
              <a:t>Salieri</a:t>
            </a:r>
            <a:r>
              <a:rPr lang="cs-CZ" dirty="0" smtClean="0"/>
              <a:t> – se </a:t>
            </a:r>
            <a:r>
              <a:rPr lang="cs-CZ" dirty="0" err="1" smtClean="0"/>
              <a:t>Salieri</a:t>
            </a:r>
            <a:r>
              <a:rPr lang="cs-CZ" dirty="0" err="1" smtClean="0">
                <a:solidFill>
                  <a:srgbClr val="0070C0"/>
                </a:solidFill>
              </a:rPr>
              <a:t>m</a:t>
            </a:r>
            <a:endParaRPr lang="cs-CZ" dirty="0" smtClean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cs-CZ" dirty="0" err="1" smtClean="0"/>
              <a:t>Vivaldi</a:t>
            </a:r>
            <a:r>
              <a:rPr lang="cs-CZ" dirty="0" smtClean="0"/>
              <a:t> – k </a:t>
            </a:r>
            <a:r>
              <a:rPr lang="cs-CZ" dirty="0" err="1" smtClean="0"/>
              <a:t>Vivaldi</a:t>
            </a:r>
            <a:r>
              <a:rPr lang="cs-CZ" dirty="0" err="1" smtClean="0">
                <a:solidFill>
                  <a:srgbClr val="0070C0"/>
                </a:solidFill>
              </a:rPr>
              <a:t>mu</a:t>
            </a:r>
            <a:endParaRPr lang="cs-CZ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33056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5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8" dur="5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9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5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8" dur="5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1" dur="5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620688"/>
            <a:ext cx="8229600" cy="1080120"/>
          </a:xfrm>
        </p:spPr>
        <p:txBody>
          <a:bodyPr>
            <a:normAutofit fontScale="90000"/>
          </a:bodyPr>
          <a:lstStyle/>
          <a:p>
            <a:r>
              <a:rPr lang="cs-CZ" u="sng" dirty="0" smtClean="0">
                <a:solidFill>
                  <a:srgbClr val="FF0000"/>
                </a:solidFill>
              </a:rPr>
              <a:t>Skloňování vlastních jmen mužských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204864"/>
            <a:ext cx="8229600" cy="3993307"/>
          </a:xfrm>
        </p:spPr>
        <p:txBody>
          <a:bodyPr/>
          <a:lstStyle/>
          <a:p>
            <a:pPr>
              <a:buFont typeface="Wingdings" pitchFamily="2" charset="2"/>
              <a:buChar char="q"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  PODLE </a:t>
            </a: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VZORŮ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PŘÍDAVNÝCH JMEN 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(MLAD</a:t>
            </a: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Ý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)</a:t>
            </a:r>
          </a:p>
          <a:p>
            <a:pPr>
              <a:buFont typeface="Wingdings" pitchFamily="2" charset="2"/>
              <a:buChar char="q"/>
            </a:pPr>
            <a:endParaRPr lang="cs-CZ" dirty="0"/>
          </a:p>
          <a:p>
            <a:r>
              <a:rPr lang="cs-CZ" dirty="0" smtClean="0"/>
              <a:t> </a:t>
            </a:r>
            <a:r>
              <a:rPr lang="cs-CZ" b="1" u="sng" dirty="0" smtClean="0">
                <a:solidFill>
                  <a:srgbClr val="00B050"/>
                </a:solidFill>
              </a:rPr>
              <a:t>slovanská jména </a:t>
            </a:r>
            <a:r>
              <a:rPr lang="cs-CZ" dirty="0" smtClean="0"/>
              <a:t>původem přídavná jména zakončená  </a:t>
            </a:r>
            <a:r>
              <a:rPr lang="cs-CZ" b="1" u="sng" dirty="0" smtClean="0">
                <a:solidFill>
                  <a:srgbClr val="00B050"/>
                </a:solidFill>
              </a:rPr>
              <a:t>–j,  -i</a:t>
            </a:r>
            <a:endParaRPr lang="cs-CZ" b="1" u="sng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316602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/>
              <a:t>Příklady</a:t>
            </a:r>
            <a:endParaRPr lang="cs-CZ" u="sng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457200" y="1772816"/>
            <a:ext cx="4038600" cy="4353347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Tolstoj - Tolst</a:t>
            </a:r>
            <a:r>
              <a:rPr lang="cs-CZ" dirty="0" smtClean="0">
                <a:solidFill>
                  <a:srgbClr val="FF3300"/>
                </a:solidFill>
              </a:rPr>
              <a:t>ého</a:t>
            </a:r>
          </a:p>
          <a:p>
            <a:pPr marL="0" indent="0">
              <a:buNone/>
            </a:pPr>
            <a:r>
              <a:rPr lang="cs-CZ" dirty="0" err="1" smtClean="0"/>
              <a:t>Dostojeskij</a:t>
            </a:r>
            <a:r>
              <a:rPr lang="cs-CZ" dirty="0" smtClean="0"/>
              <a:t> - Dostojevsk</a:t>
            </a:r>
            <a:r>
              <a:rPr lang="cs-CZ" dirty="0" smtClean="0">
                <a:solidFill>
                  <a:srgbClr val="FF3300"/>
                </a:solidFill>
              </a:rPr>
              <a:t>ého</a:t>
            </a:r>
          </a:p>
          <a:p>
            <a:pPr marL="0" indent="0">
              <a:buNone/>
            </a:pPr>
            <a:r>
              <a:rPr lang="cs-CZ" dirty="0" smtClean="0"/>
              <a:t>Čajkovskij - Čajkovsk</a:t>
            </a:r>
            <a:r>
              <a:rPr lang="cs-CZ" dirty="0" smtClean="0">
                <a:solidFill>
                  <a:srgbClr val="FF3300"/>
                </a:solidFill>
              </a:rPr>
              <a:t>ého</a:t>
            </a:r>
          </a:p>
          <a:p>
            <a:pPr marL="0" indent="0">
              <a:buNone/>
            </a:pPr>
            <a:r>
              <a:rPr lang="cs-CZ" dirty="0" smtClean="0"/>
              <a:t>Gorkij - Gork</a:t>
            </a:r>
            <a:r>
              <a:rPr lang="cs-CZ" dirty="0" smtClean="0">
                <a:solidFill>
                  <a:srgbClr val="FF3300"/>
                </a:solidFill>
              </a:rPr>
              <a:t>ého</a:t>
            </a:r>
          </a:p>
          <a:p>
            <a:pPr marL="0" indent="0">
              <a:buNone/>
            </a:pPr>
            <a:r>
              <a:rPr lang="cs-CZ" dirty="0" err="1" smtClean="0"/>
              <a:t>Trubeckoj</a:t>
            </a:r>
            <a:r>
              <a:rPr lang="cs-CZ" dirty="0" smtClean="0"/>
              <a:t> - </a:t>
            </a:r>
            <a:r>
              <a:rPr lang="cs-CZ" dirty="0" err="1"/>
              <a:t>T</a:t>
            </a:r>
            <a:r>
              <a:rPr lang="cs-CZ" dirty="0" err="1" smtClean="0"/>
              <a:t>rubeck</a:t>
            </a:r>
            <a:r>
              <a:rPr lang="cs-CZ" dirty="0" err="1" smtClean="0">
                <a:solidFill>
                  <a:srgbClr val="FF3300"/>
                </a:solidFill>
              </a:rPr>
              <a:t>ého</a:t>
            </a:r>
            <a:endParaRPr lang="cs-CZ" dirty="0" smtClean="0">
              <a:solidFill>
                <a:srgbClr val="FF3300"/>
              </a:solidFill>
            </a:endParaRPr>
          </a:p>
          <a:p>
            <a:pPr marL="0" indent="0">
              <a:buNone/>
            </a:pPr>
            <a:r>
              <a:rPr lang="cs-CZ" dirty="0" err="1" smtClean="0"/>
              <a:t>Stravinskij</a:t>
            </a:r>
            <a:r>
              <a:rPr lang="cs-CZ" dirty="0" smtClean="0"/>
              <a:t> - </a:t>
            </a:r>
            <a:r>
              <a:rPr lang="cs-CZ" dirty="0"/>
              <a:t>S</a:t>
            </a:r>
            <a:r>
              <a:rPr lang="cs-CZ" dirty="0" smtClean="0"/>
              <a:t>travinsk</a:t>
            </a:r>
            <a:r>
              <a:rPr lang="cs-CZ" dirty="0" smtClean="0">
                <a:solidFill>
                  <a:srgbClr val="FF3300"/>
                </a:solidFill>
              </a:rPr>
              <a:t>ého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err="1" smtClean="0"/>
              <a:t>Majakovskij</a:t>
            </a:r>
            <a:r>
              <a:rPr lang="cs-CZ" dirty="0" smtClean="0"/>
              <a:t> -        Majakovsk</a:t>
            </a:r>
            <a:r>
              <a:rPr lang="cs-CZ" dirty="0" smtClean="0">
                <a:solidFill>
                  <a:srgbClr val="FF3300"/>
                </a:solidFill>
              </a:rPr>
              <a:t>ého</a:t>
            </a:r>
          </a:p>
          <a:p>
            <a:pPr marL="0" indent="0">
              <a:buNone/>
            </a:pPr>
            <a:r>
              <a:rPr lang="cs-CZ" dirty="0" err="1" smtClean="0"/>
              <a:t>Musorgskij</a:t>
            </a:r>
            <a:r>
              <a:rPr lang="cs-CZ" dirty="0" smtClean="0"/>
              <a:t> - Musorgsk</a:t>
            </a:r>
            <a:r>
              <a:rPr lang="cs-CZ" dirty="0" smtClean="0">
                <a:solidFill>
                  <a:srgbClr val="FF3300"/>
                </a:solidFill>
              </a:rPr>
              <a:t>ého</a:t>
            </a:r>
          </a:p>
          <a:p>
            <a:pPr marL="0" indent="0">
              <a:buNone/>
            </a:pPr>
            <a:r>
              <a:rPr lang="cs-CZ" dirty="0" err="1" smtClean="0"/>
              <a:t>Sokolowski</a:t>
            </a:r>
            <a:r>
              <a:rPr lang="cs-CZ" dirty="0" smtClean="0"/>
              <a:t> - </a:t>
            </a:r>
            <a:r>
              <a:rPr lang="cs-CZ" dirty="0" err="1" smtClean="0"/>
              <a:t>Sokolowsk</a:t>
            </a:r>
            <a:r>
              <a:rPr lang="cs-CZ" dirty="0" err="1" smtClean="0">
                <a:solidFill>
                  <a:srgbClr val="FF3300"/>
                </a:solidFill>
              </a:rPr>
              <a:t>ého</a:t>
            </a:r>
            <a:endParaRPr lang="cs-CZ" dirty="0" smtClean="0">
              <a:solidFill>
                <a:srgbClr val="FF3300"/>
              </a:solidFill>
            </a:endParaRPr>
          </a:p>
          <a:p>
            <a:pPr marL="0" indent="0">
              <a:buNone/>
            </a:pPr>
            <a:r>
              <a:rPr lang="cs-CZ" dirty="0" err="1" smtClean="0"/>
              <a:t>Jankulovski</a:t>
            </a:r>
            <a:r>
              <a:rPr lang="cs-CZ" dirty="0" smtClean="0"/>
              <a:t> - </a:t>
            </a:r>
            <a:r>
              <a:rPr lang="cs-CZ" dirty="0" err="1" smtClean="0"/>
              <a:t>Jankulovsk</a:t>
            </a:r>
            <a:r>
              <a:rPr lang="cs-CZ" dirty="0" err="1" smtClean="0">
                <a:solidFill>
                  <a:srgbClr val="FF3300"/>
                </a:solidFill>
              </a:rPr>
              <a:t>ého</a:t>
            </a:r>
            <a:endParaRPr lang="cs-CZ" dirty="0" smtClean="0">
              <a:solidFill>
                <a:srgbClr val="FF3300"/>
              </a:solidFill>
            </a:endParaRPr>
          </a:p>
          <a:p>
            <a:pPr marL="0" indent="0">
              <a:buNone/>
            </a:pPr>
            <a:r>
              <a:rPr lang="cs-CZ" dirty="0" err="1" smtClean="0"/>
              <a:t>Slowacki</a:t>
            </a:r>
            <a:r>
              <a:rPr lang="cs-CZ" dirty="0" smtClean="0"/>
              <a:t> - </a:t>
            </a:r>
            <a:r>
              <a:rPr lang="cs-CZ" dirty="0" err="1" smtClean="0"/>
              <a:t>Slowack</a:t>
            </a:r>
            <a:r>
              <a:rPr lang="cs-CZ" dirty="0" err="1" smtClean="0">
                <a:solidFill>
                  <a:srgbClr val="FF3300"/>
                </a:solidFill>
              </a:rPr>
              <a:t>ého</a:t>
            </a:r>
            <a:endParaRPr lang="cs-CZ" dirty="0" smtClean="0">
              <a:solidFill>
                <a:srgbClr val="FF3300"/>
              </a:solidFill>
            </a:endParaRP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030990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0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3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6" dur="2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9" dur="2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2" dur="2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7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0" dur="2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3" dur="2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6" dur="2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9" dur="2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/>
              <a:t>METODICKÉ POZNÁMKY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Využití pro prezentaci základních pravidel pro přiřazování cizích vlastních jmen k českým vzorům s konkrétními příklady</a:t>
            </a:r>
          </a:p>
          <a:p>
            <a:r>
              <a:rPr lang="cs-CZ" dirty="0" smtClean="0"/>
              <a:t>Upevňování učiva, využití uvedených příkladů k nácviku správného  skloňování cizích </a:t>
            </a:r>
            <a:r>
              <a:rPr lang="cs-CZ" smtClean="0"/>
              <a:t>jmen vlastních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159778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149</TotalTime>
  <Words>361</Words>
  <Application>Microsoft Office PowerPoint</Application>
  <PresentationFormat>Předvádění na obrazovce (4:3)</PresentationFormat>
  <Paragraphs>89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TVAROSLOVÍ 8 - 9  </vt:lpstr>
      <vt:lpstr>TVAROSLOVÍ</vt:lpstr>
      <vt:lpstr>Základní pravidla přiřazování jmen k českým vzorům</vt:lpstr>
      <vt:lpstr>Skloňování vlastních jmen mužských</vt:lpstr>
      <vt:lpstr>Příklady</vt:lpstr>
      <vt:lpstr>Příklady</vt:lpstr>
      <vt:lpstr>Skloňování vlastních jmen mužských</vt:lpstr>
      <vt:lpstr>Příklady</vt:lpstr>
      <vt:lpstr>Skloňování vlastních jmen mužských</vt:lpstr>
      <vt:lpstr>Příklady</vt:lpstr>
      <vt:lpstr>METODICKÉ POZNÁMKY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TVAROSLOVÍ</dc:title>
  <dc:creator>Renata Krejčíková</dc:creator>
  <cp:lastModifiedBy>Renata Krejčíková</cp:lastModifiedBy>
  <cp:revision>16</cp:revision>
  <dcterms:created xsi:type="dcterms:W3CDTF">2011-10-28T10:13:19Z</dcterms:created>
  <dcterms:modified xsi:type="dcterms:W3CDTF">2012-06-13T18:29:16Z</dcterms:modified>
</cp:coreProperties>
</file>