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2"/>
  </p:notesMasterIdLst>
  <p:handoutMasterIdLst>
    <p:handoutMasterId r:id="rId13"/>
  </p:handoutMasterIdLst>
  <p:sldIdLst>
    <p:sldId id="261" r:id="rId2"/>
    <p:sldId id="262" r:id="rId3"/>
    <p:sldId id="259" r:id="rId4"/>
    <p:sldId id="263" r:id="rId5"/>
    <p:sldId id="264" r:id="rId6"/>
    <p:sldId id="265" r:id="rId7"/>
    <p:sldId id="266" r:id="rId8"/>
    <p:sldId id="267" r:id="rId9"/>
    <p:sldId id="268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49" d="100"/>
          <a:sy n="49" d="100"/>
        </p:scale>
        <p:origin x="-1074" y="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296786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090685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jpeg"/><Relationship Id="rId7" Type="http://schemas.openxmlformats.org/officeDocument/2006/relationships/hyperlink" Target="http://pohlednice.jednorozec.cz/index.php?typid=JEDNOROZEC&amp;viewid=3&amp;action=prepare_postcard&amp;rubrika=prc&amp;file=490020.png&amp;page=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10" Type="http://schemas.openxmlformats.org/officeDocument/2006/relationships/image" Target="../media/image8.png"/><Relationship Id="rId4" Type="http://schemas.openxmlformats.org/officeDocument/2006/relationships/hyperlink" Target="http://pohlednice.jednorozec.cz/index.php?typid=JEDNOROZEC&amp;viewid=3&amp;action=prepare_postcard&amp;rubrika=prc&amp;file=833065.jpg&amp;page=3" TargetMode="External"/><Relationship Id="rId9" Type="http://schemas.openxmlformats.org/officeDocument/2006/relationships/hyperlink" Target="http://pohlednice.jednorozec.cz/index.php?typid=JEDNOROZEC&amp;viewid=3&amp;action=prepare_postcard&amp;rubrika=prc&amp;file=513086.png&amp;page=1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7" Type="http://schemas.openxmlformats.org/officeDocument/2006/relationships/image" Target="../media/image28.jpe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13" Type="http://schemas.openxmlformats.org/officeDocument/2006/relationships/image" Target="../media/image39.wmf"/><Relationship Id="rId3" Type="http://schemas.openxmlformats.org/officeDocument/2006/relationships/image" Target="../media/image30.wmf"/><Relationship Id="rId7" Type="http://schemas.openxmlformats.org/officeDocument/2006/relationships/image" Target="../media/image34.wmf"/><Relationship Id="rId12" Type="http://schemas.openxmlformats.org/officeDocument/2006/relationships/image" Target="../media/image38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11" Type="http://schemas.openxmlformats.org/officeDocument/2006/relationships/image" Target="../media/image37.jpeg"/><Relationship Id="rId5" Type="http://schemas.openxmlformats.org/officeDocument/2006/relationships/image" Target="../media/image32.wmf"/><Relationship Id="rId10" Type="http://schemas.openxmlformats.org/officeDocument/2006/relationships/image" Target="../media/image10.wmf"/><Relationship Id="rId4" Type="http://schemas.openxmlformats.org/officeDocument/2006/relationships/image" Target="../media/image31.wmf"/><Relationship Id="rId9" Type="http://schemas.openxmlformats.org/officeDocument/2006/relationships/image" Target="../media/image3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 prvouka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2.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Čas 1.část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Jana </a:t>
            </a:r>
            <a:r>
              <a:rPr lang="cs-CZ" dirty="0" err="1" smtClean="0"/>
              <a:t>Koziorková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95536" y="6093296"/>
            <a:ext cx="5529808" cy="464096"/>
          </a:xfrm>
        </p:spPr>
        <p:txBody>
          <a:bodyPr/>
          <a:lstStyle/>
          <a:p>
            <a:r>
              <a:rPr lang="cs-CZ" dirty="0" smtClean="0"/>
              <a:t>EU do škol – šablona V/2 Inovace a zkvalitnění </a:t>
            </a:r>
            <a:r>
              <a:rPr lang="cs-CZ" smtClean="0"/>
              <a:t>výuky </a:t>
            </a:r>
          </a:p>
          <a:p>
            <a:endParaRPr lang="cs-CZ" dirty="0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72200" y="6191250"/>
            <a:ext cx="2476500" cy="476250"/>
          </a:xfrm>
        </p:spPr>
        <p:txBody>
          <a:bodyPr/>
          <a:lstStyle/>
          <a:p>
            <a:r>
              <a:rPr lang="cs-CZ" dirty="0" smtClean="0"/>
              <a:t>23.9.2010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187624" y="1447800"/>
            <a:ext cx="4248472" cy="3853408"/>
          </a:xfrm>
        </p:spPr>
        <p:txBody>
          <a:bodyPr>
            <a:normAutofit lnSpcReduction="10000"/>
          </a:bodyPr>
          <a:lstStyle/>
          <a:p>
            <a:pPr>
              <a:spcBef>
                <a:spcPct val="50000"/>
              </a:spcBef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Pamatuj!</a:t>
            </a:r>
          </a:p>
          <a:p>
            <a:pPr>
              <a:spcBef>
                <a:spcPct val="50000"/>
              </a:spcBef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EED410"/>
                </a:solidFill>
              </a:rPr>
              <a:t>Rok dělíme na 4 roční období  </a:t>
            </a:r>
          </a:p>
          <a:p>
            <a:pPr>
              <a:spcBef>
                <a:spcPct val="50000"/>
              </a:spcBef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EED410"/>
                </a:solidFill>
              </a:rPr>
              <a:t> 1 rok má 12 měsíců </a:t>
            </a:r>
          </a:p>
          <a:p>
            <a:pPr>
              <a:spcBef>
                <a:spcPct val="50000"/>
              </a:spcBef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EED410"/>
                </a:solidFill>
              </a:rPr>
              <a:t> 1 měsíc má 30,31 dní </a:t>
            </a:r>
          </a:p>
          <a:p>
            <a:pPr>
              <a:spcBef>
                <a:spcPct val="50000"/>
              </a:spcBef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EED410"/>
                </a:solidFill>
              </a:rPr>
              <a:t> (únor 28,29 )</a:t>
            </a:r>
          </a:p>
          <a:p>
            <a:pPr>
              <a:spcBef>
                <a:spcPct val="50000"/>
              </a:spcBef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EED410"/>
                </a:solidFill>
              </a:rPr>
              <a:t>Týden má 7 dní</a:t>
            </a:r>
          </a:p>
          <a:p>
            <a:pPr>
              <a:spcBef>
                <a:spcPct val="50000"/>
              </a:spcBef>
              <a:buFont typeface="Arial" pitchFamily="34" charset="0"/>
              <a:buChar char="•"/>
              <a:defRPr/>
            </a:pPr>
            <a:endParaRPr lang="cs-CZ" b="1" dirty="0" smtClean="0">
              <a:solidFill>
                <a:srgbClr val="EED410"/>
              </a:solidFill>
            </a:endParaRPr>
          </a:p>
          <a:p>
            <a:endParaRPr lang="cs-CZ" dirty="0"/>
          </a:p>
        </p:txBody>
      </p:sp>
      <p:pic>
        <p:nvPicPr>
          <p:cNvPr id="7" name="Picture 4" descr="C:\Users\Jana\AppData\Local\Microsoft\Windows\Temporary Internet Files\Content.IE5\T6YGJBN1\MC9002405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196752"/>
            <a:ext cx="2848610" cy="27847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1187624" y="5085184"/>
            <a:ext cx="74888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 roce se orientujeme pomocí kalendáře. Tam jsou vyznačeny měsíce, týdny a dny.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4233664" cy="1143000"/>
          </a:xfrm>
        </p:spPr>
        <p:txBody>
          <a:bodyPr/>
          <a:lstStyle/>
          <a:p>
            <a:r>
              <a:rPr lang="cs-CZ" dirty="0" smtClean="0"/>
              <a:t>Roční období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915816" y="1484784"/>
            <a:ext cx="3297560" cy="4572000"/>
          </a:xfrm>
        </p:spPr>
        <p:txBody>
          <a:bodyPr>
            <a:normAutofit fontScale="47500" lnSpcReduction="20000"/>
          </a:bodyPr>
          <a:lstStyle/>
          <a:p>
            <a:pPr algn="ctr">
              <a:buNone/>
            </a:pPr>
            <a:r>
              <a:rPr lang="cs-CZ" sz="2800" b="1" dirty="0" smtClean="0"/>
              <a:t>Trylkuje si ptáček v letu,</a:t>
            </a:r>
          </a:p>
          <a:p>
            <a:pPr algn="ctr">
              <a:buNone/>
            </a:pPr>
            <a:r>
              <a:rPr lang="cs-CZ" sz="2800" b="1" dirty="0" smtClean="0"/>
              <a:t>jaro přišlo, jaro je tu!</a:t>
            </a:r>
          </a:p>
          <a:p>
            <a:pPr>
              <a:buNone/>
            </a:pPr>
            <a:r>
              <a:rPr lang="cs-CZ" sz="2800" b="1" dirty="0" smtClean="0"/>
              <a:t>             Franta volá: Aničko,</a:t>
            </a:r>
          </a:p>
          <a:p>
            <a:pPr algn="ctr">
              <a:buNone/>
            </a:pPr>
            <a:r>
              <a:rPr lang="cs-CZ" sz="2800" b="1" dirty="0" smtClean="0"/>
              <a:t>dej mi jedno vajíčko!</a:t>
            </a:r>
          </a:p>
          <a:p>
            <a:pPr algn="ctr">
              <a:buNone/>
            </a:pPr>
            <a:endParaRPr lang="cs-CZ" sz="2800" b="1" dirty="0" smtClean="0"/>
          </a:p>
          <a:p>
            <a:pPr algn="ctr">
              <a:buNone/>
            </a:pPr>
            <a:r>
              <a:rPr lang="cs-CZ" sz="2800" b="1" dirty="0" smtClean="0"/>
              <a:t>Léto, to jsou jahody,</a:t>
            </a:r>
          </a:p>
          <a:p>
            <a:pPr algn="ctr">
              <a:buNone/>
            </a:pPr>
            <a:r>
              <a:rPr lang="cs-CZ" sz="2800" b="1" dirty="0" smtClean="0"/>
              <a:t>skotačení u vody,</a:t>
            </a:r>
          </a:p>
          <a:p>
            <a:pPr algn="ctr">
              <a:buNone/>
            </a:pPr>
            <a:r>
              <a:rPr lang="cs-CZ" sz="2800" b="1" dirty="0" smtClean="0"/>
              <a:t>na obloze sluníčko</a:t>
            </a:r>
          </a:p>
          <a:p>
            <a:pPr algn="ctr">
              <a:buNone/>
            </a:pPr>
            <a:r>
              <a:rPr lang="cs-CZ" sz="2800" b="1" dirty="0" smtClean="0"/>
              <a:t>líbí se ti, Aničko?</a:t>
            </a:r>
          </a:p>
          <a:p>
            <a:pPr>
              <a:buNone/>
            </a:pPr>
            <a:endParaRPr lang="cs-CZ" sz="2800" b="1" dirty="0" smtClean="0"/>
          </a:p>
          <a:p>
            <a:pPr algn="ctr">
              <a:buNone/>
            </a:pPr>
            <a:r>
              <a:rPr lang="cs-CZ" sz="2800" b="1" dirty="0" smtClean="0"/>
              <a:t>Podzim na větrném koni</a:t>
            </a:r>
          </a:p>
          <a:p>
            <a:pPr algn="ctr">
              <a:buNone/>
            </a:pPr>
            <a:r>
              <a:rPr lang="cs-CZ" sz="2800" b="1" dirty="0" smtClean="0"/>
              <a:t>dokolečka listí honí,</a:t>
            </a:r>
          </a:p>
          <a:p>
            <a:pPr algn="ctr">
              <a:buNone/>
            </a:pPr>
            <a:r>
              <a:rPr lang="cs-CZ" sz="2800" b="1" dirty="0" smtClean="0"/>
              <a:t>dráček stoupá mezi mraky,</a:t>
            </a:r>
          </a:p>
          <a:p>
            <a:pPr algn="ctr">
              <a:buNone/>
            </a:pPr>
            <a:r>
              <a:rPr lang="cs-CZ" sz="2800" b="1" dirty="0" smtClean="0"/>
              <a:t>Kdo by nechtěl létat taky?</a:t>
            </a:r>
          </a:p>
          <a:p>
            <a:pPr algn="ctr">
              <a:buNone/>
            </a:pPr>
            <a:endParaRPr lang="cs-CZ" sz="2800" b="1" dirty="0" smtClean="0"/>
          </a:p>
          <a:p>
            <a:pPr algn="ctr">
              <a:buNone/>
            </a:pPr>
            <a:r>
              <a:rPr lang="cs-CZ" sz="2800" b="1" dirty="0" smtClean="0"/>
              <a:t>Přišla zima celá bílá,</a:t>
            </a:r>
          </a:p>
          <a:p>
            <a:pPr algn="ctr">
              <a:buNone/>
            </a:pPr>
            <a:r>
              <a:rPr lang="cs-CZ" sz="2800" b="1" dirty="0" smtClean="0"/>
              <a:t>do čepic nás zakuklila,</a:t>
            </a:r>
          </a:p>
          <a:p>
            <a:pPr algn="ctr">
              <a:buNone/>
            </a:pPr>
            <a:r>
              <a:rPr lang="cs-CZ" sz="2800" b="1" dirty="0" smtClean="0"/>
              <a:t>kolem krků dala šály,</a:t>
            </a:r>
          </a:p>
          <a:p>
            <a:pPr algn="ctr">
              <a:buNone/>
            </a:pPr>
            <a:r>
              <a:rPr lang="cs-CZ" sz="2800" b="1" dirty="0" smtClean="0"/>
              <a:t>radují se velcí, malí.</a:t>
            </a:r>
          </a:p>
          <a:p>
            <a:endParaRPr lang="cs-CZ" dirty="0"/>
          </a:p>
        </p:txBody>
      </p:sp>
      <p:pic>
        <p:nvPicPr>
          <p:cNvPr id="7" name="Picture 7" descr="MPj0395969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4149080"/>
            <a:ext cx="2628900" cy="174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60" descr="Náhled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221088"/>
            <a:ext cx="2520950" cy="166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61" descr="MCj02938320000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116633"/>
            <a:ext cx="1574106" cy="14573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63" descr="Náhled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2132856"/>
            <a:ext cx="2519362" cy="166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65" descr="Náhled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00192" y="2132856"/>
            <a:ext cx="2663825" cy="173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3801616" cy="1143000"/>
          </a:xfrm>
        </p:spPr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657600" cy="4572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 dirty="0" smtClean="0"/>
              <a:t>První jarní den 21. března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Březen,duben, květen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Příroda se probouzí, otepluje se.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Zvířata se probouzejí ze zimního spánku a vyvádějí mláďata.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Začínají  kvést květiny a stromy.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Lidé na poli sejí obilí a sázejí rostliny.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Slavíme Velikonoce.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endParaRPr lang="cs-CZ" dirty="0"/>
          </a:p>
        </p:txBody>
      </p:sp>
      <p:pic>
        <p:nvPicPr>
          <p:cNvPr id="11" name="Picture 8" descr="j039649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348880"/>
            <a:ext cx="1717675" cy="181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0" descr="j039649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492896"/>
            <a:ext cx="1798637" cy="1668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11" descr="j0410899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4365104"/>
            <a:ext cx="1960563" cy="218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14" descr="MCj0297871000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332656"/>
            <a:ext cx="1803400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 je nejteplejší roční období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2555776" y="1700808"/>
            <a:ext cx="3801616" cy="2269232"/>
          </a:xfrm>
        </p:spPr>
        <p:txBody>
          <a:bodyPr>
            <a:normAutofit fontScale="25000" lnSpcReduction="20000"/>
          </a:bodyPr>
          <a:lstStyle/>
          <a:p>
            <a:r>
              <a:rPr lang="cs-CZ" sz="9600" dirty="0" smtClean="0"/>
              <a:t>První letní den - 21. června.</a:t>
            </a:r>
          </a:p>
          <a:p>
            <a:r>
              <a:rPr lang="cs-CZ" sz="9600" dirty="0" smtClean="0"/>
              <a:t>Červenec,srpen, září.</a:t>
            </a:r>
          </a:p>
          <a:p>
            <a:r>
              <a:rPr lang="cs-CZ" sz="9600" dirty="0" smtClean="0"/>
              <a:t>V létě začíná dozrávat ovoce a zelenina, na polích zraje obilí.</a:t>
            </a:r>
          </a:p>
          <a:p>
            <a:r>
              <a:rPr lang="cs-CZ" sz="9600" dirty="0" smtClean="0"/>
              <a:t>V červenci a srpnu mají děti prázdniny.</a:t>
            </a:r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11" name="Picture 11" descr="MCj0396620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16832"/>
            <a:ext cx="2166937" cy="335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4" descr="MCj0396622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725144"/>
            <a:ext cx="1236663" cy="181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16" descr="MCj0231206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3861048"/>
            <a:ext cx="2647950" cy="180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17" descr="MCj0239413000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764704"/>
            <a:ext cx="1595438" cy="176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171338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5601816" cy="21252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První podzimní den je 23. září.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Září, říjen, listopad jsou podzimní měsíce.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Listnaté stromy se zbarví a pak začnou opadávat.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Na podzim často prší a fouká vítr.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Odlétají někteří ptáci.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/>
          </a:p>
          <a:p>
            <a:endParaRPr lang="cs-CZ" dirty="0"/>
          </a:p>
        </p:txBody>
      </p:sp>
      <p:pic>
        <p:nvPicPr>
          <p:cNvPr id="7" name="Picture 12" descr="j029889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60648"/>
            <a:ext cx="1806575" cy="157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3" descr="MCj0410877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861048"/>
            <a:ext cx="2413000" cy="216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4" descr="MCj0396488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149080"/>
            <a:ext cx="1781175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0" descr="MCj0250101000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2996952"/>
            <a:ext cx="1984375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2" descr="MCj02988990000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836712"/>
            <a:ext cx="1354137" cy="1300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5" descr="MCj04119020000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1880" y="4509120"/>
            <a:ext cx="1023938" cy="92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2987824" y="764704"/>
            <a:ext cx="5698976" cy="158417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cs-CZ" sz="2800" dirty="0" smtClean="0"/>
              <a:t>První zimní den je 21. prosinec (zimní slunovrat).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cs-CZ" sz="2800" dirty="0" smtClean="0"/>
              <a:t>Zimní měsíce jsou -prosinec, leden, únor.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endParaRPr lang="cs-CZ" dirty="0"/>
          </a:p>
        </p:txBody>
      </p:sp>
      <p:pic>
        <p:nvPicPr>
          <p:cNvPr id="8" name="Picture 10" descr="MCj0410541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4221163"/>
            <a:ext cx="2176463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2" descr="MCj0397456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76675" y="2228850"/>
            <a:ext cx="1827213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14" descr="MCj0397458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713" y="1989138"/>
            <a:ext cx="1827212" cy="1649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5" descr="MCj0396716000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2996952"/>
            <a:ext cx="1660525" cy="190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6" descr="MCj03967180000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4581128"/>
            <a:ext cx="1711325" cy="189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6" descr="Pohlednice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2060848"/>
            <a:ext cx="2708275" cy="4062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484368" cy="576064"/>
          </a:xfrm>
        </p:spPr>
        <p:txBody>
          <a:bodyPr>
            <a:noAutofit/>
          </a:bodyPr>
          <a:lstStyle/>
          <a:p>
            <a:r>
              <a:rPr lang="cs-CZ" dirty="0" smtClean="0"/>
              <a:t>Rok má 12 měsíců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0" y="5517232"/>
            <a:ext cx="9036496" cy="576064"/>
          </a:xfrm>
        </p:spPr>
        <p:txBody>
          <a:bodyPr/>
          <a:lstStyle/>
          <a:p>
            <a:r>
              <a:rPr lang="cs-CZ" sz="2400" dirty="0" smtClean="0"/>
              <a:t>červenec          srpen            září                   říjen          listopad         prosinec</a:t>
            </a:r>
          </a:p>
          <a:p>
            <a:endParaRPr lang="cs-CZ" dirty="0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0" y="2852391"/>
            <a:ext cx="9144000" cy="64839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leden               únor          březen        duben          květen                červen</a:t>
            </a:r>
          </a:p>
        </p:txBody>
      </p:sp>
      <p:sp>
        <p:nvSpPr>
          <p:cNvPr id="8" name="Rectangle 17"/>
          <p:cNvSpPr>
            <a:spLocks noChangeArrowheads="1"/>
          </p:cNvSpPr>
          <p:nvPr/>
        </p:nvSpPr>
        <p:spPr bwMode="auto">
          <a:xfrm>
            <a:off x="0" y="5589241"/>
            <a:ext cx="8820150" cy="6483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</a:pPr>
            <a:endParaRPr lang="cs-CZ"/>
          </a:p>
        </p:txBody>
      </p:sp>
      <p:pic>
        <p:nvPicPr>
          <p:cNvPr id="9" name="Picture 22" descr="MCj0410647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113" y="3727048"/>
            <a:ext cx="1344612" cy="1867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3" descr="MCj0404717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912700"/>
            <a:ext cx="1405384" cy="1717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4" descr="MCj0413430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325" y="3833024"/>
            <a:ext cx="1384300" cy="15557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6" descr="MCj0410831000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850" y="3651088"/>
            <a:ext cx="1619250" cy="1894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19" descr="MCj00905310000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388" y="3745582"/>
            <a:ext cx="1462087" cy="17025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0" descr="MCj02322070000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92275" y="3664430"/>
            <a:ext cx="1358900" cy="177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7" descr="MCj04108230000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6086" y="1484784"/>
            <a:ext cx="1509064" cy="13329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8" descr="MCj04104710000[1]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051720" y="1340768"/>
            <a:ext cx="1118508" cy="1577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9" descr="MCj03964960000[1]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75856" y="1412776"/>
            <a:ext cx="1301508" cy="1550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30" descr="MPj04023560000[1]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940152" y="1340768"/>
            <a:ext cx="1343781" cy="13793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31" descr="MCj03964920000[1]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932040" y="1052736"/>
            <a:ext cx="800100" cy="182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2" descr="MCj04110410000[1]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668344" y="1268760"/>
            <a:ext cx="1220069" cy="15706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Dny v týdnu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491880" y="1447800"/>
            <a:ext cx="1512168" cy="4572000"/>
          </a:xfrm>
        </p:spPr>
        <p:txBody>
          <a:bodyPr/>
          <a:lstStyle/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Pondělí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Úterý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Středa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Čtvrtek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Pátek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E757A2"/>
                </a:solidFill>
              </a:rPr>
              <a:t>Sobota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E757A2"/>
                </a:solidFill>
              </a:rPr>
              <a:t>Neděle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75656" y="3717032"/>
            <a:ext cx="20882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2400" dirty="0" smtClean="0">
                <a:solidFill>
                  <a:srgbClr val="E757A2"/>
                </a:solidFill>
              </a:rPr>
              <a:t>víkend</a:t>
            </a:r>
            <a:endParaRPr lang="cs-CZ" sz="2400" dirty="0">
              <a:solidFill>
                <a:srgbClr val="E757A2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411760" y="3933056"/>
            <a:ext cx="100811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5364088" y="1412776"/>
            <a:ext cx="18722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/>
              <a:t>pracovní dny</a:t>
            </a:r>
            <a:endParaRPr lang="cs-CZ" sz="2400" dirty="0"/>
          </a:p>
        </p:txBody>
      </p:sp>
      <p:cxnSp>
        <p:nvCxnSpPr>
          <p:cNvPr id="13" name="Přímá spojovací šipka 12"/>
          <p:cNvCxnSpPr/>
          <p:nvPr/>
        </p:nvCxnSpPr>
        <p:spPr>
          <a:xfrm rot="10800000">
            <a:off x="4572000" y="1628800"/>
            <a:ext cx="7200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5220072" y="3717032"/>
            <a:ext cx="3096344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Pamatuj!</a:t>
            </a:r>
          </a:p>
          <a:p>
            <a:pPr>
              <a:spcBef>
                <a:spcPct val="50000"/>
              </a:spcBef>
            </a:pPr>
            <a:r>
              <a:rPr lang="cs-CZ" sz="2400" b="1" dirty="0" smtClean="0">
                <a:solidFill>
                  <a:srgbClr val="FFC000"/>
                </a:solidFill>
              </a:rPr>
              <a:t>1 den má 24 hodin</a:t>
            </a:r>
          </a:p>
          <a:p>
            <a:pPr>
              <a:spcBef>
                <a:spcPct val="50000"/>
              </a:spcBef>
            </a:pPr>
            <a:r>
              <a:rPr lang="cs-CZ" sz="2400" b="1" dirty="0" smtClean="0">
                <a:solidFill>
                  <a:srgbClr val="FFC000"/>
                </a:solidFill>
              </a:rPr>
              <a:t>1 týden má 7 dnů</a:t>
            </a:r>
          </a:p>
          <a:p>
            <a:pPr>
              <a:spcBef>
                <a:spcPct val="50000"/>
              </a:spcBef>
            </a:pPr>
            <a:r>
              <a:rPr lang="cs-CZ" sz="2400" b="1" dirty="0" smtClean="0">
                <a:solidFill>
                  <a:srgbClr val="FFC000"/>
                </a:solidFill>
              </a:rPr>
              <a:t>1 rok má 12 měsíců </a:t>
            </a:r>
            <a:endParaRPr lang="cs-CZ" sz="2400" b="1" dirty="0">
              <a:solidFill>
                <a:srgbClr val="FFC000"/>
              </a:solidFill>
            </a:endParaRPr>
          </a:p>
        </p:txBody>
      </p:sp>
      <p:pic>
        <p:nvPicPr>
          <p:cNvPr id="16" name="Picture 22" descr="MCj0397526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628800"/>
            <a:ext cx="1833562" cy="162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3" descr="MCj0212071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412776"/>
            <a:ext cx="1758950" cy="180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5" descr="MCj0406088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4365104"/>
            <a:ext cx="1390650" cy="184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Kolektiv autorů -Člověk a jeho svět pro 2. ročník ZŠ , </a:t>
            </a:r>
            <a:r>
              <a:rPr lang="cs-CZ" dirty="0" err="1" smtClean="0"/>
              <a:t>Didaktis</a:t>
            </a:r>
            <a:r>
              <a:rPr lang="cs-CZ" dirty="0" smtClean="0"/>
              <a:t> 2007</a:t>
            </a:r>
          </a:p>
          <a:p>
            <a:r>
              <a:rPr lang="cs-CZ" dirty="0" smtClean="0"/>
              <a:t>Kolektiv autorů -Průvodce pro učitele k učebnicové sadě Člověk a jeho svět, </a:t>
            </a:r>
            <a:r>
              <a:rPr lang="cs-CZ" dirty="0" err="1" smtClean="0"/>
              <a:t>Didaktis</a:t>
            </a:r>
            <a:r>
              <a:rPr lang="cs-CZ" dirty="0" smtClean="0"/>
              <a:t> 2007</a:t>
            </a:r>
          </a:p>
          <a:p>
            <a:r>
              <a:rPr lang="cs-CZ" dirty="0" smtClean="0"/>
              <a:t>Konečná Lenka: Prvouka pro 2. ročník ZŠ </a:t>
            </a:r>
            <a:r>
              <a:rPr lang="cs-CZ" dirty="0" err="1" smtClean="0"/>
              <a:t>Prodos</a:t>
            </a:r>
            <a:r>
              <a:rPr lang="cs-CZ" dirty="0" smtClean="0"/>
              <a:t> 1993</a:t>
            </a:r>
          </a:p>
          <a:p>
            <a:r>
              <a:rPr lang="cs-CZ" dirty="0" smtClean="0"/>
              <a:t>Kolektiv autorů -Velká kniha pro malé děti, </a:t>
            </a:r>
            <a:r>
              <a:rPr lang="cs-CZ" dirty="0" err="1" smtClean="0"/>
              <a:t>Librex</a:t>
            </a:r>
            <a:r>
              <a:rPr lang="cs-CZ" dirty="0" smtClean="0"/>
              <a:t> </a:t>
            </a:r>
            <a:r>
              <a:rPr lang="cs-CZ" dirty="0" smtClean="0"/>
              <a:t>1998</a:t>
            </a:r>
          </a:p>
          <a:p>
            <a:r>
              <a:rPr lang="cs-CZ"/>
              <a:t>Zdroj</a:t>
            </a:r>
            <a:r>
              <a:rPr lang="cs-CZ"/>
              <a:t>: </a:t>
            </a:r>
            <a:r>
              <a:rPr lang="cs-CZ" smtClean="0"/>
              <a:t>www.office.microsoft.com.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235</TotalTime>
  <Words>476</Words>
  <Application>Microsoft Office PowerPoint</Application>
  <PresentationFormat>Předvádění na obrazovce (4:3)</PresentationFormat>
  <Paragraphs>111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Základní škola a mateřská škola Staré Město   Interaktivní škola pro žáka 21.století</vt:lpstr>
      <vt:lpstr>Čas</vt:lpstr>
      <vt:lpstr>Roční období</vt:lpstr>
      <vt:lpstr>Jaro</vt:lpstr>
      <vt:lpstr>Léto je nejteplejší roční období</vt:lpstr>
      <vt:lpstr>Podzim</vt:lpstr>
      <vt:lpstr>Zima</vt:lpstr>
      <vt:lpstr>Rok má 12 měsíců</vt:lpstr>
      <vt:lpstr>Dny v týdnu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Učitel</cp:lastModifiedBy>
  <cp:revision>34</cp:revision>
  <dcterms:created xsi:type="dcterms:W3CDTF">2010-07-04T09:26:34Z</dcterms:created>
  <dcterms:modified xsi:type="dcterms:W3CDTF">2012-11-18T17:07:01Z</dcterms:modified>
</cp:coreProperties>
</file>