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74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16FDD8-03FF-47D3-AFDB-FDD98F6C0535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816155-228F-48E1-92E3-7616786EB96A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oleObject" Target="../embeddings/Dokument_aplikace_Microsoft_Word_97_2003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obr%C3%A1zky+p%C3%ADsmeno+P&amp;hl=cs&amp;biw=1366&amp;bih=523&amp;tbm=isch&amp;tbnid=82FaMW7BdoCwEM:&amp;imgrefurl=http://moniblog.blog.cz/0606/pismena-didl&amp;docid=JjQPPNBlXxqndM&amp;imgurl=http://nd01.jxs.cz/536/560/cedf002542_1700214_o2.jpg&amp;w=372&amp;h=380&amp;ei=axfVToS8CPHU4QTJhfS7AQ&amp;zoom=1&amp;iact=hc&amp;vpx=250&amp;vpy=127&amp;dur=3245&amp;hovh=227&amp;hovw=222&amp;tx=90&amp;ty=117&amp;sig=114264502479598340262&amp;page=5&amp;tbnh=137&amp;tbnw=137&amp;start=57&amp;ndsp=14&amp;ved=1t:429,r:8,s:5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44174439"/>
              </p:ext>
            </p:extLst>
          </p:nvPr>
        </p:nvGraphicFramePr>
        <p:xfrm>
          <a:off x="3128963" y="836712"/>
          <a:ext cx="3603277" cy="55446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4" imgW="6097483" imgH="8593670" progId="Word.Document.8">
                  <p:embed/>
                </p:oleObj>
              </mc:Choice>
              <mc:Fallback>
                <p:oleObj name="Document" r:id="rId4" imgW="6097483" imgH="8593670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128963" y="836712"/>
                        <a:ext cx="3603277" cy="5544616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8744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836712"/>
            <a:ext cx="8496944" cy="1470025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2060"/>
                </a:solidFill>
                <a:latin typeface="Algerian" pitchFamily="82" charset="0"/>
              </a:rPr>
              <a:t>VYJMENOVANÁ</a:t>
            </a:r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  <a:latin typeface="Algerian" pitchFamily="82" charset="0"/>
              </a:rPr>
              <a:t>  </a:t>
            </a:r>
            <a:r>
              <a:rPr lang="cs-CZ" sz="5400" b="1" dirty="0" smtClean="0">
                <a:solidFill>
                  <a:srgbClr val="002060"/>
                </a:solidFill>
                <a:latin typeface="Algerian" pitchFamily="82" charset="0"/>
              </a:rPr>
              <a:t>SLOVA</a:t>
            </a:r>
            <a:endParaRPr lang="cs-CZ" sz="5400" b="1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2636912"/>
            <a:ext cx="6650966" cy="165618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>
                <a:solidFill>
                  <a:srgbClr val="002060"/>
                </a:solidFill>
              </a:rPr>
              <a:t>p</a:t>
            </a:r>
            <a:r>
              <a:rPr lang="cs-CZ" sz="9600" b="1" dirty="0" smtClean="0">
                <a:solidFill>
                  <a:srgbClr val="002060"/>
                </a:solidFill>
              </a:rPr>
              <a:t>o  V</a:t>
            </a:r>
            <a:endParaRPr lang="cs-CZ" sz="9600" b="1" dirty="0">
              <a:solidFill>
                <a:srgbClr val="002060"/>
              </a:solidFill>
            </a:endParaRPr>
          </a:p>
        </p:txBody>
      </p:sp>
      <p:sp>
        <p:nvSpPr>
          <p:cNvPr id="4" name="Měsíc 3"/>
          <p:cNvSpPr/>
          <p:nvPr/>
        </p:nvSpPr>
        <p:spPr>
          <a:xfrm rot="19593831">
            <a:off x="347938" y="4293066"/>
            <a:ext cx="1698320" cy="2736431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4"/>
              </a:solidFill>
            </a:endParaRPr>
          </a:p>
        </p:txBody>
      </p:sp>
      <p:sp>
        <p:nvSpPr>
          <p:cNvPr id="5" name="Pěticípá hvězda 4"/>
          <p:cNvSpPr/>
          <p:nvPr/>
        </p:nvSpPr>
        <p:spPr>
          <a:xfrm rot="19272208">
            <a:off x="-9201" y="178930"/>
            <a:ext cx="1295364" cy="1273997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9819930">
            <a:off x="379435" y="629694"/>
            <a:ext cx="5180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vy</a:t>
            </a:r>
            <a:endParaRPr lang="cs-CZ" sz="2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Pěticípá hvězda 6"/>
          <p:cNvSpPr/>
          <p:nvPr/>
        </p:nvSpPr>
        <p:spPr>
          <a:xfrm rot="19272208">
            <a:off x="3062241" y="3637967"/>
            <a:ext cx="2371533" cy="199202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 rot="2097149">
            <a:off x="3779912" y="4433923"/>
            <a:ext cx="11849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vysoký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9" name="Pěticípá hvězda 8"/>
          <p:cNvSpPr/>
          <p:nvPr/>
        </p:nvSpPr>
        <p:spPr>
          <a:xfrm rot="19272208">
            <a:off x="7668314" y="135876"/>
            <a:ext cx="1295364" cy="1273997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 rot="1846266">
            <a:off x="8086028" y="572820"/>
            <a:ext cx="6351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výt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Pěticípá hvězda 10"/>
          <p:cNvSpPr/>
          <p:nvPr/>
        </p:nvSpPr>
        <p:spPr>
          <a:xfrm rot="19272208">
            <a:off x="6662495" y="1862967"/>
            <a:ext cx="2371533" cy="199202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 rot="919534">
            <a:off x="7444868" y="2691217"/>
            <a:ext cx="1130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výskat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Pěticípá hvězda 12"/>
          <p:cNvSpPr/>
          <p:nvPr/>
        </p:nvSpPr>
        <p:spPr>
          <a:xfrm rot="20245710">
            <a:off x="17473" y="1935980"/>
            <a:ext cx="2371533" cy="199202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 rot="20605609">
            <a:off x="631683" y="2731935"/>
            <a:ext cx="11304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zvykat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Pěticípá hvězda 14"/>
          <p:cNvSpPr/>
          <p:nvPr/>
        </p:nvSpPr>
        <p:spPr>
          <a:xfrm rot="462174">
            <a:off x="6775043" y="4653789"/>
            <a:ext cx="2371533" cy="199202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 rot="19145802">
            <a:off x="7370462" y="5668305"/>
            <a:ext cx="1039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žvýkat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4701969" y="0"/>
            <a:ext cx="2371533" cy="152371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429115" y="645083"/>
            <a:ext cx="9172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vydra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9" name="Pěticípá hvězda 18"/>
          <p:cNvSpPr/>
          <p:nvPr/>
        </p:nvSpPr>
        <p:spPr>
          <a:xfrm rot="19272208">
            <a:off x="3877529" y="2119948"/>
            <a:ext cx="1295364" cy="1273997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78947" y="2593299"/>
            <a:ext cx="601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výr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1" name="Pěticípá hvězda 20"/>
          <p:cNvSpPr/>
          <p:nvPr/>
        </p:nvSpPr>
        <p:spPr>
          <a:xfrm>
            <a:off x="4525211" y="4887945"/>
            <a:ext cx="2371533" cy="152371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5282814" y="5483639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vyžle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Pěticípá hvězda 22"/>
          <p:cNvSpPr/>
          <p:nvPr/>
        </p:nvSpPr>
        <p:spPr>
          <a:xfrm rot="831804">
            <a:off x="5948854" y="3587579"/>
            <a:ext cx="2371533" cy="152371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 rot="1790885">
            <a:off x="6592574" y="4266543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povyk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Pěticípá hvězda 24"/>
          <p:cNvSpPr/>
          <p:nvPr/>
        </p:nvSpPr>
        <p:spPr>
          <a:xfrm rot="20082000">
            <a:off x="2403640" y="-43364"/>
            <a:ext cx="1953519" cy="152371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 rot="1475855">
            <a:off x="3048204" y="631261"/>
            <a:ext cx="970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65000"/>
                    <a:lumOff val="35000"/>
                  </a:schemeClr>
                </a:solidFill>
              </a:rPr>
              <a:t>výheň</a:t>
            </a:r>
            <a:endParaRPr lang="cs-CZ" b="1" dirty="0">
              <a:solidFill>
                <a:schemeClr val="bg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27" name="Pěticípá hvězda 26"/>
          <p:cNvSpPr/>
          <p:nvPr/>
        </p:nvSpPr>
        <p:spPr>
          <a:xfrm rot="2483572">
            <a:off x="744108" y="4000145"/>
            <a:ext cx="3082900" cy="1784328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 rot="2452445">
            <a:off x="1563464" y="4604411"/>
            <a:ext cx="14481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b="1" dirty="0">
                <a:solidFill>
                  <a:schemeClr val="bg1"/>
                </a:solidFill>
              </a:rPr>
              <a:t>s</a:t>
            </a:r>
            <a:r>
              <a:rPr lang="cs-CZ" sz="1600" b="1" dirty="0" smtClean="0">
                <a:solidFill>
                  <a:schemeClr val="bg1"/>
                </a:solidFill>
              </a:rPr>
              <a:t>lova s předponou vy-, </a:t>
            </a:r>
            <a:r>
              <a:rPr lang="cs-CZ" sz="1600" b="1" dirty="0" err="1" smtClean="0">
                <a:solidFill>
                  <a:schemeClr val="bg1"/>
                </a:solidFill>
              </a:rPr>
              <a:t>vý</a:t>
            </a:r>
            <a:r>
              <a:rPr lang="cs-CZ" sz="1600" b="1" dirty="0" smtClean="0">
                <a:solidFill>
                  <a:schemeClr val="bg1"/>
                </a:solidFill>
              </a:rPr>
              <a:t>-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5860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1" fill="hold">
                      <p:stCondLst>
                        <p:cond delay="indefinite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  <p:bldP spid="7" grpId="0" animBg="1"/>
      <p:bldP spid="8" grpId="0"/>
      <p:bldP spid="9" grpId="0" animBg="1"/>
      <p:bldP spid="10" grpId="0"/>
      <p:bldP spid="11" grpId="0" animBg="1"/>
      <p:bldP spid="12" grpId="0"/>
      <p:bldP spid="13" grpId="0" animBg="1"/>
      <p:bldP spid="14" grpId="0"/>
      <p:bldP spid="15" grpId="0" animBg="1"/>
      <p:bldP spid="16" grpId="0"/>
      <p:bldP spid="17" grpId="0" animBg="1"/>
      <p:bldP spid="18" grpId="0"/>
      <p:bldP spid="19" grpId="0" animBg="1"/>
      <p:bldP spid="20" grpId="0"/>
      <p:bldP spid="21" grpId="0" animBg="1"/>
      <p:bldP spid="22" grpId="0"/>
      <p:bldP spid="23" grpId="0" animBg="1"/>
      <p:bldP spid="24" grpId="0"/>
      <p:bldP spid="25" grpId="0" animBg="1"/>
      <p:bldP spid="26" grpId="0"/>
      <p:bldP spid="27" grpId="0" animBg="1"/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5"/>
            <a:ext cx="7522998" cy="665044"/>
          </a:xfrm>
          <a:solidFill>
            <a:srgbClr val="FFFF00"/>
          </a:solidFill>
        </p:spPr>
        <p:txBody>
          <a:bodyPr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Vyber vhodná slova a doplň je do vět.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Mrak 3"/>
          <p:cNvSpPr/>
          <p:nvPr/>
        </p:nvSpPr>
        <p:spPr>
          <a:xfrm>
            <a:off x="337608" y="1456582"/>
            <a:ext cx="1093912" cy="1224136"/>
          </a:xfrm>
          <a:prstGeom prst="cloud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 rot="4524352">
            <a:off x="6068645" y="2246817"/>
            <a:ext cx="1152128" cy="1185828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 rot="19548570">
            <a:off x="398982" y="1731575"/>
            <a:ext cx="13663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vískají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1373889">
            <a:off x="6093115" y="2655457"/>
            <a:ext cx="1103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výskají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6165304"/>
            <a:ext cx="5543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Na  zahradě   _____________  malé děti.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60032" y="21328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59726" y="1444134"/>
            <a:ext cx="62279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Maminky rády  ____________ děti ve vlasech.</a:t>
            </a:r>
            <a:endParaRPr lang="cs-CZ" b="1" dirty="0"/>
          </a:p>
        </p:txBody>
      </p:sp>
      <p:sp>
        <p:nvSpPr>
          <p:cNvPr id="12" name="Pěticípá hvězda 11"/>
          <p:cNvSpPr/>
          <p:nvPr/>
        </p:nvSpPr>
        <p:spPr>
          <a:xfrm rot="1567173">
            <a:off x="7845399" y="4799120"/>
            <a:ext cx="1202432" cy="914400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 rot="1505813">
            <a:off x="8135472" y="5071654"/>
            <a:ext cx="6222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výš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4" name="Pěticípá hvězda 13"/>
          <p:cNvSpPr/>
          <p:nvPr/>
        </p:nvSpPr>
        <p:spPr>
          <a:xfrm rot="1567173">
            <a:off x="1209601" y="3395862"/>
            <a:ext cx="1202432" cy="1123039"/>
          </a:xfrm>
          <a:prstGeom prst="star5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 rot="19748293">
            <a:off x="1487299" y="3852685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víš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3952" y="5497509"/>
            <a:ext cx="6163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Papírový drak stoupá stále _____  a  ______ .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6186" y="188640"/>
            <a:ext cx="3355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Už o té oslavě  ______ ?</a:t>
            </a:r>
            <a:endParaRPr lang="cs-CZ" b="1" dirty="0"/>
          </a:p>
        </p:txBody>
      </p:sp>
      <p:sp>
        <p:nvSpPr>
          <p:cNvPr id="18" name="Veselý obličej 17"/>
          <p:cNvSpPr/>
          <p:nvPr/>
        </p:nvSpPr>
        <p:spPr>
          <a:xfrm rot="20160194">
            <a:off x="248093" y="4499916"/>
            <a:ext cx="1130424" cy="91440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 rot="19894467">
            <a:off x="438377" y="4816810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vížka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7660691" y="3224859"/>
            <a:ext cx="1152128" cy="914400"/>
          </a:xfrm>
          <a:prstGeom prst="smileyFace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7770922" y="3534346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výška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60181" y="199415"/>
            <a:ext cx="5283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Zaujala nás zdobená zámecká ______ .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 rot="1577702">
            <a:off x="5147949" y="3744245"/>
            <a:ext cx="39677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Ta _________ byla závratná.</a:t>
            </a:r>
            <a:endParaRPr lang="cs-CZ" b="1" dirty="0"/>
          </a:p>
        </p:txBody>
      </p:sp>
      <p:sp>
        <p:nvSpPr>
          <p:cNvPr id="24" name="Měsíc 23"/>
          <p:cNvSpPr/>
          <p:nvPr/>
        </p:nvSpPr>
        <p:spPr>
          <a:xfrm rot="3817365">
            <a:off x="4335558" y="4237451"/>
            <a:ext cx="779932" cy="1172174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 rot="19936429">
            <a:off x="4352644" y="4463243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vyli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Měsíc 25"/>
          <p:cNvSpPr/>
          <p:nvPr/>
        </p:nvSpPr>
        <p:spPr>
          <a:xfrm rot="18080050">
            <a:off x="1353416" y="5740652"/>
            <a:ext cx="795152" cy="1218634"/>
          </a:xfrm>
          <a:prstGeom prst="moon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1429429" y="6334635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vily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78191" y="5123699"/>
            <a:ext cx="5416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Dívky ________ věnečky z lučního kvítí.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 rot="18888464">
            <a:off x="-388943" y="2410169"/>
            <a:ext cx="3393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Vlci strašidelně ______ .</a:t>
            </a:r>
            <a:endParaRPr lang="cs-CZ" b="1" dirty="0"/>
          </a:p>
        </p:txBody>
      </p:sp>
      <p:sp>
        <p:nvSpPr>
          <p:cNvPr id="30" name="Srdce 29"/>
          <p:cNvSpPr/>
          <p:nvPr/>
        </p:nvSpPr>
        <p:spPr>
          <a:xfrm rot="1200755">
            <a:off x="7452300" y="2060496"/>
            <a:ext cx="126844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 rot="1297066">
            <a:off x="7749634" y="2342669"/>
            <a:ext cx="679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výři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2" name="Srdce 31"/>
          <p:cNvSpPr/>
          <p:nvPr/>
        </p:nvSpPr>
        <p:spPr>
          <a:xfrm rot="19404819">
            <a:off x="5738850" y="4209234"/>
            <a:ext cx="1242921" cy="914400"/>
          </a:xfrm>
          <a:prstGeom prst="hear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 rot="19962747">
            <a:off x="6056380" y="4506368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víří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 rot="18916995">
            <a:off x="-604177" y="2900806"/>
            <a:ext cx="4200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Při silném větru  _____  prach.</a:t>
            </a:r>
            <a:endParaRPr lang="cs-CZ" b="1" dirty="0"/>
          </a:p>
        </p:txBody>
      </p:sp>
      <p:sp>
        <p:nvSpPr>
          <p:cNvPr id="35" name="TextovéPole 34"/>
          <p:cNvSpPr txBox="1"/>
          <p:nvPr/>
        </p:nvSpPr>
        <p:spPr>
          <a:xfrm rot="21065418">
            <a:off x="2078532" y="4234060"/>
            <a:ext cx="37497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_______ patří mezi dravce.</a:t>
            </a:r>
            <a:endParaRPr lang="cs-CZ" b="1" dirty="0"/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8754" y="1871055"/>
            <a:ext cx="1992671" cy="2268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39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3" fill="hold">
                      <p:stCondLst>
                        <p:cond delay="indefinite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0" fill="hold">
                      <p:stCondLst>
                        <p:cond delay="indefinite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7" grpId="0"/>
      <p:bldP spid="8" grpId="0"/>
      <p:bldP spid="12" grpId="0" animBg="1"/>
      <p:bldP spid="13" grpId="0"/>
      <p:bldP spid="14" grpId="0" animBg="1"/>
      <p:bldP spid="15" grpId="0"/>
      <p:bldP spid="18" grpId="0" animBg="1"/>
      <p:bldP spid="19" grpId="0"/>
      <p:bldP spid="20" grpId="0" animBg="1"/>
      <p:bldP spid="21" grpId="0"/>
      <p:bldP spid="24" grpId="0" animBg="1"/>
      <p:bldP spid="25" grpId="0"/>
      <p:bldP spid="26" grpId="0" animBg="1"/>
      <p:bldP spid="27" grpId="0"/>
      <p:bldP spid="30" grpId="0" animBg="1"/>
      <p:bldP spid="31" grpId="0"/>
      <p:bldP spid="32" grpId="0" animBg="1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  <a:solidFill>
            <a:srgbClr val="FFFF00"/>
          </a:solidFill>
        </p:spPr>
        <p:txBody>
          <a:bodyPr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Doplň</a:t>
            </a:r>
            <a:r>
              <a:rPr lang="cs-CZ" b="1" dirty="0" smtClean="0">
                <a:solidFill>
                  <a:srgbClr val="002060"/>
                </a:solidFill>
              </a:rPr>
              <a:t> i, í nebo y, </a:t>
            </a:r>
            <a:r>
              <a:rPr lang="cs-CZ" b="1" dirty="0" smtClean="0">
                <a:solidFill>
                  <a:srgbClr val="002060"/>
                </a:solidFill>
              </a:rPr>
              <a:t>ý.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435" y="1248100"/>
            <a:ext cx="8568952" cy="5400600"/>
          </a:xfrm>
        </p:spPr>
      </p:pic>
      <p:sp>
        <p:nvSpPr>
          <p:cNvPr id="5" name="TextovéPole 4"/>
          <p:cNvSpPr txBox="1"/>
          <p:nvPr/>
        </p:nvSpPr>
        <p:spPr>
          <a:xfrm rot="1106328">
            <a:off x="6660285" y="1598145"/>
            <a:ext cx="2273379" cy="369332"/>
          </a:xfrm>
          <a:prstGeom prst="rect">
            <a:avLst/>
          </a:prstGeom>
          <a:solidFill>
            <a:schemeClr val="accent5"/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—v—</a:t>
            </a:r>
            <a:r>
              <a:rPr lang="cs-CZ" b="1" dirty="0" err="1" smtClean="0">
                <a:solidFill>
                  <a:srgbClr val="002060"/>
                </a:solidFill>
              </a:rPr>
              <a:t>klaný</a:t>
            </a:r>
            <a:r>
              <a:rPr lang="cs-CZ" b="1" dirty="0" smtClean="0">
                <a:solidFill>
                  <a:srgbClr val="002060"/>
                </a:solidFill>
              </a:rPr>
              <a:t>  zub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9603176">
            <a:off x="244748" y="5369498"/>
            <a:ext cx="2196435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d</a:t>
            </a:r>
            <a:r>
              <a:rPr lang="cs-CZ" b="1" dirty="0" smtClean="0">
                <a:solidFill>
                  <a:srgbClr val="002060"/>
                </a:solidFill>
              </a:rPr>
              <a:t>řevěný  v—</a:t>
            </a:r>
            <a:r>
              <a:rPr lang="cs-CZ" b="1" dirty="0" err="1" smtClean="0">
                <a:solidFill>
                  <a:srgbClr val="002060"/>
                </a:solidFill>
              </a:rPr>
              <a:t>kýř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87450" y="6126511"/>
            <a:ext cx="3036409" cy="369332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b="1" dirty="0" err="1">
                <a:solidFill>
                  <a:srgbClr val="002060"/>
                </a:solidFill>
              </a:rPr>
              <a:t>b</a:t>
            </a:r>
            <a:r>
              <a:rPr lang="cs-CZ" b="1" dirty="0" err="1" smtClean="0">
                <a:solidFill>
                  <a:srgbClr val="002060"/>
                </a:solidFill>
              </a:rPr>
              <a:t>ezv</a:t>
            </a:r>
            <a:r>
              <a:rPr lang="cs-CZ" b="1" dirty="0" smtClean="0">
                <a:solidFill>
                  <a:srgbClr val="002060"/>
                </a:solidFill>
              </a:rPr>
              <a:t>—</a:t>
            </a:r>
            <a:r>
              <a:rPr lang="cs-CZ" b="1" dirty="0" err="1" smtClean="0">
                <a:solidFill>
                  <a:srgbClr val="002060"/>
                </a:solidFill>
              </a:rPr>
              <a:t>znamný</a:t>
            </a:r>
            <a:r>
              <a:rPr lang="cs-CZ" b="1" dirty="0" smtClean="0">
                <a:solidFill>
                  <a:srgbClr val="002060"/>
                </a:solidFill>
              </a:rPr>
              <a:t>  článek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0220743">
            <a:off x="5457864" y="2278156"/>
            <a:ext cx="1925527" cy="369332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—</a:t>
            </a:r>
            <a:r>
              <a:rPr lang="cs-CZ" b="1" dirty="0" err="1" smtClean="0">
                <a:solidFill>
                  <a:srgbClr val="002060"/>
                </a:solidFill>
              </a:rPr>
              <a:t>sutý</a:t>
            </a:r>
            <a:r>
              <a:rPr lang="cs-CZ" b="1" dirty="0" smtClean="0">
                <a:solidFill>
                  <a:srgbClr val="002060"/>
                </a:solidFill>
              </a:rPr>
              <a:t>  most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9501039">
            <a:off x="330507" y="3880713"/>
            <a:ext cx="2024913" cy="369332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v--</a:t>
            </a:r>
            <a:r>
              <a:rPr lang="cs-CZ" b="1" dirty="0" err="1" smtClean="0">
                <a:solidFill>
                  <a:srgbClr val="002060"/>
                </a:solidFill>
              </a:rPr>
              <a:t>robní</a:t>
            </a:r>
            <a:r>
              <a:rPr lang="cs-CZ" b="1" dirty="0" smtClean="0">
                <a:solidFill>
                  <a:srgbClr val="002060"/>
                </a:solidFill>
              </a:rPr>
              <a:t>  linka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87225" y="3333606"/>
            <a:ext cx="2149948" cy="369332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k</a:t>
            </a:r>
            <a:r>
              <a:rPr lang="cs-CZ" b="1" dirty="0" smtClean="0">
                <a:solidFill>
                  <a:srgbClr val="002060"/>
                </a:solidFill>
              </a:rPr>
              <a:t>rásný  v--hled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42965" y="6126511"/>
            <a:ext cx="2973891" cy="369332"/>
          </a:xfrm>
          <a:prstGeom prst="rect">
            <a:avLst/>
          </a:prstGeom>
          <a:solidFill>
            <a:schemeClr val="accent6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v--</a:t>
            </a:r>
            <a:r>
              <a:rPr lang="cs-CZ" b="1" dirty="0" err="1" smtClean="0">
                <a:solidFill>
                  <a:srgbClr val="002060"/>
                </a:solidFill>
              </a:rPr>
              <a:t>znamné</a:t>
            </a:r>
            <a:r>
              <a:rPr lang="cs-CZ" b="1" dirty="0" smtClean="0">
                <a:solidFill>
                  <a:srgbClr val="002060"/>
                </a:solidFill>
              </a:rPr>
              <a:t>  v--</a:t>
            </a:r>
            <a:r>
              <a:rPr lang="cs-CZ" b="1" dirty="0" err="1" smtClean="0">
                <a:solidFill>
                  <a:srgbClr val="002060"/>
                </a:solidFill>
              </a:rPr>
              <a:t>tězství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0044" y="1295268"/>
            <a:ext cx="2319866" cy="369332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—</a:t>
            </a:r>
            <a:r>
              <a:rPr lang="cs-CZ" b="1" dirty="0" err="1" smtClean="0">
                <a:solidFill>
                  <a:srgbClr val="002060"/>
                </a:solidFill>
              </a:rPr>
              <a:t>hružný</a:t>
            </a:r>
            <a:r>
              <a:rPr lang="cs-CZ" b="1" dirty="0" smtClean="0">
                <a:solidFill>
                  <a:srgbClr val="002060"/>
                </a:solidFill>
              </a:rPr>
              <a:t>  dopis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21256140">
            <a:off x="2291713" y="2278156"/>
            <a:ext cx="250421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v--</a:t>
            </a:r>
            <a:r>
              <a:rPr lang="cs-CZ" b="1" dirty="0" err="1" smtClean="0">
                <a:solidFill>
                  <a:srgbClr val="002060"/>
                </a:solidFill>
              </a:rPr>
              <a:t>nikající</a:t>
            </a:r>
            <a:r>
              <a:rPr lang="cs-CZ" b="1" dirty="0" smtClean="0">
                <a:solidFill>
                  <a:srgbClr val="002060"/>
                </a:solidFill>
              </a:rPr>
              <a:t>  v--</a:t>
            </a:r>
            <a:r>
              <a:rPr lang="cs-CZ" b="1" dirty="0" err="1" smtClean="0">
                <a:solidFill>
                  <a:srgbClr val="002060"/>
                </a:solidFill>
              </a:rPr>
              <a:t>kon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9736705">
            <a:off x="278303" y="2297906"/>
            <a:ext cx="235994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c</a:t>
            </a:r>
            <a:r>
              <a:rPr lang="cs-CZ" b="1" dirty="0" smtClean="0">
                <a:solidFill>
                  <a:srgbClr val="002060"/>
                </a:solidFill>
              </a:rPr>
              <a:t>hybný  v--počet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20239750">
            <a:off x="1611866" y="3860140"/>
            <a:ext cx="2613216" cy="369332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v--ždímaná  houba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2020937">
            <a:off x="5446534" y="4217029"/>
            <a:ext cx="1808508" cy="36933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z</a:t>
            </a:r>
            <a:r>
              <a:rPr lang="cs-CZ" b="1" dirty="0" smtClean="0">
                <a:solidFill>
                  <a:srgbClr val="002060"/>
                </a:solidFill>
              </a:rPr>
              <a:t>ralé  v--</a:t>
            </a:r>
            <a:r>
              <a:rPr lang="cs-CZ" b="1" dirty="0" err="1" smtClean="0">
                <a:solidFill>
                  <a:srgbClr val="002060"/>
                </a:solidFill>
              </a:rPr>
              <a:t>šně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61562" y="1598145"/>
            <a:ext cx="2547492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v</a:t>
            </a:r>
            <a:r>
              <a:rPr lang="cs-CZ" b="1" dirty="0" smtClean="0">
                <a:solidFill>
                  <a:srgbClr val="002060"/>
                </a:solidFill>
              </a:rPr>
              <a:t>ojenská  v--zbroj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20792497">
            <a:off x="4853655" y="5489754"/>
            <a:ext cx="2127505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plastové  v--</a:t>
            </a:r>
            <a:r>
              <a:rPr lang="cs-CZ" b="1" dirty="0" err="1" smtClean="0">
                <a:solidFill>
                  <a:srgbClr val="002060"/>
                </a:solidFill>
              </a:rPr>
              <a:t>ko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21227770">
            <a:off x="2154767" y="5449736"/>
            <a:ext cx="2813591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r</a:t>
            </a:r>
            <a:r>
              <a:rPr lang="cs-CZ" b="1" dirty="0" smtClean="0">
                <a:solidFill>
                  <a:srgbClr val="002060"/>
                </a:solidFill>
              </a:rPr>
              <a:t>ozhlasové  v--</a:t>
            </a:r>
            <a:r>
              <a:rPr lang="cs-CZ" b="1" dirty="0" err="1" smtClean="0">
                <a:solidFill>
                  <a:srgbClr val="002060"/>
                </a:solidFill>
              </a:rPr>
              <a:t>sílání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 rot="19470851">
            <a:off x="7141025" y="5171902"/>
            <a:ext cx="1850186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v--</a:t>
            </a:r>
            <a:r>
              <a:rPr lang="cs-CZ" b="1" dirty="0" err="1" smtClean="0">
                <a:solidFill>
                  <a:srgbClr val="002060"/>
                </a:solidFill>
              </a:rPr>
              <a:t>ročí</a:t>
            </a:r>
            <a:r>
              <a:rPr lang="cs-CZ" b="1" dirty="0" smtClean="0">
                <a:solidFill>
                  <a:srgbClr val="002060"/>
                </a:solidFill>
              </a:rPr>
              <a:t>  bitvy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 rot="6800737">
            <a:off x="7959318" y="4022226"/>
            <a:ext cx="1049462" cy="613674"/>
          </a:xfrm>
          <a:prstGeom prst="wedgeEllipseCallout">
            <a:avLst>
              <a:gd name="adj1" fmla="val -56533"/>
              <a:gd name="adj2" fmla="val 15828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 rot="18328531">
            <a:off x="8104796" y="4098231"/>
            <a:ext cx="770386" cy="461665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1200" i="1" dirty="0">
                <a:solidFill>
                  <a:srgbClr val="002060"/>
                </a:solidFill>
              </a:rPr>
              <a:t>m</a:t>
            </a:r>
            <a:r>
              <a:rPr lang="cs-CZ" sz="1200" i="1" dirty="0" smtClean="0">
                <a:solidFill>
                  <a:srgbClr val="002060"/>
                </a:solidFill>
              </a:rPr>
              <a:t>alá</a:t>
            </a:r>
            <a:r>
              <a:rPr lang="cs-CZ" sz="1200" b="1" dirty="0" smtClean="0">
                <a:solidFill>
                  <a:srgbClr val="002060"/>
                </a:solidFill>
              </a:rPr>
              <a:t>  </a:t>
            </a:r>
          </a:p>
          <a:p>
            <a:r>
              <a:rPr lang="cs-CZ" sz="1200" i="1" dirty="0" smtClean="0">
                <a:solidFill>
                  <a:srgbClr val="002060"/>
                </a:solidFill>
              </a:rPr>
              <a:t>v--dra</a:t>
            </a:r>
            <a:endParaRPr lang="cs-CZ" sz="12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121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1124744"/>
            <a:ext cx="18209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  <p:sp>
        <p:nvSpPr>
          <p:cNvPr id="5" name="Obdélník 4"/>
          <p:cNvSpPr/>
          <p:nvPr/>
        </p:nvSpPr>
        <p:spPr>
          <a:xfrm>
            <a:off x="539552" y="1499704"/>
            <a:ext cx="8424936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u="sng" dirty="0">
                <a:solidFill>
                  <a:schemeClr val="bg1"/>
                </a:solidFill>
                <a:hlinkClick r:id="rId2"/>
              </a:rPr>
              <a:t>http://www.google.cz/imgres?q=obr%C3%A1zky+p%C3%ADsmeno+P&amp;hl=cs&amp;biw=1366&amp;bih=523&amp;tbm=isch&amp;tbnid=82FaMW7BdoCwEM:&amp;imgrefurl=http://moniblog.blog.cz/0606/pismena-didl&amp;docid=JjQPPNBlXxqndM&amp;imgurl=http</a:t>
            </a:r>
            <a:r>
              <a:rPr lang="cs-CZ" sz="1400" u="sng">
                <a:solidFill>
                  <a:schemeClr val="bg1"/>
                </a:solidFill>
                <a:hlinkClick r:id="rId2"/>
              </a:rPr>
              <a:t>://</a:t>
            </a:r>
            <a:r>
              <a:rPr lang="cs-CZ" sz="1400" u="sng" smtClean="0">
                <a:solidFill>
                  <a:schemeClr val="bg1"/>
                </a:solidFill>
                <a:hlinkClick r:id="rId2"/>
              </a:rPr>
              <a:t>nd01.jxs.cz/536/560/cedf002542_1700214_o2.jpg&amp;w=372&amp;h=380&amp;ei=axfVToS8CPHU4QTJhfS7AQ&amp;zoom=1&amp;iact=hc&amp;vpx=250&amp;vpy=127&amp;dur=3245&amp;hovh=227&amp;hovw=222&amp;tx=90&amp;ty=117&amp;sig=114264502479598340262&amp;page=5&amp;tbnh=137&amp;tbnw=137&amp;start=57&amp;ndsp=14&amp;ved=1t:429,r:8,s:57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71920" y="3119056"/>
            <a:ext cx="8392567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obr%C3%A1zky+vydra&amp;hl=cs&amp;biw=1366&amp;bih=523&amp;tbm=isch&amp;tbnid=ftyzIXVq6xpSjM:&amp;imgrefurl=http://www.predskolaci.cz/%3Ftag%3Dvydra&amp;docid=oTBbvj44vxx6qM&amp;imgurl=http://www.predskolaci.cz/wp-content/uploads/2010/03/vydra-1.jpg&amp;w=966&amp;h=768&amp;ei=qajvTvvnNYagOoLnjSI&amp;zoom=1</a:t>
            </a:r>
          </a:p>
        </p:txBody>
      </p:sp>
    </p:spTree>
    <p:extLst>
      <p:ext uri="{BB962C8B-B14F-4D97-AF65-F5344CB8AC3E}">
        <p14:creationId xmlns:p14="http://schemas.microsoft.com/office/powerpoint/2010/main" val="1550978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</TotalTime>
  <Words>195</Words>
  <Application>Microsoft Office PowerPoint</Application>
  <PresentationFormat>Předvádění na obrazovce (4:3)</PresentationFormat>
  <Paragraphs>59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Summer</vt:lpstr>
      <vt:lpstr>Document</vt:lpstr>
      <vt:lpstr>Prezentace aplikace PowerPoint</vt:lpstr>
      <vt:lpstr>VYJMENOVANÁ  SLOVA</vt:lpstr>
      <vt:lpstr>Vyber vhodná slova a doplň je do vět.</vt:lpstr>
      <vt:lpstr>Doplň i, í nebo y, ý.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07Z2</dc:creator>
  <cp:lastModifiedBy>Martin Králík</cp:lastModifiedBy>
  <cp:revision>14</cp:revision>
  <dcterms:created xsi:type="dcterms:W3CDTF">2011-12-04T16:10:54Z</dcterms:created>
  <dcterms:modified xsi:type="dcterms:W3CDTF">2012-03-09T14:51:48Z</dcterms:modified>
</cp:coreProperties>
</file>