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3" r:id="rId4"/>
    <p:sldId id="262" r:id="rId5"/>
    <p:sldId id="258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964B341-69D2-4FA7-8948-E26F2820B541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964B341-69D2-4FA7-8948-E26F2820B541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964B341-69D2-4FA7-8948-E26F2820B541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316906"/>
          <a:ext cx="7272808" cy="5001959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EU_62_A_sada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1_09_M_Banka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_Pol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Jana 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Prezentace slouží k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seznámení s bankou jako finanční institucí, která poskytuje finanční služby. Žák je seznámen s její činností a úkoly, na které se zaměřuje.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Hospodaření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domácnosti/Kde a jak platíme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Dokázat vysvětlit, kde a jak platíme</a:t>
                      </a:r>
                      <a:endParaRPr kumimoji="0" lang="cs-CZ" sz="1100" kern="1200" dirty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Banka,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bankovní účet, platební karta, PIN, bankomat, výběr peněz, úkoly banky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19. 11.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2012                           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[15-11-2012]. Dostupné z URL: &lt;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http://office.</a:t>
                      </a:r>
                      <a:r>
                        <a:rPr lang="cs-CZ" sz="1100" dirty="0" err="1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  <a:endParaRPr lang="cs-CZ" sz="1100" dirty="0" smtClean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[15-11-2012]. Dostupné z URL: &lt;http://cs.wikipedia.org/wiki/Banka&gt; </a:t>
                      </a:r>
                      <a:endParaRPr lang="cs-CZ" sz="11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Banka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tx1">
              <a:lumMod val="65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</a:t>
            </a:r>
            <a:r>
              <a:rPr lang="cs-CZ" sz="3200" b="1" dirty="0" smtClean="0">
                <a:solidFill>
                  <a:srgbClr val="FFFF00"/>
                </a:solidFill>
              </a:rPr>
              <a:t>Banka</a:t>
            </a:r>
            <a:r>
              <a:rPr lang="cs-CZ" sz="3200" dirty="0" smtClean="0">
                <a:solidFill>
                  <a:srgbClr val="FFFF00"/>
                </a:solidFill>
              </a:rPr>
              <a:t> je instituce, která poskytuje finanční služby.</a:t>
            </a:r>
          </a:p>
          <a:p>
            <a:pPr>
              <a:buFontTx/>
              <a:buChar char="-"/>
            </a:pPr>
            <a:r>
              <a:rPr lang="cs-CZ" sz="3200" b="1" dirty="0" smtClean="0"/>
              <a:t>Do banky </a:t>
            </a:r>
            <a:r>
              <a:rPr lang="cs-CZ" sz="3200" dirty="0" smtClean="0"/>
              <a:t>si můžeme uložit peníze.</a:t>
            </a:r>
          </a:p>
          <a:p>
            <a:pPr>
              <a:buFontTx/>
              <a:buChar char="-"/>
            </a:pPr>
            <a:r>
              <a:rPr lang="cs-CZ" sz="3200" b="1" dirty="0" smtClean="0"/>
              <a:t>Od banky </a:t>
            </a:r>
            <a:r>
              <a:rPr lang="cs-CZ" sz="3200" dirty="0" smtClean="0"/>
              <a:t>si můžeme půjčit peníze.</a:t>
            </a:r>
          </a:p>
          <a:p>
            <a:pPr>
              <a:buFontTx/>
              <a:buChar char="-"/>
            </a:pPr>
            <a:r>
              <a:rPr lang="cs-CZ" sz="3200" b="1" dirty="0" smtClean="0"/>
              <a:t>Banka</a:t>
            </a:r>
            <a:r>
              <a:rPr lang="cs-CZ" sz="3200" dirty="0" smtClean="0"/>
              <a:t> nám pomáhá platit.</a:t>
            </a:r>
          </a:p>
          <a:p>
            <a:pPr>
              <a:buFontTx/>
              <a:buChar char="-"/>
            </a:pPr>
            <a:r>
              <a:rPr lang="cs-CZ" sz="3200" b="1" dirty="0" smtClean="0"/>
              <a:t>Banka</a:t>
            </a:r>
            <a:r>
              <a:rPr lang="cs-CZ" sz="3200" dirty="0" smtClean="0"/>
              <a:t> poskytuje poradenské služby, jak se o peníze starat.</a:t>
            </a:r>
          </a:p>
          <a:p>
            <a:pPr>
              <a:buFontTx/>
              <a:buChar char="-"/>
            </a:pPr>
            <a:r>
              <a:rPr lang="cs-CZ" sz="3200" b="1" dirty="0" smtClean="0"/>
              <a:t>Banka</a:t>
            </a:r>
            <a:r>
              <a:rPr lang="cs-CZ" sz="3200" dirty="0" smtClean="0"/>
              <a:t> poskytuje směnárenské služby.</a:t>
            </a:r>
          </a:p>
          <a:p>
            <a:pPr>
              <a:buFontTx/>
              <a:buChar char="-"/>
            </a:pPr>
            <a:endParaRPr lang="cs-CZ" sz="3200" dirty="0" smtClean="0"/>
          </a:p>
          <a:p>
            <a:pPr>
              <a:buNone/>
            </a:pP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</a:t>
            </a:r>
            <a:r>
              <a:rPr lang="cs-CZ" sz="4800" b="1" dirty="0" smtClean="0">
                <a:ln/>
                <a:solidFill>
                  <a:srgbClr val="FFFF00"/>
                </a:solidFill>
              </a:rPr>
              <a:t>Bankovní účet</a:t>
            </a:r>
            <a:endParaRPr lang="cs-CZ" sz="48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395536" y="2319092"/>
            <a:ext cx="6048672" cy="2677656"/>
          </a:xfrm>
          <a:prstGeom prst="rect">
            <a:avLst/>
          </a:prstGeom>
          <a:solidFill>
            <a:schemeClr val="tx1">
              <a:lumMod val="6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 smtClean="0">
                <a:latin typeface="+mj-lt"/>
                <a:ea typeface="Times New Roman" pitchFamily="18" charset="0"/>
                <a:cs typeface="Arial" pitchFamily="34" charset="0"/>
              </a:rPr>
              <a:t>Po zřízení účtu u banky můžeme své peníze na účet vkládat nebo je z účtu vybírat dvojím způsobem: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b="1" dirty="0" smtClean="0">
                <a:solidFill>
                  <a:srgbClr val="FFFF00"/>
                </a:solidFill>
                <a:latin typeface="+mj-lt"/>
                <a:ea typeface="Times New Roman" pitchFamily="18" charset="0"/>
                <a:cs typeface="Arial" pitchFamily="34" charset="0"/>
              </a:rPr>
              <a:t>1. platební kartou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2.</a:t>
            </a:r>
            <a:r>
              <a:rPr kumimoji="0" lang="cs-CZ" sz="2800" b="1" i="0" u="none" strike="noStrike" cap="none" normalizeH="0" dirty="0" smtClean="0">
                <a:ln>
                  <a:noFill/>
                </a:ln>
                <a:solidFill>
                  <a:srgbClr val="FFFF00"/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 osobně v bance u přepážky</a:t>
            </a:r>
            <a:r>
              <a:rPr kumimoji="0" lang="cs-CZ" sz="2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Times New Roman" pitchFamily="18" charset="0"/>
              <a:cs typeface="Arial" pitchFamily="34" charset="0"/>
            </a:endParaRPr>
          </a:p>
        </p:txBody>
      </p:sp>
      <p:pic>
        <p:nvPicPr>
          <p:cNvPr id="1029" name="Picture 5" descr="C:\Users\Jana\AppData\Local\Microsoft\Windows\Temporary Internet Files\Content.IE5\TVQU4GYL\MC900334094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2996952"/>
            <a:ext cx="1326794" cy="1826057"/>
          </a:xfrm>
          <a:prstGeom prst="rect">
            <a:avLst/>
          </a:prstGeom>
          <a:noFill/>
        </p:spPr>
      </p:pic>
      <p:pic>
        <p:nvPicPr>
          <p:cNvPr id="1030" name="Picture 6" descr="C:\Users\Jana\AppData\Local\Microsoft\Windows\Temporary Internet Files\Content.IE5\CRX18PNE\MC9000245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1844824"/>
            <a:ext cx="1707185" cy="1538935"/>
          </a:xfrm>
          <a:prstGeom prst="rect">
            <a:avLst/>
          </a:prstGeom>
          <a:noFill/>
        </p:spPr>
      </p:pic>
      <p:pic>
        <p:nvPicPr>
          <p:cNvPr id="1031" name="Picture 7" descr="C:\Users\Jana\AppData\Local\Microsoft\Windows\Temporary Internet Files\Content.IE5\CRX18PNE\MC9003261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5044745"/>
            <a:ext cx="1665122" cy="18132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21729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064896" cy="1224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</a:t>
            </a:r>
            <a:r>
              <a:rPr lang="cs-CZ" sz="4400" b="1" noProof="0" dirty="0" smtClean="0">
                <a:ln/>
                <a:solidFill>
                  <a:srgbClr val="FFFF00"/>
                </a:solidFill>
              </a:rPr>
              <a:t>PLATEBNÍ KARTA</a:t>
            </a:r>
            <a:endParaRPr kumimoji="0" lang="cs-CZ" sz="4400" b="1" i="0" u="none" strike="noStrike" kern="1200" cap="none" spc="300" normalizeH="0" baseline="0" noProof="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179512" y="1628800"/>
            <a:ext cx="8424936" cy="3539430"/>
          </a:xfrm>
          <a:prstGeom prst="rect">
            <a:avLst/>
          </a:prstGeom>
          <a:solidFill>
            <a:schemeClr val="tx1">
              <a:lumMod val="6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Arial" pitchFamily="34" charset="0"/>
                <a:cs typeface="Arial" pitchFamily="34" charset="0"/>
              </a:rPr>
              <a:t>Platební karta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je vyrobena z plastu, má své číslo a musí být podepsána majitelem.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Majitel karty dostane bankou přiděleno </a:t>
            </a:r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PIN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(osobní identifikační číslo). Jen pomocí PINU mohu z karty peníze vybírat nebo kartou platit.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Arial" pitchFamily="34" charset="0"/>
                <a:cs typeface="Arial" pitchFamily="34" charset="0"/>
              </a:rPr>
              <a:t>PAMATUJ!!!!</a:t>
            </a:r>
            <a:r>
              <a:rPr kumimoji="0" lang="cs-CZ" sz="2800" b="1" i="0" u="none" strike="noStrike" cap="none" normalizeH="0" dirty="0" smtClean="0">
                <a:ln>
                  <a:noFill/>
                </a:ln>
                <a:solidFill>
                  <a:srgbClr val="FFFF00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Svůj PIN nikomu neříkej, nepiš si ho nikde v blízkosti karty. Jen tak můžeš své peníze ochránit před zloději.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Jana\AppData\Local\Microsoft\Windows\Temporary Internet Files\Content.IE5\SV48G03S\MC9000300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797152"/>
            <a:ext cx="2016224" cy="1802867"/>
          </a:xfrm>
          <a:prstGeom prst="rect">
            <a:avLst/>
          </a:prstGeom>
          <a:noFill/>
        </p:spPr>
      </p:pic>
      <p:pic>
        <p:nvPicPr>
          <p:cNvPr id="2051" name="Picture 3" descr="C:\Users\Jana\AppData\Local\Microsoft\Windows\Temporary Internet Files\Content.IE5\TVQU4GYL\MC9000128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5013176"/>
            <a:ext cx="2826740" cy="1512168"/>
          </a:xfrm>
          <a:prstGeom prst="rect">
            <a:avLst/>
          </a:prstGeom>
          <a:noFill/>
        </p:spPr>
      </p:pic>
      <p:pic>
        <p:nvPicPr>
          <p:cNvPr id="2053" name="Picture 5" descr="C:\Users\Jana\AppData\Local\Microsoft\Windows\Temporary Internet Files\Content.IE5\J6FH2NA5\MC90039633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5168358"/>
            <a:ext cx="1656184" cy="16896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cap="none" dirty="0" smtClean="0">
                <a:ln/>
                <a:solidFill>
                  <a:schemeClr val="accent3"/>
                </a:solidFill>
              </a:rPr>
              <a:t>                 </a:t>
            </a:r>
            <a:r>
              <a:rPr lang="cs-CZ" sz="4400" b="1" dirty="0" smtClean="0">
                <a:ln/>
                <a:solidFill>
                  <a:srgbClr val="FFFF00"/>
                </a:solidFill>
              </a:rPr>
              <a:t>BANKOMAT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467544" y="1700808"/>
            <a:ext cx="7920880" cy="3416320"/>
          </a:xfrm>
          <a:prstGeom prst="rect">
            <a:avLst/>
          </a:prstGeom>
          <a:solidFill>
            <a:schemeClr val="tx1">
              <a:lumMod val="6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cs typeface="Times New Roman" pitchFamily="18" charset="0"/>
              </a:rPr>
              <a:t>Pokud potřebujeme vybrat z účtu peníze v hotovosti pomocí karty potřebujeme </a:t>
            </a:r>
            <a:r>
              <a:rPr lang="cs-CZ" sz="2400" b="1" dirty="0" smtClean="0">
                <a:solidFill>
                  <a:srgbClr val="FFFF00"/>
                </a:solidFill>
                <a:cs typeface="Times New Roman" pitchFamily="18" charset="0"/>
              </a:rPr>
              <a:t>bankomat</a:t>
            </a:r>
            <a:r>
              <a:rPr lang="cs-CZ" sz="2400" dirty="0" smtClean="0">
                <a:cs typeface="Times New Roman" pitchFamily="18" charset="0"/>
              </a:rPr>
              <a:t>. Je to zařízení, které nám nejen vydá uložené peníze, ale mohu zjistit, kolik mám peněz na účtu a mohu si jeho prostřednictvím dobít kredit. </a:t>
            </a:r>
            <a:r>
              <a:rPr lang="cs-CZ" sz="2400" b="1" dirty="0" smtClean="0">
                <a:cs typeface="Times New Roman" pitchFamily="18" charset="0"/>
              </a:rPr>
              <a:t>Důležité je znát svůj PIN. </a:t>
            </a:r>
            <a:r>
              <a:rPr lang="cs-CZ" sz="2400" dirty="0" smtClean="0">
                <a:cs typeface="Times New Roman" pitchFamily="18" charset="0"/>
              </a:rPr>
              <a:t>Bankomaty fungují 24 hodin denně. Banka si za každý výběr účtuje poplatek, proto je lepší vybírat peníze z bankomatu své banky,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cs typeface="Times New Roman" pitchFamily="18" charset="0"/>
              </a:rPr>
              <a:t>neboť tak jsou poplatky menší.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pic>
        <p:nvPicPr>
          <p:cNvPr id="3074" name="Picture 2" descr="C:\Users\Jana\AppData\Local\Microsoft\Windows\Temporary Internet Files\Content.IE5\SV48G03S\MP9004002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365104"/>
            <a:ext cx="2348880" cy="2348880"/>
          </a:xfrm>
          <a:prstGeom prst="rect">
            <a:avLst/>
          </a:prstGeom>
          <a:noFill/>
        </p:spPr>
      </p:pic>
      <p:pic>
        <p:nvPicPr>
          <p:cNvPr id="3" name="Picture 4" descr="C:\Users\Jana\AppData\Local\Microsoft\Windows\Temporary Internet Files\Content.IE5\CRX18PNE\MC9002371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0"/>
            <a:ext cx="2101913" cy="1760899"/>
          </a:xfrm>
          <a:prstGeom prst="rect">
            <a:avLst/>
          </a:prstGeom>
          <a:noFill/>
        </p:spPr>
      </p:pic>
      <p:pic>
        <p:nvPicPr>
          <p:cNvPr id="4" name="Picture 5" descr="C:\Users\Jana\AppData\Local\Microsoft\Windows\Temporary Internet Files\Content.IE5\J6FH2NA5\MM900234771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5157192"/>
            <a:ext cx="2288297" cy="15567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551836"/>
            <a:ext cx="324036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11560" y="404664"/>
            <a:ext cx="7467600" cy="1143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           </a:t>
            </a:r>
            <a:r>
              <a:rPr lang="cs-CZ" sz="4400" b="1" noProof="0" dirty="0" smtClean="0">
                <a:ln/>
                <a:solidFill>
                  <a:srgbClr val="FFFF00"/>
                </a:solidFill>
                <a:latin typeface="+mj-lt"/>
                <a:ea typeface="+mj-ea"/>
                <a:cs typeface="+mj-cs"/>
              </a:rPr>
              <a:t>PLACENÍ ZBOŽÍ</a:t>
            </a:r>
            <a:endParaRPr kumimoji="0" lang="cs-CZ" sz="4400" b="0" i="0" u="none" strike="noStrike" kern="1200" cap="small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1844824"/>
            <a:ext cx="7920880" cy="2677656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Platební kartou mohu platit i za zboží v obchodě. Jde o bezhotovostní placení. Po zasunutí karty do platebního terminálu potvrdím placenou částku, zadám PIN a potvrdím stiskem tlačítka. Peníze z našeho účtu se tak přičtou na účet prodejce. </a:t>
            </a:r>
            <a:r>
              <a:rPr lang="cs-CZ" sz="2400" b="1" dirty="0" smtClean="0">
                <a:solidFill>
                  <a:srgbClr val="FFFF00"/>
                </a:solidFill>
              </a:rPr>
              <a:t>PAMATUJ!!! </a:t>
            </a:r>
            <a:r>
              <a:rPr lang="cs-CZ" sz="2400" dirty="0" smtClean="0"/>
              <a:t>Nedávej nikomu svou kartu!!! Nezapomeň ji v obchodě!!!!</a:t>
            </a:r>
          </a:p>
        </p:txBody>
      </p:sp>
      <p:pic>
        <p:nvPicPr>
          <p:cNvPr id="4098" name="Picture 2" descr="C:\Users\Jana\AppData\Local\Microsoft\Windows\Temporary Internet Files\Content.IE5\SV48G03S\MP9004089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4509120"/>
            <a:ext cx="2160240" cy="2160240"/>
          </a:xfrm>
          <a:prstGeom prst="rect">
            <a:avLst/>
          </a:prstGeom>
          <a:noFill/>
        </p:spPr>
      </p:pic>
      <p:pic>
        <p:nvPicPr>
          <p:cNvPr id="4102" name="Picture 6" descr="C:\Users\Jana\AppData\Local\Microsoft\Windows\Temporary Internet Files\Content.IE5\SV48G03S\MP90040909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3933056"/>
            <a:ext cx="1657874" cy="2492896"/>
          </a:xfrm>
          <a:prstGeom prst="rect">
            <a:avLst/>
          </a:prstGeom>
          <a:noFill/>
        </p:spPr>
      </p:pic>
      <p:pic>
        <p:nvPicPr>
          <p:cNvPr id="4103" name="Picture 7" descr="C:\Users\Jana\AppData\Local\Microsoft\Windows\Temporary Internet Files\Content.IE5\TVQU4GYL\MP90040932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4653136"/>
            <a:ext cx="1440160" cy="2159186"/>
          </a:xfrm>
          <a:prstGeom prst="rect">
            <a:avLst/>
          </a:prstGeom>
          <a:noFill/>
        </p:spPr>
      </p:pic>
      <p:pic>
        <p:nvPicPr>
          <p:cNvPr id="13" name="Picture 2" descr="C:\Users\Jana\AppData\Local\Microsoft\Windows\Temporary Internet Files\Content.IE5\CRX18PNE\MC90034414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404664"/>
            <a:ext cx="1008112" cy="25438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551836"/>
            <a:ext cx="324036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11560" y="404664"/>
            <a:ext cx="7467600" cy="1143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        </a:t>
            </a:r>
            <a:r>
              <a:rPr lang="cs-CZ" sz="4400" b="1" dirty="0" smtClean="0">
                <a:ln/>
                <a:solidFill>
                  <a:srgbClr val="FFFF00"/>
                </a:solidFill>
                <a:latin typeface="+mj-lt"/>
                <a:ea typeface="+mj-ea"/>
                <a:cs typeface="+mj-cs"/>
              </a:rPr>
              <a:t>OTÁZKY A ÚKOLY</a:t>
            </a:r>
            <a:endParaRPr kumimoji="0" lang="cs-CZ" sz="4400" b="0" i="0" u="none" strike="noStrike" kern="1200" cap="small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1844824"/>
            <a:ext cx="7920880" cy="2308324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/>
              <a:t>Kde je v tvém okolí nejbližší bankomat? Které bance patří?</a:t>
            </a:r>
          </a:p>
          <a:p>
            <a:pPr marL="457200" indent="-457200">
              <a:buAutoNum type="arabicPeriod"/>
            </a:pPr>
            <a:r>
              <a:rPr lang="cs-CZ" sz="2400" b="1" dirty="0" smtClean="0"/>
              <a:t>Jak ochráníš svou kartu před zloději?</a:t>
            </a:r>
          </a:p>
          <a:p>
            <a:pPr marL="457200" indent="-457200">
              <a:buAutoNum type="arabicPeriod"/>
            </a:pPr>
            <a:r>
              <a:rPr lang="cs-CZ" sz="2400" b="1" dirty="0" smtClean="0"/>
              <a:t>Na internetu zjisti, které banky jsou ve tvém okolí.</a:t>
            </a:r>
          </a:p>
          <a:p>
            <a:pPr marL="457200" indent="-457200">
              <a:buAutoNum type="arabicPeriod"/>
            </a:pPr>
            <a:r>
              <a:rPr lang="cs-CZ" sz="2400" b="1" dirty="0" smtClean="0"/>
              <a:t>Co všechno můžeš zařídit v bance?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</p:txBody>
      </p:sp>
      <p:pic>
        <p:nvPicPr>
          <p:cNvPr id="5126" name="Picture 6" descr="C:\Users\Jana\AppData\Local\Microsoft\Windows\Temporary Internet Files\Content.IE5\SV48G03S\MP9004236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501008"/>
            <a:ext cx="2040978" cy="3068960"/>
          </a:xfrm>
          <a:prstGeom prst="rect">
            <a:avLst/>
          </a:prstGeom>
          <a:noFill/>
        </p:spPr>
      </p:pic>
      <p:pic>
        <p:nvPicPr>
          <p:cNvPr id="5127" name="Picture 7" descr="C:\Users\Jana\AppData\Local\Microsoft\Windows\Temporary Internet Files\Content.IE5\TVQU4GYL\MC9000568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3"/>
            <a:ext cx="3137016" cy="32129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316</TotalTime>
  <Words>412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Snímek 1</vt:lpstr>
      <vt:lpstr>                 Banka</vt:lpstr>
      <vt:lpstr>        Bankovní účet</vt:lpstr>
      <vt:lpstr>Snímek 4</vt:lpstr>
      <vt:lpstr>                 BANKOMAT</vt:lpstr>
      <vt:lpstr> 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</cp:lastModifiedBy>
  <cp:revision>34</cp:revision>
  <dcterms:created xsi:type="dcterms:W3CDTF">2012-10-27T08:31:01Z</dcterms:created>
  <dcterms:modified xsi:type="dcterms:W3CDTF">2012-11-15T19:03:56Z</dcterms:modified>
</cp:coreProperties>
</file>