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62" r:id="rId3"/>
    <p:sldId id="256" r:id="rId4"/>
    <p:sldId id="278" r:id="rId5"/>
    <p:sldId id="266" r:id="rId6"/>
    <p:sldId id="276" r:id="rId7"/>
    <p:sldId id="282" r:id="rId8"/>
    <p:sldId id="284" r:id="rId9"/>
    <p:sldId id="289" r:id="rId10"/>
    <p:sldId id="28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99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rgbClr val="FFFF66"/>
            </a:gs>
            <a:gs pos="100000">
              <a:srgbClr val="FFFF99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utnici.cz/admin/files/Image/Sputnici/14gympl/Jarda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nihovnaslany.cz/wp-content/gallery/kalendarium/havlicek-jaroslav-1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i.idnes.cz/08/113/c460/JAZ274314_22ks_3lampy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daha.com/sites/default/files/jaromil-jires-helimadoe-7.jpg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století –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Jaroslav Havlíček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Jaroslav Havlíček, psychologická próza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396841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Havlíček</a:t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1896 – 1943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434171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narodil se v Jilemnici v učitelské rodině, vystudoval gymnázium.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Studium </a:t>
            </a:r>
            <a:r>
              <a:rPr lang="cs-CZ" dirty="0">
                <a:solidFill>
                  <a:schemeClr val="tx1"/>
                </a:solidFill>
              </a:rPr>
              <a:t>České vysoké školy technické nedokončil, protože byl roku 1915 </a:t>
            </a:r>
            <a:r>
              <a:rPr lang="cs-CZ" dirty="0" smtClean="0">
                <a:solidFill>
                  <a:schemeClr val="tx1"/>
                </a:solidFill>
              </a:rPr>
              <a:t>odveden </a:t>
            </a:r>
            <a:r>
              <a:rPr lang="cs-CZ" dirty="0">
                <a:solidFill>
                  <a:schemeClr val="tx1"/>
                </a:solidFill>
              </a:rPr>
              <a:t>na vojnu.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Bojoval </a:t>
            </a:r>
            <a:r>
              <a:rPr lang="cs-CZ" dirty="0">
                <a:solidFill>
                  <a:schemeClr val="tx1"/>
                </a:solidFill>
              </a:rPr>
              <a:t>na ruské a italské frontě.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724128" y="1772816"/>
            <a:ext cx="23762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 mladého Jaroslava Havlíčka na</a:t>
            </a:r>
          </a:p>
          <a:p>
            <a:r>
              <a:rPr lang="cs-CZ" dirty="0">
                <a:hlinkClick r:id="rId2"/>
              </a:rPr>
              <a:t>http://www.sputnici.cz/admin/files/Image/Sputnici/14gympl/Jarda.jpg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355976" y="1600199"/>
            <a:ext cx="4330824" cy="478112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po návratu dokončil studia a nastoupil jako úředník v Živnostenské bance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po </a:t>
            </a:r>
            <a:r>
              <a:rPr lang="cs-CZ" dirty="0">
                <a:solidFill>
                  <a:schemeClr val="tx1"/>
                </a:solidFill>
              </a:rPr>
              <a:t>nocích psal svá literární </a:t>
            </a:r>
            <a:r>
              <a:rPr lang="cs-CZ" dirty="0" smtClean="0">
                <a:solidFill>
                  <a:schemeClr val="tx1"/>
                </a:solidFill>
              </a:rPr>
              <a:t>díla.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řepracovanost </a:t>
            </a:r>
            <a:r>
              <a:rPr lang="cs-CZ" dirty="0">
                <a:solidFill>
                  <a:schemeClr val="tx1"/>
                </a:solidFill>
              </a:rPr>
              <a:t>a únava měly zřejmě vliv na jeho </a:t>
            </a:r>
            <a:r>
              <a:rPr lang="cs-CZ" dirty="0" smtClean="0">
                <a:solidFill>
                  <a:schemeClr val="tx1"/>
                </a:solidFill>
              </a:rPr>
              <a:t>předčasnou smrt, </a:t>
            </a:r>
            <a:r>
              <a:rPr lang="cs-CZ" dirty="0">
                <a:solidFill>
                  <a:schemeClr val="tx1"/>
                </a:solidFill>
              </a:rPr>
              <a:t>zemřel na zánět mozkových blan.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2649979"/>
            <a:ext cx="23762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Jaroslava Havlíčka na</a:t>
            </a:r>
          </a:p>
          <a:p>
            <a:r>
              <a:rPr lang="cs-CZ" dirty="0">
                <a:hlinkClick r:id="rId2"/>
              </a:rPr>
              <a:t>http://www.knihovnaslany.cz/wp-content/gallery/kalendarium/havlicek-jaroslav-1.jpg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284896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39552" y="1600200"/>
            <a:ext cx="8147248" cy="168478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zajímá </a:t>
            </a:r>
            <a:r>
              <a:rPr lang="cs-CZ" sz="3000" dirty="0" smtClean="0">
                <a:solidFill>
                  <a:schemeClr val="tx1"/>
                </a:solidFill>
              </a:rPr>
              <a:t>se o  nevědomé </a:t>
            </a:r>
            <a:r>
              <a:rPr lang="cs-CZ" sz="3000" dirty="0">
                <a:solidFill>
                  <a:schemeClr val="tx1"/>
                </a:solidFill>
              </a:rPr>
              <a:t>složky lidské psychiky, patří k předním autorům české </a:t>
            </a:r>
            <a:r>
              <a:rPr lang="cs-CZ" sz="3000" dirty="0" smtClean="0">
                <a:solidFill>
                  <a:schemeClr val="tx1"/>
                </a:solidFill>
              </a:rPr>
              <a:t>psychologické prózy</a:t>
            </a:r>
            <a:endParaRPr lang="cs-CZ" sz="3000" dirty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nejprve vydával </a:t>
            </a:r>
            <a:r>
              <a:rPr lang="cs-CZ" sz="3000" dirty="0">
                <a:solidFill>
                  <a:schemeClr val="tx1"/>
                </a:solidFill>
              </a:rPr>
              <a:t>časopisecky povídky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1800" y="3863181"/>
            <a:ext cx="237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s filmu Petrolejové lampy na</a:t>
            </a:r>
          </a:p>
          <a:p>
            <a:r>
              <a:rPr lang="cs-CZ" dirty="0">
                <a:hlinkClick r:id="rId2"/>
              </a:rPr>
              <a:t>http://i.idnes.cz/08/113/c460/JAZ274314_22ks_3lampy.jpg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103157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Petrolejové lampy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772815"/>
            <a:ext cx="8239809" cy="48311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nejprve vyšlo 1935 pod názvem vyprahlé touhy, ale přepracované vyšly 1944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odehrává se v maloměstském prostředí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Hlavní hrdinkou je Štěpánka, která v mnohém neodpovídá ideálu ženy přijímanému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tehdejší </a:t>
            </a:r>
            <a:r>
              <a:rPr lang="cs-CZ" sz="3000" dirty="0">
                <a:solidFill>
                  <a:schemeClr val="tx1"/>
                </a:solidFill>
              </a:rPr>
              <a:t>společností. Zůstává proto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svobodná</a:t>
            </a:r>
            <a:r>
              <a:rPr lang="cs-CZ" sz="3000" dirty="0">
                <a:solidFill>
                  <a:schemeClr val="tx1"/>
                </a:solidFill>
              </a:rPr>
              <a:t>. Touží po rodině a štěstí, a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proto </a:t>
            </a:r>
            <a:r>
              <a:rPr lang="cs-CZ" sz="3000" dirty="0">
                <a:solidFill>
                  <a:schemeClr val="tx1"/>
                </a:solidFill>
              </a:rPr>
              <a:t>přijímá nabídku k sňatku od svého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bratrance </a:t>
            </a:r>
            <a:r>
              <a:rPr lang="cs-CZ" sz="3000" dirty="0">
                <a:solidFill>
                  <a:schemeClr val="tx1"/>
                </a:solidFill>
              </a:rPr>
              <a:t>Pavla. Ten jí však zatají svůj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alkoholismus </a:t>
            </a:r>
            <a:r>
              <a:rPr lang="cs-CZ" sz="3000" dirty="0">
                <a:solidFill>
                  <a:schemeClr val="tx1"/>
                </a:solidFill>
              </a:rPr>
              <a:t>a </a:t>
            </a:r>
            <a:r>
              <a:rPr lang="cs-CZ" sz="3000" dirty="0" smtClean="0">
                <a:solidFill>
                  <a:schemeClr val="tx1"/>
                </a:solidFill>
              </a:rPr>
              <a:t>syfilidu</a:t>
            </a:r>
            <a:r>
              <a:rPr lang="cs-CZ" sz="3000" dirty="0">
                <a:solidFill>
                  <a:schemeClr val="tx1"/>
                </a:solidFill>
              </a:rPr>
              <a:t>, kterou je </a:t>
            </a:r>
            <a:r>
              <a:rPr lang="cs-CZ" sz="3000" dirty="0" smtClean="0">
                <a:solidFill>
                  <a:schemeClr val="tx1"/>
                </a:solidFill>
              </a:rPr>
              <a:t>nakažen. </a:t>
            </a:r>
            <a:r>
              <a:rPr lang="cs-CZ" sz="3000" dirty="0">
                <a:solidFill>
                  <a:schemeClr val="tx1"/>
                </a:solidFill>
              </a:rPr>
              <a:t>Bere si ji jen </a:t>
            </a:r>
            <a:r>
              <a:rPr lang="cs-CZ" sz="3000" dirty="0" smtClean="0">
                <a:solidFill>
                  <a:schemeClr val="tx1"/>
                </a:solidFill>
              </a:rPr>
              <a:t>Oženil se kvůli </a:t>
            </a:r>
            <a:r>
              <a:rPr lang="cs-CZ" sz="3000" dirty="0">
                <a:solidFill>
                  <a:schemeClr val="tx1"/>
                </a:solidFill>
              </a:rPr>
              <a:t>jejímu nemalému </a:t>
            </a:r>
            <a:r>
              <a:rPr lang="cs-CZ" sz="3000" dirty="0" smtClean="0">
                <a:solidFill>
                  <a:schemeClr val="tx1"/>
                </a:solidFill>
              </a:rPr>
              <a:t>věnu.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 </a:t>
            </a:r>
            <a:r>
              <a:rPr lang="cs-CZ" sz="3000" dirty="0">
                <a:solidFill>
                  <a:schemeClr val="tx1"/>
                </a:solidFill>
              </a:rPr>
              <a:t>Štěpánka </a:t>
            </a:r>
            <a:r>
              <a:rPr lang="cs-CZ" sz="3000" dirty="0" smtClean="0">
                <a:solidFill>
                  <a:schemeClr val="tx1"/>
                </a:solidFill>
              </a:rPr>
              <a:t>věrně </a:t>
            </a:r>
            <a:r>
              <a:rPr lang="cs-CZ" sz="3000" dirty="0">
                <a:solidFill>
                  <a:schemeClr val="tx1"/>
                </a:solidFill>
              </a:rPr>
              <a:t>snáší soužití s manželem, a to až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až do </a:t>
            </a:r>
            <a:r>
              <a:rPr lang="cs-CZ" sz="3000" dirty="0">
                <a:solidFill>
                  <a:schemeClr val="tx1"/>
                </a:solidFill>
              </a:rPr>
              <a:t>konečné podoby jeho onemocnění. 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Kniha byla zfilmována </a:t>
            </a:r>
            <a:r>
              <a:rPr lang="cs-CZ" sz="3000" dirty="0" smtClean="0">
                <a:solidFill>
                  <a:schemeClr val="tx1"/>
                </a:solidFill>
              </a:rPr>
              <a:t>Jurajem </a:t>
            </a:r>
            <a:r>
              <a:rPr lang="cs-CZ" sz="3000" dirty="0">
                <a:solidFill>
                  <a:schemeClr val="tx1"/>
                </a:solidFill>
              </a:rPr>
              <a:t>Herzem </a:t>
            </a:r>
            <a:r>
              <a:rPr lang="cs-CZ" sz="3000" dirty="0" smtClean="0">
                <a:solidFill>
                  <a:schemeClr val="tx1"/>
                </a:solidFill>
              </a:rPr>
              <a:t/>
            </a:r>
            <a:br>
              <a:rPr lang="cs-CZ" sz="3000" dirty="0" smtClean="0">
                <a:solidFill>
                  <a:schemeClr val="tx1"/>
                </a:solidFill>
              </a:rPr>
            </a:br>
            <a:r>
              <a:rPr lang="cs-CZ" sz="3000" dirty="0" smtClean="0">
                <a:solidFill>
                  <a:schemeClr val="tx1"/>
                </a:solidFill>
              </a:rPr>
              <a:t>roku </a:t>
            </a:r>
            <a:r>
              <a:rPr lang="cs-CZ" sz="3000" dirty="0">
                <a:solidFill>
                  <a:schemeClr val="tx1"/>
                </a:solidFill>
              </a:rPr>
              <a:t>1971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212976"/>
            <a:ext cx="2278768" cy="339102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5220072" y="6327001"/>
            <a:ext cx="12778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http://nd04.jxs.cz/133/775/7be3855956_76006429_o2.jpg</a:t>
            </a:r>
          </a:p>
        </p:txBody>
      </p:sp>
    </p:spTree>
    <p:extLst>
      <p:ext uri="{BB962C8B-B14F-4D97-AF65-F5344CB8AC3E}">
        <p14:creationId xmlns="" xmlns:p14="http://schemas.microsoft.com/office/powerpoint/2010/main" val="199332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Neviditelný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1" y="1772815"/>
            <a:ext cx="4978896" cy="483118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pochmurný </a:t>
            </a:r>
            <a:r>
              <a:rPr lang="cs-CZ" sz="3000" dirty="0">
                <a:solidFill>
                  <a:schemeClr val="tx1"/>
                </a:solidFill>
              </a:rPr>
              <a:t>příběh o dědičném šílenství rodiny Hajnů. Sem se vypočítavě přižení Petr </a:t>
            </a:r>
            <a:r>
              <a:rPr lang="cs-CZ" sz="3000" dirty="0" smtClean="0">
                <a:solidFill>
                  <a:schemeClr val="tx1"/>
                </a:solidFill>
              </a:rPr>
              <a:t>Švejcar</a:t>
            </a:r>
            <a:r>
              <a:rPr lang="cs-CZ" sz="3000" dirty="0">
                <a:solidFill>
                  <a:schemeClr val="tx1"/>
                </a:solidFill>
              </a:rPr>
              <a:t>. Jeden z postižených členů rodiny (domnívá se, že je neviditelný), však překříží jeho plány a zničí mu manželství. </a:t>
            </a:r>
            <a:r>
              <a:rPr lang="cs-CZ" sz="3000" dirty="0" smtClean="0">
                <a:solidFill>
                  <a:schemeClr val="tx1"/>
                </a:solidFill>
              </a:rPr>
              <a:t>Petrovy </a:t>
            </a:r>
            <a:r>
              <a:rPr lang="cs-CZ" sz="3000" dirty="0">
                <a:solidFill>
                  <a:schemeClr val="tx1"/>
                </a:solidFill>
              </a:rPr>
              <a:t>plány se hroutí, přijde o ženu a dítě se mu narodí postižené.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>
                <a:solidFill>
                  <a:schemeClr val="tx1"/>
                </a:solidFill>
              </a:rPr>
              <a:t>kniha obsahuje prvky hororu </a:t>
            </a:r>
            <a:endParaRPr lang="cs-CZ" sz="3000" dirty="0" smtClean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v roce 1988 podle tohoto románu natočil Jiří Svoboda film Prokletí domu Hajnů</a:t>
            </a:r>
            <a:endParaRPr lang="cs-CZ" sz="3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img166.imageshack.us/img166/5470/prokletiobalkabc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558" b="4465"/>
          <a:stretch/>
        </p:blipFill>
        <p:spPr bwMode="auto">
          <a:xfrm>
            <a:off x="5322235" y="1931762"/>
            <a:ext cx="3364565" cy="43236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318006" y="6327001"/>
            <a:ext cx="13498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http://www.supershop.sk/obrazky/433691_235540.jpg</a:t>
            </a:r>
          </a:p>
        </p:txBody>
      </p:sp>
    </p:spTree>
    <p:extLst>
      <p:ext uri="{BB962C8B-B14F-4D97-AF65-F5344CB8AC3E}">
        <p14:creationId xmlns="" xmlns:p14="http://schemas.microsoft.com/office/powerpoint/2010/main" val="258050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Helimadoe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1" y="1772815"/>
            <a:ext cx="4978896" cy="483118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název </a:t>
            </a:r>
            <a:r>
              <a:rPr lang="cs-CZ" sz="3000" dirty="0">
                <a:solidFill>
                  <a:schemeClr val="tx1"/>
                </a:solidFill>
              </a:rPr>
              <a:t>je sestaven z počátečních jmen 5 dcer venkovského lékaře (Helena, Lída, Marie, Dora, Ema – </a:t>
            </a:r>
            <a:r>
              <a:rPr lang="cs-CZ" sz="3000" dirty="0" smtClean="0">
                <a:solidFill>
                  <a:schemeClr val="tx1"/>
                </a:solidFill>
              </a:rPr>
              <a:t>melancholický </a:t>
            </a:r>
            <a:r>
              <a:rPr lang="cs-CZ" sz="3000" dirty="0">
                <a:solidFill>
                  <a:schemeClr val="tx1"/>
                </a:solidFill>
              </a:rPr>
              <a:t>příběh o mládí, nenaplněné </a:t>
            </a:r>
            <a:r>
              <a:rPr lang="cs-CZ" sz="3000" dirty="0" smtClean="0">
                <a:solidFill>
                  <a:schemeClr val="tx1"/>
                </a:solidFill>
              </a:rPr>
              <a:t>lásce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výborně </a:t>
            </a:r>
            <a:r>
              <a:rPr lang="cs-CZ" sz="3000" dirty="0">
                <a:solidFill>
                  <a:schemeClr val="tx1"/>
                </a:solidFill>
              </a:rPr>
              <a:t>vylíčena ženská psychika, dospívání mladého </a:t>
            </a:r>
            <a:r>
              <a:rPr lang="cs-CZ" sz="3000" dirty="0" smtClean="0">
                <a:solidFill>
                  <a:schemeClr val="tx1"/>
                </a:solidFill>
              </a:rPr>
              <a:t>chlapce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film podle tohoto románu natočil v roce 1992 Jaromil Jireš</a:t>
            </a:r>
            <a:endParaRPr lang="cs-CZ" sz="30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15539" y="2709831"/>
            <a:ext cx="23762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z filmu </a:t>
            </a:r>
            <a:r>
              <a:rPr lang="cs-CZ" dirty="0" err="1" smtClean="0"/>
              <a:t>Helimadoe</a:t>
            </a:r>
            <a:r>
              <a:rPr lang="cs-CZ" dirty="0" smtClean="0"/>
              <a:t> na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www.odaha.com/sites/default/files/jaromil-jires-helimadoe-7.jpg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7712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772815"/>
            <a:ext cx="8003231" cy="48965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 smtClean="0">
              <a:solidFill>
                <a:schemeClr val="tx1"/>
              </a:solidFill>
            </a:endParaRP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Jaký typ prózy psal Jaroslav Havlíček?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Jak se jmenuje hlavní hrdinka románu Petrolejové lampy?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Kdo natočil podle tohoto románu film?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Kdo je hlavní hrdina románu </a:t>
            </a:r>
            <a:r>
              <a:rPr lang="cs-CZ" sz="3000" dirty="0" err="1" smtClean="0">
                <a:solidFill>
                  <a:schemeClr val="tx1"/>
                </a:solidFill>
              </a:rPr>
              <a:t>Helimadoe</a:t>
            </a:r>
            <a:r>
              <a:rPr lang="cs-CZ" sz="3000" dirty="0" smtClean="0">
                <a:solidFill>
                  <a:schemeClr val="tx1"/>
                </a:solidFill>
              </a:rPr>
              <a:t>?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Co znamená název tohoto románu?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endParaRPr lang="cs-CZ" sz="3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77125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1929336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457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   Jaroslav Havlíček  1896 – 1943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23</cp:revision>
  <dcterms:created xsi:type="dcterms:W3CDTF">2012-10-31T21:07:35Z</dcterms:created>
  <dcterms:modified xsi:type="dcterms:W3CDTF">2012-11-19T22:07:54Z</dcterms:modified>
</cp:coreProperties>
</file>