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61" r:id="rId2"/>
    <p:sldId id="256" r:id="rId3"/>
    <p:sldId id="258" r:id="rId4"/>
    <p:sldId id="260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6400" autoAdjust="0"/>
  </p:normalViewPr>
  <p:slideViewPr>
    <p:cSldViewPr>
      <p:cViewPr varScale="1">
        <p:scale>
          <a:sx n="63" d="100"/>
          <a:sy n="63" d="100"/>
        </p:scale>
        <p:origin x="-73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96227F-4F2E-4906-AB39-80A96A28E7AA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808C02-3248-4FCF-9839-69FD2F1F8E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259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808C02-3248-4FCF-9839-69FD2F1F8E2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3404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CA3C2FEA-90ED-45D6-8960-96C4E77483DA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2E2EF384-AD38-4F64-8DD4-DE7E08B20ABD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2FEA-90ED-45D6-8960-96C4E77483DA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EF384-AD38-4F64-8DD4-DE7E08B20AB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2FEA-90ED-45D6-8960-96C4E77483DA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EF384-AD38-4F64-8DD4-DE7E08B20ABD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2FEA-90ED-45D6-8960-96C4E77483DA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EF384-AD38-4F64-8DD4-DE7E08B20AB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2FEA-90ED-45D6-8960-96C4E77483DA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EF384-AD38-4F64-8DD4-DE7E08B20AB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2FEA-90ED-45D6-8960-96C4E77483DA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EF384-AD38-4F64-8DD4-DE7E08B20AB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2FEA-90ED-45D6-8960-96C4E77483DA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EF384-AD38-4F64-8DD4-DE7E08B20AB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2FEA-90ED-45D6-8960-96C4E77483DA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EF384-AD38-4F64-8DD4-DE7E08B20ABD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2FEA-90ED-45D6-8960-96C4E77483DA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EF384-AD38-4F64-8DD4-DE7E08B20ABD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2FEA-90ED-45D6-8960-96C4E77483DA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EF384-AD38-4F64-8DD4-DE7E08B20ABD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2FEA-90ED-45D6-8960-96C4E77483DA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EF384-AD38-4F64-8DD4-DE7E08B20ABD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2FEA-90ED-45D6-8960-96C4E77483DA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EF384-AD38-4F64-8DD4-DE7E08B20AB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C2FEA-90ED-45D6-8960-96C4E77483DA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EF384-AD38-4F64-8DD4-DE7E08B20A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3C2FEA-90ED-45D6-8960-96C4E77483DA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EF384-AD38-4F64-8DD4-DE7E08B20ABD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gif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om/imgres?q=d%C4%9Btsk%C3%A9+obr%C3%A1zky+omalov%C3%A1nky&amp;hl=cs&amp;gbv=2&amp;biw=1366&amp;bih=523&amp;tbm=isch&amp;tbnid=PwW2Wuce6haFVM:&amp;imgrefurl=http://www.sablony.provsechny.net/sablony.php?_idkateg=36&amp;docid=JW5-fv6hDLGoAM&amp;imgurl=http://www.sablony.provsechny.net/sablony/pimboli/pimboli4.gif&amp;w=540&amp;h=640&amp;ei=FVfjTo_zAqn_4QSz9LyiBQ&amp;zoom=1&amp;iact=rc&amp;dur=171&amp;sig=111706370236901848843&amp;page=6&amp;tbnh=128&amp;tbnw=108&amp;start=81&amp;ndsp=17&amp;ved=1t:429,r:5,s:81&amp;tx=90&amp;ty=78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42126306"/>
              </p:ext>
            </p:extLst>
          </p:nvPr>
        </p:nvGraphicFramePr>
        <p:xfrm>
          <a:off x="2771801" y="836712"/>
          <a:ext cx="3888432" cy="56166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Document" r:id="rId4" imgW="6097483" imgH="8593670" progId="Word.Document.8">
                  <p:embed/>
                </p:oleObj>
              </mc:Choice>
              <mc:Fallback>
                <p:oleObj name="Document" r:id="rId4" imgW="6097483" imgH="8593670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771801" y="836712"/>
                        <a:ext cx="3888432" cy="5616624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47960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VYJMENOVANÁ  SLOVA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47864" y="2833838"/>
            <a:ext cx="4432300" cy="1752600"/>
          </a:xfrm>
        </p:spPr>
        <p:txBody>
          <a:bodyPr>
            <a:noAutofit/>
          </a:bodyPr>
          <a:lstStyle/>
          <a:p>
            <a:r>
              <a:rPr lang="cs-CZ" sz="9600" dirty="0">
                <a:solidFill>
                  <a:srgbClr val="FF0000"/>
                </a:solidFill>
              </a:rPr>
              <a:t>p</a:t>
            </a:r>
            <a:r>
              <a:rPr lang="cs-CZ" sz="9600" dirty="0" smtClean="0">
                <a:solidFill>
                  <a:srgbClr val="FF0000"/>
                </a:solidFill>
              </a:rPr>
              <a:t>o  Z</a:t>
            </a:r>
            <a:endParaRPr lang="cs-CZ" sz="9600" dirty="0">
              <a:solidFill>
                <a:srgbClr val="FF000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564904"/>
            <a:ext cx="2047875" cy="1983283"/>
          </a:xfrm>
          <a:prstGeom prst="rect">
            <a:avLst/>
          </a:prstGeom>
        </p:spPr>
      </p:pic>
      <p:sp>
        <p:nvSpPr>
          <p:cNvPr id="9" name="Oválný popisek 8"/>
          <p:cNvSpPr/>
          <p:nvPr/>
        </p:nvSpPr>
        <p:spPr>
          <a:xfrm rot="1827498">
            <a:off x="2146941" y="2959257"/>
            <a:ext cx="1485223" cy="780034"/>
          </a:xfrm>
          <a:prstGeom prst="wedgeEllipseCallout">
            <a:avLst>
              <a:gd name="adj1" fmla="val -51215"/>
              <a:gd name="adj2" fmla="val 100465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9254" y="4948798"/>
            <a:ext cx="2200596" cy="1728192"/>
          </a:xfrm>
          <a:prstGeom prst="rect">
            <a:avLst/>
          </a:prstGeom>
        </p:spPr>
      </p:pic>
      <p:sp>
        <p:nvSpPr>
          <p:cNvPr id="15" name="Oválný popisek 14"/>
          <p:cNvSpPr/>
          <p:nvPr/>
        </p:nvSpPr>
        <p:spPr>
          <a:xfrm rot="1679904">
            <a:off x="4516360" y="4626549"/>
            <a:ext cx="1700049" cy="755704"/>
          </a:xfrm>
          <a:prstGeom prst="wedgeEllipseCallout">
            <a:avLst>
              <a:gd name="adj1" fmla="val -68767"/>
              <a:gd name="adj2" fmla="val 117763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339496" y="5751434"/>
            <a:ext cx="963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>
                <a:solidFill>
                  <a:schemeClr val="bg1"/>
                </a:solidFill>
              </a:rPr>
              <a:t>brzy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 rot="1931472">
            <a:off x="2332348" y="3087663"/>
            <a:ext cx="1114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jazyk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 rot="1765949">
            <a:off x="4752118" y="4742792"/>
            <a:ext cx="1380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Ruzyně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535505"/>
            <a:ext cx="2210407" cy="2605463"/>
          </a:xfrm>
          <a:prstGeom prst="rect">
            <a:avLst/>
          </a:prstGeom>
        </p:spPr>
      </p:pic>
      <p:sp>
        <p:nvSpPr>
          <p:cNvPr id="20" name="Oválný popisek 19"/>
          <p:cNvSpPr/>
          <p:nvPr/>
        </p:nvSpPr>
        <p:spPr>
          <a:xfrm>
            <a:off x="5219308" y="139595"/>
            <a:ext cx="2149994" cy="972688"/>
          </a:xfrm>
          <a:prstGeom prst="wedgeEllipseCallout">
            <a:avLst>
              <a:gd name="adj1" fmla="val 65116"/>
              <a:gd name="adj2" fmla="val 88968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 rot="328648">
            <a:off x="5324637" y="273895"/>
            <a:ext cx="2037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n</a:t>
            </a:r>
            <a:r>
              <a:rPr lang="cs-CZ" sz="2800" b="1" dirty="0" smtClean="0">
                <a:solidFill>
                  <a:srgbClr val="FFFF00"/>
                </a:solidFill>
              </a:rPr>
              <a:t>azývat se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2050" name="Picture 2" descr="http://www.nicoles-funworld.de/windowcolor/Malvorlagen/tiere/affen/affen-5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358" y="4483909"/>
            <a:ext cx="2025025" cy="2194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válný popisek 21"/>
          <p:cNvSpPr/>
          <p:nvPr/>
        </p:nvSpPr>
        <p:spPr>
          <a:xfrm rot="19504457">
            <a:off x="6279266" y="4493874"/>
            <a:ext cx="1324839" cy="837060"/>
          </a:xfrm>
          <a:prstGeom prst="wedgeEllipseCallout">
            <a:avLst>
              <a:gd name="adj1" fmla="val 32978"/>
              <a:gd name="adj2" fmla="val 12785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 rot="19275212">
            <a:off x="6460880" y="4643148"/>
            <a:ext cx="963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brzy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6397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9" grpId="0" animBg="1"/>
      <p:bldP spid="15" grpId="0" animBg="1"/>
      <p:bldP spid="16" grpId="0"/>
      <p:bldP spid="17" grpId="0"/>
      <p:bldP spid="19" grpId="0"/>
      <p:bldP spid="20" grpId="0" animBg="1"/>
      <p:bldP spid="21" grpId="0"/>
      <p:bldP spid="22" grpId="0" animBg="1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Zástupný symbol pro obsah 2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85" y="2080012"/>
            <a:ext cx="4378225" cy="3653243"/>
          </a:xfrm>
        </p:spPr>
      </p:pic>
      <p:pic>
        <p:nvPicPr>
          <p:cNvPr id="25" name="Zástupný symbol pro obsah 2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1952" y="2852738"/>
            <a:ext cx="3898824" cy="3886200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475656" y="249613"/>
            <a:ext cx="6629400" cy="659107"/>
          </a:xfrm>
          <a:solidFill>
            <a:srgbClr val="FF0000"/>
          </a:solidFill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Doplň </a:t>
            </a:r>
            <a:r>
              <a:rPr lang="cs-CZ" sz="2400" dirty="0" err="1" smtClean="0"/>
              <a:t>zi</a:t>
            </a:r>
            <a:r>
              <a:rPr lang="cs-CZ" sz="2400" dirty="0" smtClean="0"/>
              <a:t>, </a:t>
            </a:r>
            <a:r>
              <a:rPr lang="cs-CZ" sz="2400" dirty="0" err="1" smtClean="0"/>
              <a:t>zí</a:t>
            </a:r>
            <a:r>
              <a:rPr lang="cs-CZ" sz="2400" dirty="0" smtClean="0"/>
              <a:t>  nebo  </a:t>
            </a:r>
            <a:r>
              <a:rPr lang="cs-CZ" sz="2400" dirty="0" err="1" smtClean="0"/>
              <a:t>zy</a:t>
            </a:r>
            <a:r>
              <a:rPr lang="cs-CZ" sz="2400" dirty="0" smtClean="0"/>
              <a:t>, </a:t>
            </a:r>
            <a:r>
              <a:rPr lang="cs-CZ" sz="2400" dirty="0" err="1" smtClean="0"/>
              <a:t>zý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 smtClean="0"/>
              <a:t>Věty  napiš do správného obrázku.</a:t>
            </a:r>
            <a:endParaRPr lang="cs-CZ" sz="2400" dirty="0"/>
          </a:p>
        </p:txBody>
      </p:sp>
      <p:sp>
        <p:nvSpPr>
          <p:cNvPr id="5" name="Obláček 4"/>
          <p:cNvSpPr/>
          <p:nvPr/>
        </p:nvSpPr>
        <p:spPr>
          <a:xfrm>
            <a:off x="1115616" y="1124744"/>
            <a:ext cx="1800200" cy="1116704"/>
          </a:xfrm>
          <a:prstGeom prst="cloud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FFFF00"/>
                </a:solidFill>
              </a:rPr>
              <a:t>z</a:t>
            </a:r>
            <a:r>
              <a:rPr lang="cs-CZ" sz="2800" b="1" dirty="0" err="1" smtClean="0">
                <a:solidFill>
                  <a:srgbClr val="FFFF00"/>
                </a:solidFill>
              </a:rPr>
              <a:t>i</a:t>
            </a:r>
            <a:r>
              <a:rPr lang="cs-CZ" sz="2800" b="1" dirty="0" smtClean="0">
                <a:solidFill>
                  <a:srgbClr val="FFFF00"/>
                </a:solidFill>
              </a:rPr>
              <a:t>, </a:t>
            </a:r>
            <a:r>
              <a:rPr lang="cs-CZ" sz="2800" b="1" dirty="0" err="1" smtClean="0">
                <a:solidFill>
                  <a:srgbClr val="FFFF00"/>
                </a:solidFill>
              </a:rPr>
              <a:t>zí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 rot="4059213">
            <a:off x="5842514" y="1823692"/>
            <a:ext cx="1211405" cy="2566972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rot="19827306">
            <a:off x="5729909" y="2768004"/>
            <a:ext cx="14366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z</a:t>
            </a:r>
            <a:r>
              <a:rPr lang="cs-CZ" sz="2800" b="1" dirty="0" err="1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>
                <a:solidFill>
                  <a:srgbClr val="FF0000"/>
                </a:solidFill>
              </a:rPr>
              <a:t>,  </a:t>
            </a:r>
            <a:r>
              <a:rPr lang="cs-CZ" sz="2800" b="1" dirty="0" err="1" smtClean="0">
                <a:solidFill>
                  <a:srgbClr val="FF0000"/>
                </a:solidFill>
              </a:rPr>
              <a:t>zý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6322" y="924689"/>
            <a:ext cx="30011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Dnes  je  mra---</a:t>
            </a:r>
            <a:r>
              <a:rPr lang="cs-CZ" sz="2000" dirty="0" err="1" smtClean="0"/>
              <a:t>vý</a:t>
            </a:r>
            <a:r>
              <a:rPr lang="cs-CZ" sz="2000" dirty="0" smtClean="0"/>
              <a:t>  den.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6457890"/>
            <a:ext cx="52790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Maminka  mi  koupila  </a:t>
            </a:r>
            <a:r>
              <a:rPr lang="cs-CZ" sz="2000" dirty="0" err="1" smtClean="0"/>
              <a:t>dvojja</a:t>
            </a:r>
            <a:r>
              <a:rPr lang="cs-CZ" sz="2000" dirty="0" smtClean="0"/>
              <a:t>---</a:t>
            </a:r>
            <a:r>
              <a:rPr lang="cs-CZ" sz="2000" dirty="0" err="1" smtClean="0"/>
              <a:t>čný</a:t>
            </a:r>
            <a:r>
              <a:rPr lang="cs-CZ" sz="2000" dirty="0" smtClean="0"/>
              <a:t>  slovník.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62811" y="1282986"/>
            <a:ext cx="45079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Mezi  domy postavili  nízkou  ---</a:t>
            </a:r>
            <a:r>
              <a:rPr lang="cs-CZ" sz="2000" dirty="0" err="1" smtClean="0"/>
              <a:t>dku</a:t>
            </a:r>
            <a:r>
              <a:rPr lang="cs-CZ" sz="2000" dirty="0"/>
              <a:t>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123771" y="1691554"/>
            <a:ext cx="35157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Ja</a:t>
            </a:r>
            <a:r>
              <a:rPr lang="cs-CZ" sz="2000" dirty="0" smtClean="0"/>
              <a:t>---</a:t>
            </a:r>
            <a:r>
              <a:rPr lang="cs-CZ" sz="2000" dirty="0" err="1" smtClean="0"/>
              <a:t>lka</a:t>
            </a:r>
            <a:r>
              <a:rPr lang="cs-CZ" sz="2000" dirty="0" smtClean="0"/>
              <a:t>  je  kůstka  v  krku.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1952" y="2080012"/>
            <a:ext cx="38988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Kteří  ptáci  u  nás  pře---</a:t>
            </a:r>
            <a:r>
              <a:rPr lang="cs-CZ" sz="2000" dirty="0" err="1" smtClean="0"/>
              <a:t>mují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4585" y="6088558"/>
            <a:ext cx="5498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Kamarádka  ---ta  ovládá  několik  </a:t>
            </a:r>
            <a:r>
              <a:rPr lang="cs-CZ" dirty="0" err="1" smtClean="0"/>
              <a:t>ci</a:t>
            </a:r>
            <a:r>
              <a:rPr lang="cs-CZ" dirty="0" smtClean="0"/>
              <a:t>---ch  </a:t>
            </a:r>
            <a:r>
              <a:rPr lang="cs-CZ" dirty="0" err="1" smtClean="0"/>
              <a:t>ja</a:t>
            </a:r>
            <a:r>
              <a:rPr lang="cs-CZ" dirty="0" smtClean="0"/>
              <a:t>---</a:t>
            </a:r>
            <a:r>
              <a:rPr lang="cs-CZ" dirty="0" err="1" smtClean="0"/>
              <a:t>ků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 rot="18141382">
            <a:off x="3132961" y="4485767"/>
            <a:ext cx="26597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Vrátím  se  br---</a:t>
            </a:r>
            <a:r>
              <a:rPr lang="cs-CZ" sz="2000" dirty="0" err="1" smtClean="0"/>
              <a:t>čko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5733256"/>
            <a:ext cx="5559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 </a:t>
            </a:r>
            <a:r>
              <a:rPr lang="cs-CZ" dirty="0" err="1" smtClean="0"/>
              <a:t>ru</a:t>
            </a:r>
            <a:r>
              <a:rPr lang="cs-CZ" dirty="0" smtClean="0"/>
              <a:t>---</a:t>
            </a:r>
            <a:r>
              <a:rPr lang="cs-CZ" dirty="0" err="1" smtClean="0"/>
              <a:t>ňském</a:t>
            </a:r>
            <a:r>
              <a:rPr lang="cs-CZ" dirty="0" smtClean="0"/>
              <a:t>  letišti  </a:t>
            </a:r>
            <a:r>
              <a:rPr lang="cs-CZ" dirty="0" err="1" smtClean="0"/>
              <a:t>přístává</a:t>
            </a:r>
            <a:r>
              <a:rPr lang="cs-CZ" dirty="0" smtClean="0"/>
              <a:t>  dopravní  letadlo.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7461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  <p:bldP spid="8" grpId="0"/>
      <p:bldP spid="9" grpId="0"/>
      <p:bldP spid="10" grpId="0"/>
      <p:bldP spid="11" grpId="0"/>
      <p:bldP spid="13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1440160"/>
          </a:xfrm>
          <a:solidFill>
            <a:srgbClr val="FF0000"/>
          </a:solidFill>
        </p:spPr>
        <p:txBody>
          <a:bodyPr>
            <a:normAutofit/>
          </a:bodyPr>
          <a:lstStyle/>
          <a:p>
            <a:pPr algn="ctr"/>
            <a:r>
              <a:rPr lang="cs-CZ" sz="2400" b="1" u="sng" dirty="0" smtClean="0">
                <a:solidFill>
                  <a:srgbClr val="FFFF00"/>
                </a:solidFill>
                <a:latin typeface="+mn-lt"/>
              </a:rPr>
              <a:t>Na  chvíli  se  proměníme  v  paní  učitelky.</a:t>
            </a:r>
            <a:br>
              <a:rPr lang="cs-CZ" sz="2400" b="1" u="sng" dirty="0" smtClean="0">
                <a:solidFill>
                  <a:srgbClr val="FFFF00"/>
                </a:solidFill>
                <a:latin typeface="+mn-lt"/>
              </a:rPr>
            </a:br>
            <a:r>
              <a:rPr lang="cs-CZ" sz="2000" dirty="0" smtClean="0"/>
              <a:t>Zkontroluj   Filipovi   napsaný  text,  oprav  chyby  a  do  žlutého    balónku  vepiš  číslem  počet  chyb,  které  jsi   v   textu   </a:t>
            </a:r>
            <a:r>
              <a:rPr lang="cs-CZ" sz="2000" b="1" dirty="0" smtClean="0"/>
              <a:t>našel</a:t>
            </a:r>
            <a:r>
              <a:rPr lang="cs-CZ" sz="2000" dirty="0" smtClean="0"/>
              <a:t>.  Filipovi   cvičení  oznámkuj.  Známku  vepiš  do  zeleného  balónku.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5704" y="1412776"/>
            <a:ext cx="8928992" cy="47137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Anička  pochází  z  </a:t>
            </a:r>
            <a:r>
              <a:rPr lang="cs-CZ" dirty="0" err="1" smtClean="0"/>
              <a:t>muzikantcké</a:t>
            </a:r>
            <a:r>
              <a:rPr lang="cs-CZ" dirty="0" smtClean="0"/>
              <a:t>  rodiny.  V  </a:t>
            </a:r>
            <a:r>
              <a:rPr lang="cs-CZ" dirty="0" err="1" smtClean="0"/>
              <a:t>mezyčase</a:t>
            </a:r>
            <a:r>
              <a:rPr lang="cs-CZ" dirty="0" smtClean="0"/>
              <a:t>  </a:t>
            </a:r>
            <a:r>
              <a:rPr lang="cs-CZ" dirty="0" err="1" smtClean="0"/>
              <a:t>sme</a:t>
            </a:r>
            <a:r>
              <a:rPr lang="cs-CZ" dirty="0" smtClean="0"/>
              <a:t>  nacvičovali novou </a:t>
            </a:r>
            <a:r>
              <a:rPr lang="cs-CZ" dirty="0" err="1" smtClean="0"/>
              <a:t>choreografiji</a:t>
            </a:r>
            <a:r>
              <a:rPr lang="cs-CZ" dirty="0" smtClean="0"/>
              <a:t>. V  jezírku  plavou  dvě  malé  </a:t>
            </a:r>
            <a:r>
              <a:rPr lang="cs-CZ" dirty="0" err="1" smtClean="0"/>
              <a:t>rypky</a:t>
            </a:r>
            <a:r>
              <a:rPr lang="cs-CZ" dirty="0" smtClean="0"/>
              <a:t>.  Najdi  v  atlasu  zimostráz.  </a:t>
            </a:r>
            <a:r>
              <a:rPr lang="cs-CZ" dirty="0" err="1" smtClean="0"/>
              <a:t>Policysta</a:t>
            </a:r>
            <a:r>
              <a:rPr lang="cs-CZ" dirty="0" smtClean="0"/>
              <a:t>  nám  pohrozil  vysokou  pokutou.  Ve  které  </a:t>
            </a:r>
            <a:r>
              <a:rPr lang="cs-CZ" dirty="0" err="1" smtClean="0"/>
              <a:t>pohátce</a:t>
            </a:r>
            <a:r>
              <a:rPr lang="cs-CZ" dirty="0" smtClean="0"/>
              <a:t>  vystupuje král  Kazisvět?  Pan  </a:t>
            </a:r>
            <a:r>
              <a:rPr lang="cs-CZ" dirty="0" err="1" smtClean="0"/>
              <a:t>prezydent</a:t>
            </a:r>
            <a:r>
              <a:rPr lang="cs-CZ" dirty="0" smtClean="0"/>
              <a:t>  přednesl  svůj  projev.  Každé  úterní  odpoledne  navštěvuji   kurzy  v  jazykové  škole.  Který  muzikál  máš  nejraději.  Děti se  vozily  na  ponících.  </a:t>
            </a:r>
            <a:r>
              <a:rPr lang="cs-CZ" dirty="0" err="1" smtClean="0"/>
              <a:t>Uš</a:t>
            </a:r>
            <a:r>
              <a:rPr lang="cs-CZ" dirty="0" smtClean="0"/>
              <a:t>  se moc  těším  na  další  zimní  olympijské  hry.      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7467" y="4437112"/>
            <a:ext cx="2852936" cy="2160240"/>
          </a:xfrm>
          <a:prstGeom prst="rect">
            <a:avLst/>
          </a:prstGeom>
        </p:spPr>
      </p:pic>
      <p:sp>
        <p:nvSpPr>
          <p:cNvPr id="11" name="Slza 10"/>
          <p:cNvSpPr/>
          <p:nvPr/>
        </p:nvSpPr>
        <p:spPr>
          <a:xfrm rot="10217799">
            <a:off x="7670703" y="2665038"/>
            <a:ext cx="1300986" cy="1328749"/>
          </a:xfrm>
          <a:prstGeom prst="teardrop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6137499" y="4094328"/>
            <a:ext cx="1641725" cy="1255594"/>
          </a:xfrm>
          <a:custGeom>
            <a:avLst/>
            <a:gdLst>
              <a:gd name="connsiteX0" fmla="*/ 1641725 w 1641725"/>
              <a:gd name="connsiteY0" fmla="*/ 0 h 1255594"/>
              <a:gd name="connsiteX1" fmla="*/ 1628077 w 1641725"/>
              <a:gd name="connsiteY1" fmla="*/ 68239 h 1255594"/>
              <a:gd name="connsiteX2" fmla="*/ 1559838 w 1641725"/>
              <a:gd name="connsiteY2" fmla="*/ 136478 h 1255594"/>
              <a:gd name="connsiteX3" fmla="*/ 1518895 w 1641725"/>
              <a:gd name="connsiteY3" fmla="*/ 150126 h 1255594"/>
              <a:gd name="connsiteX4" fmla="*/ 1382417 w 1641725"/>
              <a:gd name="connsiteY4" fmla="*/ 191069 h 1255594"/>
              <a:gd name="connsiteX5" fmla="*/ 1300531 w 1641725"/>
              <a:gd name="connsiteY5" fmla="*/ 218365 h 1255594"/>
              <a:gd name="connsiteX6" fmla="*/ 1259588 w 1641725"/>
              <a:gd name="connsiteY6" fmla="*/ 232012 h 1255594"/>
              <a:gd name="connsiteX7" fmla="*/ 1191349 w 1641725"/>
              <a:gd name="connsiteY7" fmla="*/ 245660 h 1255594"/>
              <a:gd name="connsiteX8" fmla="*/ 972985 w 1641725"/>
              <a:gd name="connsiteY8" fmla="*/ 272956 h 1255594"/>
              <a:gd name="connsiteX9" fmla="*/ 891098 w 1641725"/>
              <a:gd name="connsiteY9" fmla="*/ 313899 h 1255594"/>
              <a:gd name="connsiteX10" fmla="*/ 727325 w 1641725"/>
              <a:gd name="connsiteY10" fmla="*/ 341194 h 1255594"/>
              <a:gd name="connsiteX11" fmla="*/ 645438 w 1641725"/>
              <a:gd name="connsiteY11" fmla="*/ 368490 h 1255594"/>
              <a:gd name="connsiteX12" fmla="*/ 304244 w 1641725"/>
              <a:gd name="connsiteY12" fmla="*/ 395785 h 1255594"/>
              <a:gd name="connsiteX13" fmla="*/ 263301 w 1641725"/>
              <a:gd name="connsiteY13" fmla="*/ 409433 h 1255594"/>
              <a:gd name="connsiteX14" fmla="*/ 222358 w 1641725"/>
              <a:gd name="connsiteY14" fmla="*/ 436729 h 1255594"/>
              <a:gd name="connsiteX15" fmla="*/ 126823 w 1641725"/>
              <a:gd name="connsiteY15" fmla="*/ 464024 h 1255594"/>
              <a:gd name="connsiteX16" fmla="*/ 85880 w 1641725"/>
              <a:gd name="connsiteY16" fmla="*/ 477672 h 1255594"/>
              <a:gd name="connsiteX17" fmla="*/ 31289 w 1641725"/>
              <a:gd name="connsiteY17" fmla="*/ 573206 h 1255594"/>
              <a:gd name="connsiteX18" fmla="*/ 17641 w 1641725"/>
              <a:gd name="connsiteY18" fmla="*/ 682388 h 1255594"/>
              <a:gd name="connsiteX19" fmla="*/ 72232 w 1641725"/>
              <a:gd name="connsiteY19" fmla="*/ 955344 h 1255594"/>
              <a:gd name="connsiteX20" fmla="*/ 154119 w 1641725"/>
              <a:gd name="connsiteY20" fmla="*/ 941696 h 1255594"/>
              <a:gd name="connsiteX21" fmla="*/ 195062 w 1641725"/>
              <a:gd name="connsiteY21" fmla="*/ 928048 h 1255594"/>
              <a:gd name="connsiteX22" fmla="*/ 222358 w 1641725"/>
              <a:gd name="connsiteY22" fmla="*/ 887105 h 1255594"/>
              <a:gd name="connsiteX23" fmla="*/ 249653 w 1641725"/>
              <a:gd name="connsiteY23" fmla="*/ 791571 h 1255594"/>
              <a:gd name="connsiteX24" fmla="*/ 236005 w 1641725"/>
              <a:gd name="connsiteY24" fmla="*/ 723332 h 1255594"/>
              <a:gd name="connsiteX25" fmla="*/ 72232 w 1641725"/>
              <a:gd name="connsiteY25" fmla="*/ 777923 h 1255594"/>
              <a:gd name="connsiteX26" fmla="*/ 58585 w 1641725"/>
              <a:gd name="connsiteY26" fmla="*/ 818866 h 1255594"/>
              <a:gd name="connsiteX27" fmla="*/ 17641 w 1641725"/>
              <a:gd name="connsiteY27" fmla="*/ 900753 h 1255594"/>
              <a:gd name="connsiteX28" fmla="*/ 31289 w 1641725"/>
              <a:gd name="connsiteY28" fmla="*/ 1091821 h 1255594"/>
              <a:gd name="connsiteX29" fmla="*/ 44937 w 1641725"/>
              <a:gd name="connsiteY29" fmla="*/ 1132765 h 1255594"/>
              <a:gd name="connsiteX30" fmla="*/ 85880 w 1641725"/>
              <a:gd name="connsiteY30" fmla="*/ 1146412 h 1255594"/>
              <a:gd name="connsiteX31" fmla="*/ 372483 w 1641725"/>
              <a:gd name="connsiteY31" fmla="*/ 1132765 h 1255594"/>
              <a:gd name="connsiteX32" fmla="*/ 413426 w 1641725"/>
              <a:gd name="connsiteY32" fmla="*/ 1119117 h 1255594"/>
              <a:gd name="connsiteX33" fmla="*/ 495313 w 1641725"/>
              <a:gd name="connsiteY33" fmla="*/ 1064526 h 1255594"/>
              <a:gd name="connsiteX34" fmla="*/ 700029 w 1641725"/>
              <a:gd name="connsiteY34" fmla="*/ 1078173 h 1255594"/>
              <a:gd name="connsiteX35" fmla="*/ 713677 w 1641725"/>
              <a:gd name="connsiteY35" fmla="*/ 1119117 h 1255594"/>
              <a:gd name="connsiteX36" fmla="*/ 768268 w 1641725"/>
              <a:gd name="connsiteY36" fmla="*/ 1255594 h 1255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641725" h="1255594">
                <a:moveTo>
                  <a:pt x="1641725" y="0"/>
                </a:moveTo>
                <a:cubicBezTo>
                  <a:pt x="1637176" y="22746"/>
                  <a:pt x="1636222" y="46519"/>
                  <a:pt x="1628077" y="68239"/>
                </a:cubicBezTo>
                <a:cubicBezTo>
                  <a:pt x="1615479" y="101834"/>
                  <a:pt x="1590633" y="121080"/>
                  <a:pt x="1559838" y="136478"/>
                </a:cubicBezTo>
                <a:cubicBezTo>
                  <a:pt x="1546971" y="142912"/>
                  <a:pt x="1532365" y="145075"/>
                  <a:pt x="1518895" y="150126"/>
                </a:cubicBezTo>
                <a:cubicBezTo>
                  <a:pt x="1337879" y="218006"/>
                  <a:pt x="1561070" y="142345"/>
                  <a:pt x="1382417" y="191069"/>
                </a:cubicBezTo>
                <a:cubicBezTo>
                  <a:pt x="1354659" y="198640"/>
                  <a:pt x="1327826" y="209267"/>
                  <a:pt x="1300531" y="218365"/>
                </a:cubicBezTo>
                <a:cubicBezTo>
                  <a:pt x="1286883" y="222914"/>
                  <a:pt x="1273694" y="229191"/>
                  <a:pt x="1259588" y="232012"/>
                </a:cubicBezTo>
                <a:cubicBezTo>
                  <a:pt x="1236842" y="236561"/>
                  <a:pt x="1214230" y="241846"/>
                  <a:pt x="1191349" y="245660"/>
                </a:cubicBezTo>
                <a:cubicBezTo>
                  <a:pt x="1113456" y="258642"/>
                  <a:pt x="1052968" y="264069"/>
                  <a:pt x="972985" y="272956"/>
                </a:cubicBezTo>
                <a:cubicBezTo>
                  <a:pt x="938480" y="295958"/>
                  <a:pt x="931456" y="305827"/>
                  <a:pt x="891098" y="313899"/>
                </a:cubicBezTo>
                <a:cubicBezTo>
                  <a:pt x="836829" y="324753"/>
                  <a:pt x="727325" y="341194"/>
                  <a:pt x="727325" y="341194"/>
                </a:cubicBezTo>
                <a:cubicBezTo>
                  <a:pt x="700029" y="350293"/>
                  <a:pt x="674119" y="366196"/>
                  <a:pt x="645438" y="368490"/>
                </a:cubicBezTo>
                <a:lnTo>
                  <a:pt x="304244" y="395785"/>
                </a:lnTo>
                <a:cubicBezTo>
                  <a:pt x="290596" y="400334"/>
                  <a:pt x="276168" y="402999"/>
                  <a:pt x="263301" y="409433"/>
                </a:cubicBezTo>
                <a:cubicBezTo>
                  <a:pt x="248630" y="416769"/>
                  <a:pt x="237587" y="430637"/>
                  <a:pt x="222358" y="436729"/>
                </a:cubicBezTo>
                <a:cubicBezTo>
                  <a:pt x="191608" y="449029"/>
                  <a:pt x="158545" y="454507"/>
                  <a:pt x="126823" y="464024"/>
                </a:cubicBezTo>
                <a:cubicBezTo>
                  <a:pt x="113044" y="468158"/>
                  <a:pt x="99528" y="473123"/>
                  <a:pt x="85880" y="477672"/>
                </a:cubicBezTo>
                <a:cubicBezTo>
                  <a:pt x="69636" y="502038"/>
                  <a:pt x="38215" y="545503"/>
                  <a:pt x="31289" y="573206"/>
                </a:cubicBezTo>
                <a:cubicBezTo>
                  <a:pt x="22393" y="608788"/>
                  <a:pt x="22190" y="645994"/>
                  <a:pt x="17641" y="682388"/>
                </a:cubicBezTo>
                <a:cubicBezTo>
                  <a:pt x="19055" y="709258"/>
                  <a:pt x="-48666" y="955344"/>
                  <a:pt x="72232" y="955344"/>
                </a:cubicBezTo>
                <a:cubicBezTo>
                  <a:pt x="99904" y="955344"/>
                  <a:pt x="126823" y="946245"/>
                  <a:pt x="154119" y="941696"/>
                </a:cubicBezTo>
                <a:cubicBezTo>
                  <a:pt x="167767" y="937147"/>
                  <a:pt x="183828" y="937035"/>
                  <a:pt x="195062" y="928048"/>
                </a:cubicBezTo>
                <a:cubicBezTo>
                  <a:pt x="207870" y="917801"/>
                  <a:pt x="215023" y="901776"/>
                  <a:pt x="222358" y="887105"/>
                </a:cubicBezTo>
                <a:cubicBezTo>
                  <a:pt x="232145" y="867530"/>
                  <a:pt x="245282" y="809055"/>
                  <a:pt x="249653" y="791571"/>
                </a:cubicBezTo>
                <a:cubicBezTo>
                  <a:pt x="245104" y="768825"/>
                  <a:pt x="257543" y="731947"/>
                  <a:pt x="236005" y="723332"/>
                </a:cubicBezTo>
                <a:cubicBezTo>
                  <a:pt x="145839" y="687265"/>
                  <a:pt x="118014" y="732141"/>
                  <a:pt x="72232" y="777923"/>
                </a:cubicBezTo>
                <a:cubicBezTo>
                  <a:pt x="67683" y="791571"/>
                  <a:pt x="65019" y="805999"/>
                  <a:pt x="58585" y="818866"/>
                </a:cubicBezTo>
                <a:cubicBezTo>
                  <a:pt x="5669" y="924697"/>
                  <a:pt x="51947" y="797835"/>
                  <a:pt x="17641" y="900753"/>
                </a:cubicBezTo>
                <a:cubicBezTo>
                  <a:pt x="22190" y="964442"/>
                  <a:pt x="23828" y="1028407"/>
                  <a:pt x="31289" y="1091821"/>
                </a:cubicBezTo>
                <a:cubicBezTo>
                  <a:pt x="32970" y="1106109"/>
                  <a:pt x="34764" y="1122592"/>
                  <a:pt x="44937" y="1132765"/>
                </a:cubicBezTo>
                <a:cubicBezTo>
                  <a:pt x="55109" y="1142937"/>
                  <a:pt x="72232" y="1141863"/>
                  <a:pt x="85880" y="1146412"/>
                </a:cubicBezTo>
                <a:cubicBezTo>
                  <a:pt x="181414" y="1141863"/>
                  <a:pt x="277171" y="1140708"/>
                  <a:pt x="372483" y="1132765"/>
                </a:cubicBezTo>
                <a:cubicBezTo>
                  <a:pt x="386819" y="1131570"/>
                  <a:pt x="400850" y="1126103"/>
                  <a:pt x="413426" y="1119117"/>
                </a:cubicBezTo>
                <a:cubicBezTo>
                  <a:pt x="442103" y="1103185"/>
                  <a:pt x="495313" y="1064526"/>
                  <a:pt x="495313" y="1064526"/>
                </a:cubicBezTo>
                <a:cubicBezTo>
                  <a:pt x="563552" y="1069075"/>
                  <a:pt x="633681" y="1061586"/>
                  <a:pt x="700029" y="1078173"/>
                </a:cubicBezTo>
                <a:cubicBezTo>
                  <a:pt x="713986" y="1081662"/>
                  <a:pt x="706690" y="1106541"/>
                  <a:pt x="713677" y="1119117"/>
                </a:cubicBezTo>
                <a:cubicBezTo>
                  <a:pt x="778362" y="1235550"/>
                  <a:pt x="768268" y="1157434"/>
                  <a:pt x="768268" y="1255594"/>
                </a:cubicBezTo>
              </a:path>
            </a:pathLst>
          </a:custGeom>
          <a:noFill/>
          <a:ln>
            <a:solidFill>
              <a:srgbClr val="FF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7956376" y="2996952"/>
            <a:ext cx="720080" cy="64807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za 15"/>
          <p:cNvSpPr/>
          <p:nvPr/>
        </p:nvSpPr>
        <p:spPr>
          <a:xfrm rot="4877792">
            <a:off x="3895208" y="4422350"/>
            <a:ext cx="914400" cy="914400"/>
          </a:xfrm>
          <a:prstGeom prst="teardrop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4844955" y="5145206"/>
            <a:ext cx="2019869" cy="360622"/>
          </a:xfrm>
          <a:custGeom>
            <a:avLst/>
            <a:gdLst>
              <a:gd name="connsiteX0" fmla="*/ 0 w 2019869"/>
              <a:gd name="connsiteY0" fmla="*/ 122830 h 360622"/>
              <a:gd name="connsiteX1" fmla="*/ 68239 w 2019869"/>
              <a:gd name="connsiteY1" fmla="*/ 204716 h 360622"/>
              <a:gd name="connsiteX2" fmla="*/ 150126 w 2019869"/>
              <a:gd name="connsiteY2" fmla="*/ 259307 h 360622"/>
              <a:gd name="connsiteX3" fmla="*/ 218364 w 2019869"/>
              <a:gd name="connsiteY3" fmla="*/ 245660 h 360622"/>
              <a:gd name="connsiteX4" fmla="*/ 259308 w 2019869"/>
              <a:gd name="connsiteY4" fmla="*/ 204716 h 360622"/>
              <a:gd name="connsiteX5" fmla="*/ 313899 w 2019869"/>
              <a:gd name="connsiteY5" fmla="*/ 177421 h 360622"/>
              <a:gd name="connsiteX6" fmla="*/ 395785 w 2019869"/>
              <a:gd name="connsiteY6" fmla="*/ 122830 h 360622"/>
              <a:gd name="connsiteX7" fmla="*/ 464024 w 2019869"/>
              <a:gd name="connsiteY7" fmla="*/ 40943 h 360622"/>
              <a:gd name="connsiteX8" fmla="*/ 518615 w 2019869"/>
              <a:gd name="connsiteY8" fmla="*/ 0 h 360622"/>
              <a:gd name="connsiteX9" fmla="*/ 696036 w 2019869"/>
              <a:gd name="connsiteY9" fmla="*/ 40943 h 360622"/>
              <a:gd name="connsiteX10" fmla="*/ 736979 w 2019869"/>
              <a:gd name="connsiteY10" fmla="*/ 95534 h 360622"/>
              <a:gd name="connsiteX11" fmla="*/ 764275 w 2019869"/>
              <a:gd name="connsiteY11" fmla="*/ 191069 h 360622"/>
              <a:gd name="connsiteX12" fmla="*/ 777923 w 2019869"/>
              <a:gd name="connsiteY12" fmla="*/ 232012 h 360622"/>
              <a:gd name="connsiteX13" fmla="*/ 805218 w 2019869"/>
              <a:gd name="connsiteY13" fmla="*/ 327546 h 360622"/>
              <a:gd name="connsiteX14" fmla="*/ 682388 w 2019869"/>
              <a:gd name="connsiteY14" fmla="*/ 341194 h 360622"/>
              <a:gd name="connsiteX15" fmla="*/ 655093 w 2019869"/>
              <a:gd name="connsiteY15" fmla="*/ 300251 h 360622"/>
              <a:gd name="connsiteX16" fmla="*/ 723332 w 2019869"/>
              <a:gd name="connsiteY16" fmla="*/ 204716 h 360622"/>
              <a:gd name="connsiteX17" fmla="*/ 805218 w 2019869"/>
              <a:gd name="connsiteY17" fmla="*/ 122830 h 360622"/>
              <a:gd name="connsiteX18" fmla="*/ 887105 w 2019869"/>
              <a:gd name="connsiteY18" fmla="*/ 136478 h 360622"/>
              <a:gd name="connsiteX19" fmla="*/ 941696 w 2019869"/>
              <a:gd name="connsiteY19" fmla="*/ 191069 h 360622"/>
              <a:gd name="connsiteX20" fmla="*/ 1050878 w 2019869"/>
              <a:gd name="connsiteY20" fmla="*/ 259307 h 360622"/>
              <a:gd name="connsiteX21" fmla="*/ 1160060 w 2019869"/>
              <a:gd name="connsiteY21" fmla="*/ 286603 h 360622"/>
              <a:gd name="connsiteX22" fmla="*/ 1214651 w 2019869"/>
              <a:gd name="connsiteY22" fmla="*/ 300251 h 360622"/>
              <a:gd name="connsiteX23" fmla="*/ 1419367 w 2019869"/>
              <a:gd name="connsiteY23" fmla="*/ 286603 h 360622"/>
              <a:gd name="connsiteX24" fmla="*/ 1460311 w 2019869"/>
              <a:gd name="connsiteY24" fmla="*/ 272955 h 360622"/>
              <a:gd name="connsiteX25" fmla="*/ 1514902 w 2019869"/>
              <a:gd name="connsiteY25" fmla="*/ 259307 h 360622"/>
              <a:gd name="connsiteX26" fmla="*/ 1555845 w 2019869"/>
              <a:gd name="connsiteY26" fmla="*/ 245660 h 360622"/>
              <a:gd name="connsiteX27" fmla="*/ 1610436 w 2019869"/>
              <a:gd name="connsiteY27" fmla="*/ 232012 h 360622"/>
              <a:gd name="connsiteX28" fmla="*/ 1692323 w 2019869"/>
              <a:gd name="connsiteY28" fmla="*/ 204716 h 360622"/>
              <a:gd name="connsiteX29" fmla="*/ 1774209 w 2019869"/>
              <a:gd name="connsiteY29" fmla="*/ 191069 h 360622"/>
              <a:gd name="connsiteX30" fmla="*/ 1856096 w 2019869"/>
              <a:gd name="connsiteY30" fmla="*/ 163773 h 360622"/>
              <a:gd name="connsiteX31" fmla="*/ 1897039 w 2019869"/>
              <a:gd name="connsiteY31" fmla="*/ 150125 h 360622"/>
              <a:gd name="connsiteX32" fmla="*/ 1992573 w 2019869"/>
              <a:gd name="connsiteY32" fmla="*/ 163773 h 360622"/>
              <a:gd name="connsiteX33" fmla="*/ 2019869 w 2019869"/>
              <a:gd name="connsiteY33" fmla="*/ 204716 h 3606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2019869" h="360622">
                <a:moveTo>
                  <a:pt x="0" y="122830"/>
                </a:moveTo>
                <a:cubicBezTo>
                  <a:pt x="22746" y="150125"/>
                  <a:pt x="41948" y="180816"/>
                  <a:pt x="68239" y="204716"/>
                </a:cubicBezTo>
                <a:cubicBezTo>
                  <a:pt x="92513" y="226783"/>
                  <a:pt x="150126" y="259307"/>
                  <a:pt x="150126" y="259307"/>
                </a:cubicBezTo>
                <a:cubicBezTo>
                  <a:pt x="172872" y="254758"/>
                  <a:pt x="197616" y="256034"/>
                  <a:pt x="218364" y="245660"/>
                </a:cubicBezTo>
                <a:cubicBezTo>
                  <a:pt x="235628" y="237028"/>
                  <a:pt x="243602" y="215935"/>
                  <a:pt x="259308" y="204716"/>
                </a:cubicBezTo>
                <a:cubicBezTo>
                  <a:pt x="275863" y="192891"/>
                  <a:pt x="295702" y="186519"/>
                  <a:pt x="313899" y="177421"/>
                </a:cubicBezTo>
                <a:cubicBezTo>
                  <a:pt x="444507" y="46813"/>
                  <a:pt x="277281" y="201832"/>
                  <a:pt x="395785" y="122830"/>
                </a:cubicBezTo>
                <a:cubicBezTo>
                  <a:pt x="462867" y="78109"/>
                  <a:pt x="413667" y="91300"/>
                  <a:pt x="464024" y="40943"/>
                </a:cubicBezTo>
                <a:cubicBezTo>
                  <a:pt x="480108" y="24859"/>
                  <a:pt x="500418" y="13648"/>
                  <a:pt x="518615" y="0"/>
                </a:cubicBezTo>
                <a:cubicBezTo>
                  <a:pt x="577755" y="13648"/>
                  <a:pt x="640430" y="16616"/>
                  <a:pt x="696036" y="40943"/>
                </a:cubicBezTo>
                <a:cubicBezTo>
                  <a:pt x="716875" y="50060"/>
                  <a:pt x="725694" y="75785"/>
                  <a:pt x="736979" y="95534"/>
                </a:cubicBezTo>
                <a:cubicBezTo>
                  <a:pt x="746328" y="111895"/>
                  <a:pt x="760476" y="177774"/>
                  <a:pt x="764275" y="191069"/>
                </a:cubicBezTo>
                <a:cubicBezTo>
                  <a:pt x="768227" y="204901"/>
                  <a:pt x="773971" y="218180"/>
                  <a:pt x="777923" y="232012"/>
                </a:cubicBezTo>
                <a:cubicBezTo>
                  <a:pt x="812196" y="351970"/>
                  <a:pt x="772495" y="229379"/>
                  <a:pt x="805218" y="327546"/>
                </a:cubicBezTo>
                <a:cubicBezTo>
                  <a:pt x="757858" y="359120"/>
                  <a:pt x="752436" y="376218"/>
                  <a:pt x="682388" y="341194"/>
                </a:cubicBezTo>
                <a:cubicBezTo>
                  <a:pt x="667717" y="333859"/>
                  <a:pt x="664191" y="313899"/>
                  <a:pt x="655093" y="300251"/>
                </a:cubicBezTo>
                <a:cubicBezTo>
                  <a:pt x="708834" y="165896"/>
                  <a:pt x="648376" y="279672"/>
                  <a:pt x="723332" y="204716"/>
                </a:cubicBezTo>
                <a:cubicBezTo>
                  <a:pt x="824901" y="103147"/>
                  <a:pt x="708728" y="187156"/>
                  <a:pt x="805218" y="122830"/>
                </a:cubicBezTo>
                <a:cubicBezTo>
                  <a:pt x="832514" y="127379"/>
                  <a:pt x="862354" y="124103"/>
                  <a:pt x="887105" y="136478"/>
                </a:cubicBezTo>
                <a:cubicBezTo>
                  <a:pt x="910123" y="147987"/>
                  <a:pt x="922329" y="174123"/>
                  <a:pt x="941696" y="191069"/>
                </a:cubicBezTo>
                <a:cubicBezTo>
                  <a:pt x="970431" y="216212"/>
                  <a:pt x="1013626" y="246890"/>
                  <a:pt x="1050878" y="259307"/>
                </a:cubicBezTo>
                <a:cubicBezTo>
                  <a:pt x="1086467" y="271170"/>
                  <a:pt x="1123666" y="277504"/>
                  <a:pt x="1160060" y="286603"/>
                </a:cubicBezTo>
                <a:lnTo>
                  <a:pt x="1214651" y="300251"/>
                </a:lnTo>
                <a:cubicBezTo>
                  <a:pt x="1282890" y="295702"/>
                  <a:pt x="1351395" y="294156"/>
                  <a:pt x="1419367" y="286603"/>
                </a:cubicBezTo>
                <a:cubicBezTo>
                  <a:pt x="1433665" y="285014"/>
                  <a:pt x="1446478" y="276907"/>
                  <a:pt x="1460311" y="272955"/>
                </a:cubicBezTo>
                <a:cubicBezTo>
                  <a:pt x="1478346" y="267802"/>
                  <a:pt x="1496867" y="264460"/>
                  <a:pt x="1514902" y="259307"/>
                </a:cubicBezTo>
                <a:cubicBezTo>
                  <a:pt x="1528734" y="255355"/>
                  <a:pt x="1542013" y="249612"/>
                  <a:pt x="1555845" y="245660"/>
                </a:cubicBezTo>
                <a:cubicBezTo>
                  <a:pt x="1573880" y="240507"/>
                  <a:pt x="1592470" y="237402"/>
                  <a:pt x="1610436" y="232012"/>
                </a:cubicBezTo>
                <a:cubicBezTo>
                  <a:pt x="1637995" y="223744"/>
                  <a:pt x="1663942" y="209446"/>
                  <a:pt x="1692323" y="204716"/>
                </a:cubicBezTo>
                <a:lnTo>
                  <a:pt x="1774209" y="191069"/>
                </a:lnTo>
                <a:lnTo>
                  <a:pt x="1856096" y="163773"/>
                </a:lnTo>
                <a:lnTo>
                  <a:pt x="1897039" y="150125"/>
                </a:lnTo>
                <a:cubicBezTo>
                  <a:pt x="1928884" y="154674"/>
                  <a:pt x="1963178" y="150708"/>
                  <a:pt x="1992573" y="163773"/>
                </a:cubicBezTo>
                <a:cubicBezTo>
                  <a:pt x="2007562" y="170435"/>
                  <a:pt x="2019869" y="204716"/>
                  <a:pt x="2019869" y="204716"/>
                </a:cubicBezTo>
              </a:path>
            </a:pathLst>
          </a:custGeom>
          <a:noFill/>
          <a:ln>
            <a:solidFill>
              <a:srgbClr val="FF000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477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11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764704"/>
            <a:ext cx="1750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Použité zdroje</a:t>
            </a:r>
            <a:endParaRPr lang="cs-CZ" u="sng" dirty="0"/>
          </a:p>
        </p:txBody>
      </p:sp>
      <p:sp>
        <p:nvSpPr>
          <p:cNvPr id="5" name="Obdélník 4"/>
          <p:cNvSpPr/>
          <p:nvPr/>
        </p:nvSpPr>
        <p:spPr>
          <a:xfrm>
            <a:off x="292024" y="1100769"/>
            <a:ext cx="867246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2"/>
              </a:rPr>
              <a:t>http://www.google.com/imgres?q=d%C4%9Btsk%C3%A9+obr%C3%A1zky+omalov%C3%A1nky&amp;hl=cs&amp;gbv=2&amp;biw=1366&amp;bih=523&amp;tbm=isch&amp;tbnid=PwW2Wuce6haFVM:&amp;imgrefurl=http://www.sablony.provsechny.net/sablony.php%3F_idkateg%3D36&amp;docid=JW5-fv6hDLGoAM&amp;imgurl=http://</a:t>
            </a:r>
            <a:r>
              <a:rPr lang="cs-CZ" u="sng" dirty="0" smtClean="0">
                <a:hlinkClick r:id="rId2"/>
              </a:rPr>
              <a:t>www.sablony.provsechny.net/sablony/pimboli/pimboli4.gif&amp;w=540&amp;h=640&amp;ei=FVfjTo_zAqn_4QSz9LyiBQ&amp;zoom=1&amp;iact=rc&amp;dur=171&amp;sig=111706370236901848843&amp;page=6&amp;tbnh=128&amp;tbnw=108&amp;start=81&amp;ndsp=17&amp;ved=1t:429,r:5,s:81&amp;tx=90&amp;ty=78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81680" y="3409093"/>
            <a:ext cx="43909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http://www.predskolaci.cz/?tag=hrosik</a:t>
            </a:r>
          </a:p>
        </p:txBody>
      </p:sp>
      <p:sp>
        <p:nvSpPr>
          <p:cNvPr id="7" name="Obdélník 6"/>
          <p:cNvSpPr/>
          <p:nvPr/>
        </p:nvSpPr>
        <p:spPr>
          <a:xfrm>
            <a:off x="292024" y="3796422"/>
            <a:ext cx="885197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q=obr%C3%A1zky+opice&amp;hl=cs&amp;sa=X&amp;biw=1366&amp;bih=523&amp;tbm=isch&amp;prmd=imvns&amp;tbnid=OITk3cK4zuDRAM:&amp;imgrefurl=http://ivetak.blog.cz/0807/opice-sablony-omalovanky&amp;docid=Sl9idluHh1r19M&amp;imgurl=http://www.nicoles-funworld.de/windowcolor/Malvorlagen/tiere/affen/affen-51.jpg&amp;w=455&amp;h=400&amp;ei=X63vTpapO8-aOrysyKEI&amp;zoom=1&amp;iact=rc&amp;dur=515&amp;sig=117718942327688262347&amp;page=2&amp;tbnh=137&amp;tbnw=156&amp;start=12&amp;ndsp=12&amp;ved=1t:429,r:9,s:12&amp;tx=124&amp;ty=94</a:t>
            </a:r>
          </a:p>
        </p:txBody>
      </p:sp>
      <p:sp>
        <p:nvSpPr>
          <p:cNvPr id="8" name="Obdélník 7"/>
          <p:cNvSpPr/>
          <p:nvPr/>
        </p:nvSpPr>
        <p:spPr>
          <a:xfrm>
            <a:off x="308857" y="6101621"/>
            <a:ext cx="865563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http://www.omalovankykvytisknuti.info/zoologicka?nggpage=2</a:t>
            </a:r>
          </a:p>
        </p:txBody>
      </p:sp>
    </p:spTree>
    <p:extLst>
      <p:ext uri="{BB962C8B-B14F-4D97-AF65-F5344CB8AC3E}">
        <p14:creationId xmlns:p14="http://schemas.microsoft.com/office/powerpoint/2010/main" val="2119462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1296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search?q=obr%C3%A1zky+opice&amp;hl=cs&amp;prmd=imvns&amp;tbm=isch&amp;tbo=u&amp;source=univ&amp;sa=X&amp;ei=XK3vTsfCB8Or-ga0ms2JAg&amp;ved=0CCAQsAQ&amp;biw=1366&amp;bih=523#hl=cs&amp;tbm=isch&amp;sa=1&amp;q=dinosau%C5%99i+omalov%C3%A1nky+&amp;oq=dinosau%C5%99i+omalov%C3%A1nky+&amp;aq=f&amp;aqi=g-S1&amp;aql=1&amp;gs_sm=s&amp;gs_upl=42775l44039l28l46472l7l5l0l0l0l0l296l1061l1.1.3l5l0&amp;bav=on.2,or.r_gc.r_pw.,cf.osb&amp;fp=5e69f58756e53c51&amp;biw=1366&amp;bih=523</a:t>
            </a:r>
          </a:p>
        </p:txBody>
      </p:sp>
      <p:sp>
        <p:nvSpPr>
          <p:cNvPr id="2" name="Obdélník 1"/>
          <p:cNvSpPr/>
          <p:nvPr/>
        </p:nvSpPr>
        <p:spPr>
          <a:xfrm>
            <a:off x="251520" y="2219965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http://www.prag-info.cz/_shop/index_.php?shop=MTY2OQ==&amp;akce=detail&amp;id=67142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2866296"/>
            <a:ext cx="871296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q=obr%C3%A1zky+p%C3%ADsmeno+z&amp;start=675&amp;hl=cs&amp;sa=X&amp;biw=1366&amp;bih=523&amp;tbm=isch&amp;prmd=imvns&amp;tbnid=w5lUpq3Wxfv-EM:&amp;imgrefurl=http://cz.123rf.com/photo_3205818_d-vka-s-z-p-smeno-abecedy.html&amp;docid=EAM1qr1Zb472fM&amp;imgurl=http://us.123rf.com/400wm/400/400/freud/freud0806/freud080600056/3205818-d-vka-s-z-p-smeno-abecedy.jpg&amp;w=1200&amp;h=1137&amp;ei=4LbvTrPBF5CgOufe1bEI&amp;zoom=1&amp;chk=sbg&amp;iact=rc&amp;dur=0&amp;sig=117718942327688262347&amp;page=50&amp;tbnh=135&amp;tbnw=142&amp;ndsp=14&amp;ved=1t:429,r:11,s:675&amp;tx=31&amp;ty=103</a:t>
            </a:r>
          </a:p>
        </p:txBody>
      </p:sp>
    </p:spTree>
    <p:extLst>
      <p:ext uri="{BB962C8B-B14F-4D97-AF65-F5344CB8AC3E}">
        <p14:creationId xmlns:p14="http://schemas.microsoft.com/office/powerpoint/2010/main" val="201609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171</TotalTime>
  <Words>228</Words>
  <Application>Microsoft Office PowerPoint</Application>
  <PresentationFormat>Předvádění na obrazovce (4:3)</PresentationFormat>
  <Paragraphs>29</Paragraphs>
  <Slides>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1</vt:lpstr>
      <vt:lpstr>Document</vt:lpstr>
      <vt:lpstr>Prezentace aplikace PowerPoint</vt:lpstr>
      <vt:lpstr>VYJMENOVANÁ  SLOVA</vt:lpstr>
      <vt:lpstr>Doplň zi, zí  nebo  zy, zý. Věty  napiš do správného obrázku.</vt:lpstr>
      <vt:lpstr>Na  chvíli  se  proměníme  v  paní  učitelky. Zkontroluj   Filipovi   napsaný  text,  oprav  chyby  a  do  žlutého    balónku  vepiš  číslem  počet  chyb,  které  jsi   v   textu   našel.  Filipovi   cvičení  oznámkuj.  Známku  vepiš  do  zeleného  balónku.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07Z2</dc:creator>
  <cp:lastModifiedBy>07Z2</cp:lastModifiedBy>
  <cp:revision>21</cp:revision>
  <dcterms:created xsi:type="dcterms:W3CDTF">2011-12-05T16:25:57Z</dcterms:created>
  <dcterms:modified xsi:type="dcterms:W3CDTF">2011-12-19T22:22:08Z</dcterms:modified>
</cp:coreProperties>
</file>