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4" r:id="rId5"/>
    <p:sldId id="263" r:id="rId6"/>
    <p:sldId id="262" r:id="rId7"/>
    <p:sldId id="261" r:id="rId8"/>
    <p:sldId id="260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VY_32_INOVACE_13/12_PRAVOPISNÁ CVIČENÍ PO P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Pravopisná cvičení po P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77D1B2-2F5C-4F97-96CE-D301CC95738E}" type="presOf" srcId="{D1D4F407-5343-4D3F-B5B9-D407B03CAEB4}" destId="{AED2198E-93D5-4001-81B4-73124B309672}" srcOrd="1" destOrd="0" presId="urn:microsoft.com/office/officeart/2005/8/layout/target3"/>
    <dgm:cxn modelId="{79F47585-3863-49B4-BBBE-FC7C6F9F3D17}" type="presOf" srcId="{757F3AB3-0718-4624-B441-E567A8F0AB56}" destId="{333A1088-737F-45CB-B68E-254E46348037}" srcOrd="0" destOrd="0" presId="urn:microsoft.com/office/officeart/2005/8/layout/target3"/>
    <dgm:cxn modelId="{035469D6-38CB-46DE-9DC8-2F92A161DA35}" type="presOf" srcId="{D1D4F407-5343-4D3F-B5B9-D407B03CAEB4}" destId="{D005CE8C-CC26-4C3E-AC11-E15060ECD759}" srcOrd="0" destOrd="0" presId="urn:microsoft.com/office/officeart/2005/8/layout/target3"/>
    <dgm:cxn modelId="{EF1E868C-1E9B-4578-B397-6A73F9FB21CD}" type="presOf" srcId="{B651F6E3-6281-48DB-9319-2AEAFDAE7572}" destId="{619D679B-A015-4ECF-8348-D1034C574F40}" srcOrd="0" destOrd="0" presId="urn:microsoft.com/office/officeart/2005/8/layout/target3"/>
    <dgm:cxn modelId="{9052507C-5F8F-4768-B9DC-6B6801B7E20F}" type="presOf" srcId="{B651F6E3-6281-48DB-9319-2AEAFDAE7572}" destId="{6BB5E863-4638-4E1D-BFDE-399D028AC4ED}" srcOrd="1" destOrd="0" presId="urn:microsoft.com/office/officeart/2005/8/layout/target3"/>
    <dgm:cxn modelId="{F35D73B3-3BEF-4247-836F-17A2BF584AED}" type="presOf" srcId="{D1B46980-6531-4606-95E6-44980827E919}" destId="{6140AFEC-043D-4C43-A2F9-D0F5331DF3A3}" srcOrd="0" destOrd="0" presId="urn:microsoft.com/office/officeart/2005/8/layout/target3"/>
    <dgm:cxn modelId="{68A4F60C-0673-413A-A346-C57C0EA0778E}" type="presOf" srcId="{4C35D32F-0EAB-4CD7-82EE-45574DC2A586}" destId="{8BEBB6EC-1DAA-4CAC-8A25-BC0FCBD5DBD5}" srcOrd="0" destOrd="0" presId="urn:microsoft.com/office/officeart/2005/8/layout/target3"/>
    <dgm:cxn modelId="{0242AE2B-9F7F-4446-9760-B461D1D7B59D}" type="presOf" srcId="{4C35D32F-0EAB-4CD7-82EE-45574DC2A586}" destId="{890E4F0B-2866-4A3F-A3C7-2A14B1797930}" srcOrd="1" destOrd="0" presId="urn:microsoft.com/office/officeart/2005/8/layout/target3"/>
    <dgm:cxn modelId="{61CE2E61-89AE-471F-8C39-EF8287537A34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713A2FB-CBEE-4A3A-B281-F0B6E07B8D92}" type="presOf" srcId="{D8197B8C-B260-4A16-BDF4-0947B075E274}" destId="{5A5FFA88-C948-4069-8E93-59FA12366E83}" srcOrd="1" destOrd="0" presId="urn:microsoft.com/office/officeart/2005/8/layout/target3"/>
    <dgm:cxn modelId="{B98995EA-188F-482C-B886-2DDD5C87EAA3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2D4A852-3F8D-4949-A95D-279E54A6E020}" type="presParOf" srcId="{333A1088-737F-45CB-B68E-254E46348037}" destId="{F5ABB229-8D3B-4694-996A-96F23CF14429}" srcOrd="0" destOrd="0" presId="urn:microsoft.com/office/officeart/2005/8/layout/target3"/>
    <dgm:cxn modelId="{6A663E02-6E6D-42BD-A2F1-D79E2BE86318}" type="presParOf" srcId="{333A1088-737F-45CB-B68E-254E46348037}" destId="{F41139FD-01EE-4571-8B17-4FB00FC51163}" srcOrd="1" destOrd="0" presId="urn:microsoft.com/office/officeart/2005/8/layout/target3"/>
    <dgm:cxn modelId="{08750312-243D-4B27-889F-F3C1060311A0}" type="presParOf" srcId="{333A1088-737F-45CB-B68E-254E46348037}" destId="{D005CE8C-CC26-4C3E-AC11-E15060ECD759}" srcOrd="2" destOrd="0" presId="urn:microsoft.com/office/officeart/2005/8/layout/target3"/>
    <dgm:cxn modelId="{EF9D4511-1978-4FEB-9941-485A21F7781B}" type="presParOf" srcId="{333A1088-737F-45CB-B68E-254E46348037}" destId="{2C702D82-9B77-49B7-9568-BB8EB47C3372}" srcOrd="3" destOrd="0" presId="urn:microsoft.com/office/officeart/2005/8/layout/target3"/>
    <dgm:cxn modelId="{B2721CEE-89F4-472E-94CB-3441B566129D}" type="presParOf" srcId="{333A1088-737F-45CB-B68E-254E46348037}" destId="{A52A0455-90FF-4808-ABD0-F02540D31D5A}" srcOrd="4" destOrd="0" presId="urn:microsoft.com/office/officeart/2005/8/layout/target3"/>
    <dgm:cxn modelId="{0D1EFD2A-7E15-4776-9A63-85CC2254DF00}" type="presParOf" srcId="{333A1088-737F-45CB-B68E-254E46348037}" destId="{6140AFEC-043D-4C43-A2F9-D0F5331DF3A3}" srcOrd="5" destOrd="0" presId="urn:microsoft.com/office/officeart/2005/8/layout/target3"/>
    <dgm:cxn modelId="{0703FFFC-E8D7-407D-9583-2AE63853DCC9}" type="presParOf" srcId="{333A1088-737F-45CB-B68E-254E46348037}" destId="{9358AC05-5D7D-4327-9F80-1AD486AEA664}" srcOrd="6" destOrd="0" presId="urn:microsoft.com/office/officeart/2005/8/layout/target3"/>
    <dgm:cxn modelId="{E36BBF35-4938-45F8-9684-8A942E4B784E}" type="presParOf" srcId="{333A1088-737F-45CB-B68E-254E46348037}" destId="{313FC574-E1CD-4FB4-B054-0B805CE0447D}" srcOrd="7" destOrd="0" presId="urn:microsoft.com/office/officeart/2005/8/layout/target3"/>
    <dgm:cxn modelId="{038289FC-8D36-439B-9C52-5919DF871B6F}" type="presParOf" srcId="{333A1088-737F-45CB-B68E-254E46348037}" destId="{619D679B-A015-4ECF-8348-D1034C574F40}" srcOrd="8" destOrd="0" presId="urn:microsoft.com/office/officeart/2005/8/layout/target3"/>
    <dgm:cxn modelId="{6545A6BA-10C8-4419-8090-CB9C4CFF8F52}" type="presParOf" srcId="{333A1088-737F-45CB-B68E-254E46348037}" destId="{322283A8-4A27-4CDA-BAE3-F381106A9174}" srcOrd="9" destOrd="0" presId="urn:microsoft.com/office/officeart/2005/8/layout/target3"/>
    <dgm:cxn modelId="{CD6BE3DC-3791-4B6F-A55A-E2EC93773353}" type="presParOf" srcId="{333A1088-737F-45CB-B68E-254E46348037}" destId="{FFC9F71D-1B4F-4AD9-A4A6-86ADEFC8AF5C}" srcOrd="10" destOrd="0" presId="urn:microsoft.com/office/officeart/2005/8/layout/target3"/>
    <dgm:cxn modelId="{F54A86EA-A3EF-46FE-9942-C9AAFCEC79A5}" type="presParOf" srcId="{333A1088-737F-45CB-B68E-254E46348037}" destId="{25B08C86-7E15-44DC-BE7F-FFB55DD49D12}" srcOrd="11" destOrd="0" presId="urn:microsoft.com/office/officeart/2005/8/layout/target3"/>
    <dgm:cxn modelId="{935D8215-CE91-4687-948E-B765755A0628}" type="presParOf" srcId="{333A1088-737F-45CB-B68E-254E46348037}" destId="{76644BE8-9D7C-4C09-B250-3D10AF48CBB7}" srcOrd="12" destOrd="0" presId="urn:microsoft.com/office/officeart/2005/8/layout/target3"/>
    <dgm:cxn modelId="{5906C0B9-DC35-4B33-AD09-D5A10C7FDD0D}" type="presParOf" srcId="{333A1088-737F-45CB-B68E-254E46348037}" destId="{EE85B701-7295-41C0-BA7A-34D3756A2AE6}" srcOrd="13" destOrd="0" presId="urn:microsoft.com/office/officeart/2005/8/layout/target3"/>
    <dgm:cxn modelId="{13968710-FB74-48FC-988D-20C88D225482}" type="presParOf" srcId="{333A1088-737F-45CB-B68E-254E46348037}" destId="{8BEBB6EC-1DAA-4CAC-8A25-BC0FCBD5DBD5}" srcOrd="14" destOrd="0" presId="urn:microsoft.com/office/officeart/2005/8/layout/target3"/>
    <dgm:cxn modelId="{0149491C-AB38-4E76-BA06-D2146421E62F}" type="presParOf" srcId="{333A1088-737F-45CB-B68E-254E46348037}" destId="{AED2198E-93D5-4001-81B4-73124B309672}" srcOrd="15" destOrd="0" presId="urn:microsoft.com/office/officeart/2005/8/layout/target3"/>
    <dgm:cxn modelId="{A2011028-C026-4983-AD65-A5D1F4F77547}" type="presParOf" srcId="{333A1088-737F-45CB-B68E-254E46348037}" destId="{2BE915AB-18AA-4053-B92C-3BFC9ED204BB}" srcOrd="16" destOrd="0" presId="urn:microsoft.com/office/officeart/2005/8/layout/target3"/>
    <dgm:cxn modelId="{478890D8-6A1C-435E-919C-BF1475A47127}" type="presParOf" srcId="{333A1088-737F-45CB-B68E-254E46348037}" destId="{6BB5E863-4638-4E1D-BFDE-399D028AC4ED}" srcOrd="17" destOrd="0" presId="urn:microsoft.com/office/officeart/2005/8/layout/target3"/>
    <dgm:cxn modelId="{2EEC05AD-48BF-4D65-86F7-9DC0B3C2C260}" type="presParOf" srcId="{333A1088-737F-45CB-B68E-254E46348037}" destId="{5A5FFA88-C948-4069-8E93-59FA12366E83}" srcOrd="18" destOrd="0" presId="urn:microsoft.com/office/officeart/2005/8/layout/target3"/>
    <dgm:cxn modelId="{80469159-4829-44AB-A23D-2D903CFD73F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VY_32_INOVACE_13/12_PRAVOPISNÁ CVIČENÍ PO P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Pravopisná cvičení po P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2991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3373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3791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4884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176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881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216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9400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6071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065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1234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6CEF6-E413-4763-BE6E-1089F1A7114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27670-0E59-4247-87CC-7DABC08AE40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772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7739780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382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lnSpcReduction="10000"/>
          </a:bodyPr>
          <a:lstStyle/>
          <a:p>
            <a:endParaRPr lang="cs-CZ" sz="2400" smtClean="0"/>
          </a:p>
          <a:p>
            <a:r>
              <a:rPr lang="cs-CZ" sz="2400" smtClean="0"/>
              <a:t>Materiál </a:t>
            </a:r>
            <a:r>
              <a:rPr lang="cs-CZ" sz="2400" dirty="0" smtClean="0"/>
              <a:t>je určen pro žáky ZŠ praktické – 6. ročník, slouží k procvičení pravopisu vyjmenovaných a příbuzných slov po P.</a:t>
            </a:r>
          </a:p>
          <a:p>
            <a:r>
              <a:rPr lang="cs-CZ" sz="2400" dirty="0" smtClean="0"/>
              <a:t>Materiál je určen k použití při práci na interaktivní tabuli.</a:t>
            </a:r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:   </a:t>
            </a:r>
            <a:r>
              <a:rPr lang="cs-CZ" sz="2400" dirty="0" smtClean="0"/>
              <a:t>  9.12. 2011</a:t>
            </a:r>
          </a:p>
          <a:p>
            <a:r>
              <a:rPr lang="cs-CZ" sz="2400" dirty="0" smtClean="0"/>
              <a:t>Do rámečku žáci nejprve očíslují vyjmenovaná slova po P ve správném pořadí, do neúplných vyjmenovaných a ostatních slov slov doplňují y/ý, i/í, procvičují a zdůvodňují doplňováním pravopis slov.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Pravopisná cvičení nečinila žákům větší potíže. 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63194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P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1. Do rámečku očísluj vyjmenovaná slova podle </a:t>
            </a:r>
            <a:r>
              <a:rPr lang="cs-CZ" sz="2400" dirty="0" smtClean="0"/>
              <a:t>pořadí: 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1376978"/>
              </p:ext>
            </p:extLst>
          </p:nvPr>
        </p:nvGraphicFramePr>
        <p:xfrm>
          <a:off x="6660232" y="4869160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zpytovat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1413056"/>
              </p:ext>
            </p:extLst>
          </p:nvPr>
        </p:nvGraphicFramePr>
        <p:xfrm>
          <a:off x="6660232" y="4245293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pýřit se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660075"/>
              </p:ext>
            </p:extLst>
          </p:nvPr>
        </p:nvGraphicFramePr>
        <p:xfrm>
          <a:off x="467544" y="4221088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třpytit se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9353928"/>
              </p:ext>
            </p:extLst>
          </p:nvPr>
        </p:nvGraphicFramePr>
        <p:xfrm>
          <a:off x="467544" y="3573016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 pysk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8670396"/>
              </p:ext>
            </p:extLst>
          </p:nvPr>
        </p:nvGraphicFramePr>
        <p:xfrm>
          <a:off x="6660232" y="3579089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netopýr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9716407"/>
              </p:ext>
            </p:extLst>
          </p:nvPr>
        </p:nvGraphicFramePr>
        <p:xfrm>
          <a:off x="6660232" y="2953060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  pyl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3217865"/>
              </p:ext>
            </p:extLst>
          </p:nvPr>
        </p:nvGraphicFramePr>
        <p:xfrm>
          <a:off x="467544" y="4869160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pykat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2488116"/>
              </p:ext>
            </p:extLst>
          </p:nvPr>
        </p:nvGraphicFramePr>
        <p:xfrm>
          <a:off x="467544" y="5517232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slepýš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2917909"/>
              </p:ext>
            </p:extLst>
          </p:nvPr>
        </p:nvGraphicFramePr>
        <p:xfrm>
          <a:off x="467544" y="2924944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kopyto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18" name="Přímá spojnice 17"/>
          <p:cNvCxnSpPr/>
          <p:nvPr/>
        </p:nvCxnSpPr>
        <p:spPr>
          <a:xfrm>
            <a:off x="2051720" y="422108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051720" y="3573016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051720" y="2924944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051720" y="4869160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051720" y="5517232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8244408" y="4869160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8233591" y="4239309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8233591" y="3575053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30866" y="2935073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0329790"/>
              </p:ext>
            </p:extLst>
          </p:nvPr>
        </p:nvGraphicFramePr>
        <p:xfrm>
          <a:off x="3635896" y="4869160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klopýtat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7479457"/>
              </p:ext>
            </p:extLst>
          </p:nvPr>
        </p:nvGraphicFramePr>
        <p:xfrm>
          <a:off x="3635896" y="4239309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pytel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2279286"/>
              </p:ext>
            </p:extLst>
          </p:nvPr>
        </p:nvGraphicFramePr>
        <p:xfrm>
          <a:off x="3635896" y="3575053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  pýr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0954753"/>
              </p:ext>
            </p:extLst>
          </p:nvPr>
        </p:nvGraphicFramePr>
        <p:xfrm>
          <a:off x="3635896" y="2935073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pýcha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43" name="Přímá spojnice 42"/>
          <p:cNvCxnSpPr/>
          <p:nvPr/>
        </p:nvCxnSpPr>
        <p:spPr>
          <a:xfrm>
            <a:off x="5148064" y="4869566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131093" y="422108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114122" y="3575053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107090" y="2935073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7017590"/>
              </p:ext>
            </p:extLst>
          </p:nvPr>
        </p:nvGraphicFramePr>
        <p:xfrm>
          <a:off x="3635896" y="5517232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čepýřit se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3" name="Přímá spojnice 52"/>
          <p:cNvCxnSpPr/>
          <p:nvPr/>
        </p:nvCxnSpPr>
        <p:spPr>
          <a:xfrm>
            <a:off x="5148064" y="5517232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1279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P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2. Do vyjmenovaných slov doplň PY (PÝ), do ostatních PI (PÍ</a:t>
            </a:r>
            <a:r>
              <a:rPr lang="cs-CZ" sz="2400" dirty="0" smtClean="0"/>
              <a:t>):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NETO___R                                O___CE                                  KO___TO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___LKA                          TO___T                                         ___KAT</a:t>
            </a:r>
          </a:p>
          <a:p>
            <a:pPr marL="0" indent="0">
              <a:buNone/>
            </a:pPr>
            <a:r>
              <a:rPr lang="cs-CZ" sz="2400" dirty="0" smtClean="0"/>
              <a:t>      LE___DLO                          ČE___ŘIT                                     ___LNÝ</a:t>
            </a:r>
          </a:p>
          <a:p>
            <a:pPr marL="0" indent="0">
              <a:buNone/>
            </a:pPr>
            <a:r>
              <a:rPr lang="cs-CZ" sz="2400" dirty="0" smtClean="0"/>
              <a:t>          ___CHA                        KLO___TAT                                    ___RÁT</a:t>
            </a:r>
          </a:p>
          <a:p>
            <a:pPr marL="0" indent="0">
              <a:buNone/>
            </a:pPr>
            <a:r>
              <a:rPr lang="cs-CZ" sz="2400" dirty="0" smtClean="0"/>
              <a:t>          ___RKO                         SKU___NKA                                  ___ŘIT</a:t>
            </a:r>
          </a:p>
          <a:p>
            <a:pPr marL="0" indent="0">
              <a:buNone/>
            </a:pPr>
            <a:r>
              <a:rPr lang="cs-CZ" sz="2400" dirty="0" smtClean="0"/>
              <a:t>          ___TEL                               Z___TOVAT                          TŘ___TIT</a:t>
            </a:r>
          </a:p>
          <a:p>
            <a:pPr marL="0" indent="0">
              <a:buNone/>
            </a:pPr>
            <a:r>
              <a:rPr lang="cs-CZ" sz="2400" dirty="0" smtClean="0"/>
              <a:t>    SLE___Š                                     ___SKOT                             PA___R</a:t>
            </a:r>
          </a:p>
          <a:p>
            <a:pPr marL="0" indent="0">
              <a:buNone/>
            </a:pPr>
            <a:r>
              <a:rPr lang="cs-CZ" sz="2400" dirty="0" smtClean="0"/>
              <a:t>          ___SEK                           DO___S                                        ___SK</a:t>
            </a:r>
          </a:p>
          <a:p>
            <a:pPr marL="0" indent="0">
              <a:buNone/>
            </a:pPr>
            <a:r>
              <a:rPr lang="cs-CZ" sz="2400" dirty="0" smtClean="0"/>
              <a:t>          ___CHAT                              ___SKAT                                 ___R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27344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P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Doplňte i - í nebo y - </a:t>
            </a:r>
            <a:r>
              <a:rPr lang="cs-CZ" sz="2400" dirty="0" smtClean="0"/>
              <a:t>ý: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P_sklavý hlas, p_tle p_škotů, podkova na kop_ta, krasop_sné </a:t>
            </a:r>
          </a:p>
          <a:p>
            <a:pPr marL="0" indent="0">
              <a:buNone/>
            </a:pPr>
            <a:r>
              <a:rPr lang="cs-CZ" sz="2400" dirty="0" smtClean="0"/>
              <a:t>p_smo, p_tná voda, rosa se třp_tila, up_štěný hlas, p_řím se </a:t>
            </a:r>
          </a:p>
          <a:p>
            <a:pPr marL="0" indent="0">
              <a:buNone/>
            </a:pPr>
            <a:r>
              <a:rPr lang="cs-CZ" sz="2400" dirty="0" smtClean="0"/>
              <a:t>studem, studené p_vo, p_kej za svůj čin, barevný náp_s, tma jako </a:t>
            </a:r>
          </a:p>
          <a:p>
            <a:pPr marL="0" indent="0">
              <a:buNone/>
            </a:pPr>
            <a:r>
              <a:rPr lang="cs-CZ" sz="2400" dirty="0" smtClean="0"/>
              <a:t>v p_tli, dětské p_skoviště, ptakop_sk v muzeu, sp_cí Růženka, </a:t>
            </a:r>
          </a:p>
          <a:p>
            <a:pPr marL="0" indent="0">
              <a:buNone/>
            </a:pPr>
            <a:r>
              <a:rPr lang="cs-CZ" sz="2400" dirty="0" smtClean="0"/>
              <a:t>srnčí kop_tka, Pep_kův záp_sník, dětská krup_čka, nep_šni se </a:t>
            </a:r>
          </a:p>
          <a:p>
            <a:pPr marL="0" indent="0">
              <a:buNone/>
            </a:pPr>
            <a:r>
              <a:rPr lang="cs-CZ" sz="2400" dirty="0" smtClean="0"/>
              <a:t>cizím peřím, nepřep_suj p_smena, pozor ať neklop_tneš, </a:t>
            </a:r>
          </a:p>
          <a:p>
            <a:pPr marL="0" indent="0">
              <a:buNone/>
            </a:pPr>
            <a:r>
              <a:rPr lang="cs-CZ" sz="2400" dirty="0" smtClean="0"/>
              <a:t>nap_chni si špekáček, op_lovat trám p_lníkem, načep_řené peří, </a:t>
            </a:r>
          </a:p>
          <a:p>
            <a:pPr marL="0" indent="0">
              <a:buNone/>
            </a:pPr>
            <a:r>
              <a:rPr lang="cs-CZ" sz="2400" dirty="0" smtClean="0"/>
              <a:t>p_rátská loď, pod kop_ty koní, nap_nat sluch, slep_t obrázek.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49360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P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1. Do rámečku očísluj vyjmenovaná slova podle </a:t>
            </a:r>
            <a:r>
              <a:rPr lang="cs-CZ" sz="2400" dirty="0" smtClean="0"/>
              <a:t>pořadí: 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0888960"/>
              </p:ext>
            </p:extLst>
          </p:nvPr>
        </p:nvGraphicFramePr>
        <p:xfrm>
          <a:off x="6660232" y="4869160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zpytovat   10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36576"/>
              </p:ext>
            </p:extLst>
          </p:nvPr>
        </p:nvGraphicFramePr>
        <p:xfrm>
          <a:off x="6660232" y="4245293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pýřit se    13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9289080"/>
              </p:ext>
            </p:extLst>
          </p:nvPr>
        </p:nvGraphicFramePr>
        <p:xfrm>
          <a:off x="467544" y="4221088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třpytit se     9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6023001"/>
              </p:ext>
            </p:extLst>
          </p:nvPr>
        </p:nvGraphicFramePr>
        <p:xfrm>
          <a:off x="467544" y="3573016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 pysk         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9074491"/>
              </p:ext>
            </p:extLst>
          </p:nvPr>
        </p:nvGraphicFramePr>
        <p:xfrm>
          <a:off x="6660232" y="3579089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netopýr      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273838"/>
              </p:ext>
            </p:extLst>
          </p:nvPr>
        </p:nvGraphicFramePr>
        <p:xfrm>
          <a:off x="6660232" y="2953060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  pyl           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874027"/>
              </p:ext>
            </p:extLst>
          </p:nvPr>
        </p:nvGraphicFramePr>
        <p:xfrm>
          <a:off x="467544" y="4869160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pykat       11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4226171"/>
              </p:ext>
            </p:extLst>
          </p:nvPr>
        </p:nvGraphicFramePr>
        <p:xfrm>
          <a:off x="467544" y="5517232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slepýš        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0258002"/>
              </p:ext>
            </p:extLst>
          </p:nvPr>
        </p:nvGraphicFramePr>
        <p:xfrm>
          <a:off x="467544" y="2924944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5816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kopyto       7     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13" name="Přímá spojnice 12"/>
          <p:cNvCxnSpPr/>
          <p:nvPr/>
        </p:nvCxnSpPr>
        <p:spPr>
          <a:xfrm>
            <a:off x="2051720" y="422108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051720" y="3573016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051720" y="2924944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051720" y="4869160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051720" y="5517232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8244408" y="4869160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8233591" y="4239309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8233591" y="3575053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230866" y="2935073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8725871"/>
              </p:ext>
            </p:extLst>
          </p:nvPr>
        </p:nvGraphicFramePr>
        <p:xfrm>
          <a:off x="3635896" y="4869160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klopýtat      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8890501"/>
              </p:ext>
            </p:extLst>
          </p:nvPr>
        </p:nvGraphicFramePr>
        <p:xfrm>
          <a:off x="3635896" y="4239309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pytel         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8162137"/>
              </p:ext>
            </p:extLst>
          </p:nvPr>
        </p:nvGraphicFramePr>
        <p:xfrm>
          <a:off x="3635896" y="3575053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  pýr         12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46181"/>
              </p:ext>
            </p:extLst>
          </p:nvPr>
        </p:nvGraphicFramePr>
        <p:xfrm>
          <a:off x="3635896" y="2935073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pýcha        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26" name="Přímá spojnice 25"/>
          <p:cNvCxnSpPr/>
          <p:nvPr/>
        </p:nvCxnSpPr>
        <p:spPr>
          <a:xfrm>
            <a:off x="5148064" y="4869566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131093" y="422108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114122" y="3575053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07090" y="2935073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7015122"/>
              </p:ext>
            </p:extLst>
          </p:nvPr>
        </p:nvGraphicFramePr>
        <p:xfrm>
          <a:off x="3635896" y="5517232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čepýřit se    14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31" name="Přímá spojnice 30"/>
          <p:cNvCxnSpPr/>
          <p:nvPr/>
        </p:nvCxnSpPr>
        <p:spPr>
          <a:xfrm>
            <a:off x="5148064" y="5517232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533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P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600" dirty="0" smtClean="0"/>
              <a:t>2. Do vyjmenovaných slov doplň PY (PÝ), do ostatních PI (PÍ</a:t>
            </a:r>
            <a:r>
              <a:rPr lang="cs-CZ" sz="2600" dirty="0" smtClean="0"/>
              <a:t>):</a:t>
            </a:r>
            <a:endParaRPr lang="cs-CZ" sz="26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600" dirty="0" smtClean="0"/>
              <a:t>NETO </a:t>
            </a:r>
            <a:r>
              <a:rPr lang="cs-CZ" sz="2600" b="1" dirty="0" smtClean="0"/>
              <a:t>PÝ </a:t>
            </a:r>
            <a:r>
              <a:rPr lang="cs-CZ" sz="2600" dirty="0" smtClean="0"/>
              <a:t>R                               O </a:t>
            </a:r>
            <a:r>
              <a:rPr lang="cs-CZ" sz="2600" b="1" dirty="0" smtClean="0"/>
              <a:t>PI </a:t>
            </a:r>
            <a:r>
              <a:rPr lang="cs-CZ" sz="2600" dirty="0" smtClean="0"/>
              <a:t>CE                                  KO </a:t>
            </a:r>
            <a:r>
              <a:rPr lang="cs-CZ" sz="2600" b="1" dirty="0" smtClean="0"/>
              <a:t>PY </a:t>
            </a:r>
            <a:r>
              <a:rPr lang="cs-CZ" sz="2600" dirty="0" smtClean="0"/>
              <a:t>TO             </a:t>
            </a:r>
          </a:p>
          <a:p>
            <a:pPr marL="0" indent="0">
              <a:buNone/>
            </a:pPr>
            <a:r>
              <a:rPr lang="cs-CZ" sz="2600" dirty="0" smtClean="0"/>
              <a:t>           </a:t>
            </a:r>
            <a:r>
              <a:rPr lang="cs-CZ" sz="2600" b="1" dirty="0" smtClean="0"/>
              <a:t>PI </a:t>
            </a:r>
            <a:r>
              <a:rPr lang="cs-CZ" sz="2600" dirty="0" smtClean="0"/>
              <a:t>LKA                          TO </a:t>
            </a:r>
            <a:r>
              <a:rPr lang="cs-CZ" sz="2600" b="1" dirty="0" smtClean="0"/>
              <a:t>PI </a:t>
            </a:r>
            <a:r>
              <a:rPr lang="cs-CZ" sz="2600" dirty="0" smtClean="0"/>
              <a:t>T                                          </a:t>
            </a:r>
            <a:r>
              <a:rPr lang="cs-CZ" sz="2600" b="1" dirty="0" smtClean="0"/>
              <a:t>PY </a:t>
            </a:r>
            <a:r>
              <a:rPr lang="cs-CZ" sz="2600" dirty="0" smtClean="0"/>
              <a:t>KAT</a:t>
            </a:r>
          </a:p>
          <a:p>
            <a:pPr marL="0" indent="0">
              <a:buNone/>
            </a:pPr>
            <a:r>
              <a:rPr lang="cs-CZ" sz="2600" dirty="0" smtClean="0"/>
              <a:t>      LE </a:t>
            </a:r>
            <a:r>
              <a:rPr lang="cs-CZ" sz="2600" b="1" dirty="0" smtClean="0"/>
              <a:t>PI </a:t>
            </a:r>
            <a:r>
              <a:rPr lang="cs-CZ" sz="2600" dirty="0" smtClean="0"/>
              <a:t>DLO                         ČE </a:t>
            </a:r>
            <a:r>
              <a:rPr lang="cs-CZ" sz="2600" b="1" dirty="0" smtClean="0"/>
              <a:t>PÝ </a:t>
            </a:r>
            <a:r>
              <a:rPr lang="cs-CZ" sz="2600" dirty="0" smtClean="0"/>
              <a:t>ŘIT                                      </a:t>
            </a:r>
            <a:r>
              <a:rPr lang="cs-CZ" sz="2600" b="1" dirty="0" smtClean="0"/>
              <a:t>PI </a:t>
            </a:r>
            <a:r>
              <a:rPr lang="cs-CZ" sz="2600" dirty="0" smtClean="0"/>
              <a:t>LNÝ</a:t>
            </a:r>
          </a:p>
          <a:p>
            <a:pPr marL="0" indent="0">
              <a:buNone/>
            </a:pPr>
            <a:r>
              <a:rPr lang="cs-CZ" sz="2600" dirty="0" smtClean="0"/>
              <a:t>           </a:t>
            </a:r>
            <a:r>
              <a:rPr lang="cs-CZ" sz="2600" b="1" dirty="0" smtClean="0"/>
              <a:t>PÝ </a:t>
            </a:r>
            <a:r>
              <a:rPr lang="cs-CZ" sz="2600" dirty="0" smtClean="0"/>
              <a:t>CHA                      KLO </a:t>
            </a:r>
            <a:r>
              <a:rPr lang="cs-CZ" sz="2600" b="1" dirty="0" smtClean="0"/>
              <a:t>PÝ </a:t>
            </a:r>
            <a:r>
              <a:rPr lang="cs-CZ" sz="2600" dirty="0" smtClean="0"/>
              <a:t>TAT                                     </a:t>
            </a:r>
            <a:r>
              <a:rPr lang="cs-CZ" sz="2600" b="1" dirty="0" smtClean="0"/>
              <a:t>PI </a:t>
            </a:r>
            <a:r>
              <a:rPr lang="cs-CZ" sz="2600" dirty="0" smtClean="0"/>
              <a:t>RÁT</a:t>
            </a:r>
          </a:p>
          <a:p>
            <a:pPr marL="0" indent="0">
              <a:buNone/>
            </a:pPr>
            <a:r>
              <a:rPr lang="cs-CZ" sz="2600" dirty="0" smtClean="0"/>
              <a:t>           </a:t>
            </a:r>
            <a:r>
              <a:rPr lang="cs-CZ" sz="2600" b="1" dirty="0" smtClean="0"/>
              <a:t>PÍ </a:t>
            </a:r>
            <a:r>
              <a:rPr lang="cs-CZ" sz="2600" dirty="0" smtClean="0"/>
              <a:t>RKO                        SKU </a:t>
            </a:r>
            <a:r>
              <a:rPr lang="cs-CZ" sz="2600" b="1" dirty="0" smtClean="0"/>
              <a:t>PI </a:t>
            </a:r>
            <a:r>
              <a:rPr lang="cs-CZ" sz="2600" dirty="0" smtClean="0"/>
              <a:t>NKA                                   </a:t>
            </a:r>
            <a:r>
              <a:rPr lang="cs-CZ" sz="2600" b="1" dirty="0" smtClean="0"/>
              <a:t>PÝ </a:t>
            </a:r>
            <a:r>
              <a:rPr lang="cs-CZ" sz="2600" dirty="0" smtClean="0"/>
              <a:t>ŘIT</a:t>
            </a:r>
          </a:p>
          <a:p>
            <a:pPr marL="0" indent="0">
              <a:buNone/>
            </a:pPr>
            <a:r>
              <a:rPr lang="cs-CZ" sz="2600" dirty="0" smtClean="0"/>
              <a:t>           </a:t>
            </a:r>
            <a:r>
              <a:rPr lang="cs-CZ" sz="2600" b="1" dirty="0" smtClean="0"/>
              <a:t>PY </a:t>
            </a:r>
            <a:r>
              <a:rPr lang="cs-CZ" sz="2600" dirty="0" smtClean="0"/>
              <a:t>TEL                             Z </a:t>
            </a:r>
            <a:r>
              <a:rPr lang="cs-CZ" sz="2600" b="1" dirty="0" smtClean="0"/>
              <a:t>PY </a:t>
            </a:r>
            <a:r>
              <a:rPr lang="cs-CZ" sz="2600" dirty="0" smtClean="0"/>
              <a:t>TOVAT                         TŘ </a:t>
            </a:r>
            <a:r>
              <a:rPr lang="cs-CZ" sz="2600" b="1" dirty="0" smtClean="0"/>
              <a:t>PY </a:t>
            </a:r>
            <a:r>
              <a:rPr lang="cs-CZ" sz="2600" dirty="0" smtClean="0"/>
              <a:t>TIT</a:t>
            </a:r>
          </a:p>
          <a:p>
            <a:pPr marL="0" indent="0">
              <a:buNone/>
            </a:pPr>
            <a:r>
              <a:rPr lang="cs-CZ" sz="2600" dirty="0" smtClean="0"/>
              <a:t>    SLE </a:t>
            </a:r>
            <a:r>
              <a:rPr lang="cs-CZ" sz="2600" b="1" dirty="0" smtClean="0"/>
              <a:t>PÝ </a:t>
            </a:r>
            <a:r>
              <a:rPr lang="cs-CZ" sz="2600" dirty="0" smtClean="0"/>
              <a:t>Š                                    </a:t>
            </a:r>
            <a:r>
              <a:rPr lang="cs-CZ" sz="2600" b="1" dirty="0" smtClean="0"/>
              <a:t>PÍ </a:t>
            </a:r>
            <a:r>
              <a:rPr lang="cs-CZ" sz="2600" dirty="0" smtClean="0"/>
              <a:t>SKOT                             PA </a:t>
            </a:r>
            <a:r>
              <a:rPr lang="cs-CZ" sz="2600" b="1" dirty="0" smtClean="0"/>
              <a:t>PÍ </a:t>
            </a:r>
            <a:r>
              <a:rPr lang="cs-CZ" sz="2600" dirty="0" smtClean="0"/>
              <a:t>R</a:t>
            </a:r>
          </a:p>
          <a:p>
            <a:pPr marL="0" indent="0">
              <a:buNone/>
            </a:pPr>
            <a:r>
              <a:rPr lang="cs-CZ" sz="2600" dirty="0" smtClean="0"/>
              <a:t>           </a:t>
            </a:r>
            <a:r>
              <a:rPr lang="cs-CZ" sz="2600" b="1" dirty="0" smtClean="0"/>
              <a:t>PÍ </a:t>
            </a:r>
            <a:r>
              <a:rPr lang="cs-CZ" sz="2600" dirty="0" smtClean="0"/>
              <a:t>SEK                          DO </a:t>
            </a:r>
            <a:r>
              <a:rPr lang="cs-CZ" sz="2600" b="1" dirty="0" smtClean="0"/>
              <a:t>PI </a:t>
            </a:r>
            <a:r>
              <a:rPr lang="cs-CZ" sz="2600" dirty="0" smtClean="0"/>
              <a:t>S                                         </a:t>
            </a:r>
            <a:r>
              <a:rPr lang="cs-CZ" sz="2600" b="1" dirty="0" smtClean="0"/>
              <a:t>PY </a:t>
            </a:r>
            <a:r>
              <a:rPr lang="cs-CZ" sz="2600" dirty="0" smtClean="0"/>
              <a:t>SK</a:t>
            </a:r>
          </a:p>
          <a:p>
            <a:pPr marL="0" indent="0">
              <a:buNone/>
            </a:pPr>
            <a:r>
              <a:rPr lang="cs-CZ" sz="2600" dirty="0" smtClean="0"/>
              <a:t>           </a:t>
            </a:r>
            <a:r>
              <a:rPr lang="cs-CZ" sz="2600" b="1" dirty="0" smtClean="0"/>
              <a:t>PÍ </a:t>
            </a:r>
            <a:r>
              <a:rPr lang="cs-CZ" sz="2600" dirty="0" smtClean="0"/>
              <a:t>CHAT                              </a:t>
            </a:r>
            <a:r>
              <a:rPr lang="cs-CZ" sz="2600" b="1" dirty="0" smtClean="0"/>
              <a:t>PÍ </a:t>
            </a:r>
            <a:r>
              <a:rPr lang="cs-CZ" sz="2600" dirty="0" smtClean="0"/>
              <a:t>SKAT                                  </a:t>
            </a:r>
            <a:r>
              <a:rPr lang="cs-CZ" sz="2600" b="1" dirty="0" smtClean="0"/>
              <a:t>PÝ </a:t>
            </a:r>
            <a:r>
              <a:rPr lang="cs-CZ" sz="2600" dirty="0" smtClean="0"/>
              <a:t>R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12679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P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Doplňte i - í nebo y - </a:t>
            </a:r>
            <a:r>
              <a:rPr lang="cs-CZ" sz="2400" dirty="0" smtClean="0"/>
              <a:t>ý: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Pisklavý hlas, pytle piškotů, podkova na kopyta, krasopisné </a:t>
            </a:r>
          </a:p>
          <a:p>
            <a:pPr marL="0" indent="0">
              <a:buNone/>
            </a:pPr>
            <a:r>
              <a:rPr lang="cs-CZ" sz="2400" dirty="0" smtClean="0"/>
              <a:t>písmo, pitná voda, rosa se třpytila, upištěný hlas, pýřím se </a:t>
            </a:r>
          </a:p>
          <a:p>
            <a:pPr marL="0" indent="0">
              <a:buNone/>
            </a:pPr>
            <a:r>
              <a:rPr lang="cs-CZ" sz="2400" dirty="0" smtClean="0"/>
              <a:t>studem, studené pivo, pykej za svůj čin, barevný nápis, tma jako </a:t>
            </a:r>
          </a:p>
          <a:p>
            <a:pPr marL="0" indent="0">
              <a:buNone/>
            </a:pPr>
            <a:r>
              <a:rPr lang="cs-CZ" sz="2400" dirty="0" smtClean="0"/>
              <a:t>v pytli, dětské pískoviště, ptakopysk v muzeu, spící Růženka, </a:t>
            </a:r>
          </a:p>
          <a:p>
            <a:pPr marL="0" indent="0">
              <a:buNone/>
            </a:pPr>
            <a:r>
              <a:rPr lang="cs-CZ" sz="2400" dirty="0" smtClean="0"/>
              <a:t>srnčí kopýtka, Pepíkův zápisník, dětská krupička, nepyšni se </a:t>
            </a:r>
          </a:p>
          <a:p>
            <a:pPr marL="0" indent="0">
              <a:buNone/>
            </a:pPr>
            <a:r>
              <a:rPr lang="cs-CZ" sz="2400" dirty="0" smtClean="0"/>
              <a:t>cizím peřím, nepřepisuj písmena, pozor ať neklopýtneš, </a:t>
            </a:r>
          </a:p>
          <a:p>
            <a:pPr marL="0" indent="0">
              <a:buNone/>
            </a:pPr>
            <a:r>
              <a:rPr lang="cs-CZ" sz="2400" dirty="0" smtClean="0"/>
              <a:t>napíchni si špekáček, opilovat trám pilníkem, načepýřené peří, </a:t>
            </a:r>
          </a:p>
          <a:p>
            <a:pPr marL="0" indent="0">
              <a:buNone/>
            </a:pPr>
            <a:r>
              <a:rPr lang="cs-CZ" sz="2400" dirty="0" smtClean="0"/>
              <a:t>pirátská loď, pod kopyty koní, napínat sluch, slepit obrázek.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54293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archiv autora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3533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644</Words>
  <Application>Microsoft Office PowerPoint</Application>
  <PresentationFormat>Předvádění na obrazovce (4:3)</PresentationFormat>
  <Paragraphs>100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Pravopisná cvičení po P</vt:lpstr>
      <vt:lpstr>Pravopisná cvičení po P</vt:lpstr>
      <vt:lpstr>Pravopisná cvičení po P</vt:lpstr>
      <vt:lpstr>Pravopisná cvičení po P - řešení</vt:lpstr>
      <vt:lpstr>Pravopisná cvičení po P - řešení</vt:lpstr>
      <vt:lpstr>Pravopisná cvičení po P - řešení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Martin a Lída</cp:lastModifiedBy>
  <cp:revision>9</cp:revision>
  <dcterms:created xsi:type="dcterms:W3CDTF">2011-10-28T11:11:33Z</dcterms:created>
  <dcterms:modified xsi:type="dcterms:W3CDTF">2012-11-21T07:54:29Z</dcterms:modified>
</cp:coreProperties>
</file>