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2A-D180-462F-B3E5-1585E09F03F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6F534-B108-45A2-B895-F3B502E6A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1783C-CFC8-4EA7-9A0A-B41AB02C8384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62D72-2B31-447B-A7D1-D4CB4F899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C3097-0F6D-4CB5-86F3-F16A9E2A5777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EC980-8DFE-4284-B7B1-0239C7945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9346E-47BA-4267-AC4B-88AF5B5C72BB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02F22-553B-4DEC-8A74-851BA2DEFF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142B8-3EA3-44CC-9442-699E26D2F741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70A8D-D99B-40B1-8EC4-7172FC9D5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BD567-6889-4899-BB4A-E3602FEABADC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AD4E6D-8872-49BF-9ED1-60D58DF5C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F89F0-51AC-4CDF-A232-86FE01A5EB58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BC22B-C227-49BB-8148-4138E2158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C302C-662E-47A5-B961-2F1AC3521F0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C420B-B9C7-4873-A887-804908A6D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11B6B-E1F3-429A-8703-42F25B09291F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354AF-23C2-437D-943C-0EB65E7A9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02E68-A4B6-44CA-9CD6-AE12A618BC8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BFFFA-76A4-4CDE-97FC-78604A77B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FE19A-BAA9-452B-AA2D-B3D6DE1A1B94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566F1-E62A-4663-B002-AA3171FE2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9FE6DD-7634-4E6C-BD0D-CD1C7E2C2B23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99230A-3483-4AEE-9800-2311DE160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jezevec+lesn%C3%AD&amp;hl=cs&amp;sa=X&amp;rlz=1T4ADRA_csCZ451CZ457&amp;biw=1366&amp;bih=564&amp;tbm=isch&amp;prmd=imvns&amp;tbnid=9t5IK4v4GhAuHM:&amp;imgrefurl=http://www.lesycr.cz/photo_gallery.php?photoID=120&amp;presentationID=1&amp;docid=13TUVSn_E644cM&amp;imgurl=http://www.lesycr.cz/common/images/photo_gallery/myslivost-savci-Jezevec-lesni/jezevec-lesni-01.jpg&amp;w=699&amp;h=466&amp;ei=9E_KTqroOsnLtAavpuWsBw&amp;zoom=1&amp;iact=hc&amp;vpx=1048&amp;vpy=200&amp;dur=1576&amp;hovh=183&amp;hovw=275&amp;tx=216&amp;ty=127&amp;sig=108509691898886102911&amp;page=1&amp;tbnh=156&amp;tbnw=214&amp;start=0&amp;ndsp=10&amp;ved=1t:429,r:4,s:0" TargetMode="External"/><Relationship Id="rId2" Type="http://schemas.openxmlformats.org/officeDocument/2006/relationships/hyperlink" Target="http://www.google.cz/imgres?q=listnat%C3%A9+lesy+m%C3%ADrn%C3%A9ho+p%C3%A1su&amp;hl=cs&amp;sa=X&amp;rlz=1T4ADRA_csCZ451CZ457&amp;biw=1366&amp;bih=564&amp;tbm=isch&amp;prmd=imvns&amp;tbnid=XF8LlNPpdMvx6M:&amp;imgrefurl=http://www.ornis.cz/exponaty/brhlik-lesni&amp;docid=v31MkZqNG_lzmM&amp;imgurl=http://www.ornis.cz/img/content/ornis/exponaty/brhlik2.png&amp;w=300&amp;h=184&amp;ei=uk7KTubXCMfdsgaAh8XuBg&amp;zoom=1&amp;iact=hc&amp;vpx=1083&amp;vpy=155&amp;dur=5072&amp;hovh=147&amp;hovw=240&amp;tx=161&amp;ty=84&amp;sig=108509691898886102911&amp;page=1&amp;tbnh=98&amp;tbnw=159&amp;start=0&amp;ndsp=21&amp;ved=1t:429,r:20,s: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q=li%C5%A1ka+obecn%C3%A1&amp;hl=cs&amp;sa=X&amp;rlz=1T4ADRA_csCZ451CZ457&amp;biw=1366&amp;bih=603&amp;tbm=isch&amp;prmd=imvns&amp;tbnid=BWbVqB5SauOlfM:&amp;imgrefurl=http://www.priroda.cz/lexikon.php?detail=174&amp;docid=lOOm8sYIQqC3uM&amp;imgurl=http://www.priroda.cz/clanky/foto/liska.jpg&amp;w=334&amp;h=500&amp;ei=_RjNTvzMEMfpOa7I8ZwP&amp;zoom=1&amp;iact=hc&amp;vpx=165&amp;vpy=134&amp;dur=2869&amp;hovh=275&amp;hovw=183&amp;tx=116&amp;ty=162&amp;sig=108509691898886102911&amp;page=1&amp;tbnh=116&amp;tbnw=76&amp;start=0&amp;ndsp=23&amp;ved=1t:429,r:0,s: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rnec+obecn%C3%BD&amp;hl=cs&amp;sa=X&amp;rlz=1T4ADRA_csCZ451CZ457&amp;biw=1366&amp;bih=564&amp;tbm=isch&amp;prmd=imvns&amp;tbnid=OExiki6ba1AeFM:&amp;imgrefurl=http://www.jynx-t.net/priroda/srnec-obecny-4-0-13369344.html&amp;docid=MpvvMBbiHN_WlM&amp;imgurl=http://www.jynx-t.net/priroda/Data/Images/Srnec-obecny_4.jpg&amp;w=1050&amp;h=775&amp;ei=l1HKTteQK9Dbsgbi9LiDBw&amp;zoom=1&amp;iact=hc&amp;vpx=958&amp;vpy=137&amp;dur=5576&amp;hovh=193&amp;hovw=261&amp;tx=128&amp;ty=117&amp;sig=108509691898886102911&amp;page=1&amp;tbnh=113&amp;tbnw=150&amp;start=0&amp;ndsp=23&amp;ved=1t:429,r:6,s:0" TargetMode="External"/><Relationship Id="rId2" Type="http://schemas.openxmlformats.org/officeDocument/2006/relationships/hyperlink" Target="http://www.google.cz/imgres?q=veverka+obecn%C3%A1&amp;hl=cs&amp;sa=X&amp;rlz=1T4ADRA_csCZ451CZ457&amp;biw=1366&amp;bih=564&amp;tbm=isch&amp;prmd=imvns&amp;tbnid=gpiXH7zLG26zIM:&amp;imgrefurl=http://cs.wikipedia.org/wiki/Veverka_obecn%C3%A1&amp;docid=_pvRfmpnSy8PrM&amp;imgurl=http://upload.wikimedia.org/wikipedia/commons/thumb/6/69/Kurre5.jpg/170px-Kurre5.jpg&amp;w=170&amp;h=261&amp;ei=2VDKTpWmDY2tsgbxy6HTDA&amp;zoom=1&amp;iact=hc&amp;vpx=881&amp;vpy=260&amp;dur=3249&amp;hovh=208&amp;hovw=136&amp;tx=95&amp;ty=123&amp;sig=108509691898886102911&amp;page=1&amp;tbnh=114&amp;tbnw=74&amp;start=0&amp;ndsp=23&amp;ved=1t:429,r:13,s: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1413" y="384175"/>
          <a:ext cx="4321175" cy="6089650"/>
        </p:xfrm>
        <a:graphic>
          <a:graphicData uri="http://schemas.openxmlformats.org/presentationml/2006/ole">
            <p:oleObj spid="_x0000_s1026" name="Document" r:id="rId3" imgW="6087644" imgH="8583595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4213" y="476250"/>
            <a:ext cx="7772400" cy="14684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Krajina lesů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773238"/>
            <a:ext cx="7777163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913" y="1989138"/>
            <a:ext cx="6400800" cy="863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Listnaté a smíšené lesy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z="2800" b="1" smtClean="0"/>
              <a:t>Listnaté a smíšené lesy </a:t>
            </a:r>
            <a:r>
              <a:rPr lang="cs-CZ" sz="2800" smtClean="0"/>
              <a:t>se vyskytují v teplejších  oblastech na jih od lesů jehličnatých.</a:t>
            </a:r>
          </a:p>
          <a:p>
            <a:r>
              <a:rPr lang="cs-CZ" sz="2800" smtClean="0"/>
              <a:t>Jsou v oblastech, kde se střídají čtyři roční období, podnebí je velmi </a:t>
            </a:r>
            <a:r>
              <a:rPr lang="cs-CZ" sz="2800" b="1" smtClean="0"/>
              <a:t>příznivé pro život lidí</a:t>
            </a:r>
            <a:r>
              <a:rPr lang="cs-CZ" sz="2800" smtClean="0"/>
              <a:t>.</a:t>
            </a:r>
          </a:p>
          <a:p>
            <a:r>
              <a:rPr lang="cs-CZ" sz="2800" smtClean="0"/>
              <a:t>Popiš vlastními slovy, jak vypadá listnatý les </a:t>
            </a:r>
            <a:r>
              <a:rPr lang="cs-CZ" sz="2800" smtClean="0">
                <a:latin typeface="Arial" charset="0"/>
              </a:rPr>
              <a:t>                              </a:t>
            </a:r>
            <a:r>
              <a:rPr lang="cs-CZ" sz="2800" smtClean="0"/>
              <a:t>v jednotlivých ročních obdobích.</a:t>
            </a:r>
          </a:p>
          <a:p>
            <a:endParaRPr lang="cs-CZ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589338"/>
            <a:ext cx="3811587" cy="285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897188"/>
            <a:ext cx="2663825" cy="355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6054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 těchto lesích převládají </a:t>
            </a:r>
            <a:r>
              <a:rPr lang="cs-CZ" sz="2800" b="1" dirty="0" smtClean="0"/>
              <a:t>duby, buky a javory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Lesy poskytují dostatek potravy pro býložravce, jako jsou </a:t>
            </a:r>
            <a:r>
              <a:rPr lang="cs-CZ" sz="2800" b="1" dirty="0" smtClean="0"/>
              <a:t>veverky, myši, hraboši, srnci</a:t>
            </a:r>
            <a:r>
              <a:rPr lang="cs-CZ" sz="2800" dirty="0" smtClean="0"/>
              <a:t>, ale i velké množství</a:t>
            </a:r>
            <a:r>
              <a:rPr lang="cs-CZ" sz="2800" b="1" dirty="0" smtClean="0"/>
              <a:t> ptáků</a:t>
            </a:r>
            <a:r>
              <a:rPr lang="cs-CZ" sz="2800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450" y="2703513"/>
            <a:ext cx="2441575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8413" y="4070350"/>
            <a:ext cx="3551237" cy="236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71775" y="4578350"/>
            <a:ext cx="2495550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2185988"/>
            <a:ext cx="2401887" cy="160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63938" y="2190750"/>
            <a:ext cx="2087562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Ani masožravci jako </a:t>
            </a:r>
            <a:r>
              <a:rPr lang="cs-CZ" sz="2800" b="1" dirty="0" smtClean="0"/>
              <a:t>liška</a:t>
            </a:r>
            <a:r>
              <a:rPr lang="cs-CZ" sz="2800" dirty="0" smtClean="0"/>
              <a:t> nemají nouzi o kořist.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Jmenuj další lesní zvířata.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831975"/>
            <a:ext cx="3529012" cy="279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4945063"/>
            <a:ext cx="27352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Čím se živí a jaké si budují úkryty?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1211263"/>
            <a:ext cx="3384550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r>
              <a:rPr lang="cs-CZ" sz="2800" smtClean="0"/>
              <a:t>Na podzim listí opadává a hromadí se pod stromy. </a:t>
            </a:r>
            <a:r>
              <a:rPr lang="cs-CZ" sz="2800" smtClean="0">
                <a:latin typeface="Arial" charset="0"/>
              </a:rPr>
              <a:t>           </a:t>
            </a:r>
            <a:r>
              <a:rPr lang="cs-CZ" sz="2800" smtClean="0"/>
              <a:t>Z listů vzniká humus. Zdejší půdy mají pod černým humusovým horizontem mocný, </a:t>
            </a:r>
            <a:r>
              <a:rPr lang="cs-CZ" sz="2800" b="1" smtClean="0"/>
              <a:t>hnědě zbarvený horizont</a:t>
            </a:r>
            <a:r>
              <a:rPr lang="cs-CZ" sz="2800" smtClean="0"/>
              <a:t>. Po vykácení lesa jsou půdy úrodné.</a:t>
            </a:r>
          </a:p>
          <a:p>
            <a:r>
              <a:rPr lang="cs-CZ" sz="2800" smtClean="0"/>
              <a:t>Od nepaměti se zde usazovali lidé a lesy káceli. </a:t>
            </a:r>
            <a:r>
              <a:rPr lang="cs-CZ" sz="2800" smtClean="0">
                <a:latin typeface="Arial" charset="0"/>
              </a:rPr>
              <a:t>                       </a:t>
            </a:r>
            <a:r>
              <a:rPr lang="cs-CZ" sz="2800" smtClean="0"/>
              <a:t>Na místě lesů vytvářeli pole a stavěli vesnice a města. Stoupající spotřeba dřeva způsobila, že lidé vysazovali místo původních druhů stromů smrky, které rostou rychle.</a:t>
            </a:r>
          </a:p>
          <a:p>
            <a:r>
              <a:rPr lang="cs-CZ" sz="2800" smtClean="0"/>
              <a:t>Co tento zásah do přírody způsobil?</a:t>
            </a:r>
          </a:p>
          <a:p>
            <a:r>
              <a:rPr lang="cs-CZ" sz="2800" smtClean="0"/>
              <a:t>Popiš krajinu kolem tvého bydliště. Které stromy převládají, které plodiny se zde pěstují?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0403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2"/>
              </a:rPr>
              <a:t>http://www.google.cz/imgres?q=listnat%C3%A9+lesy+m%C3%ADrn%C3%A9ho+p%C3%A1su&amp;hl=cs&amp;sa=X&amp;rlz=1T4ADRA_csCZ451CZ457&amp;biw=1366&amp;bih=564&amp;tbm=isch&amp;prmd=imvns&amp;tbnid=XF8LlNPpdMvx6M:&amp;imgrefurl=http://www.ornis.cz/exponaty/brhlik-lesni&amp;docid=v31MkZqNG_lzmM&amp;imgurl=http://</a:t>
            </a:r>
            <a:r>
              <a:rPr lang="cs-CZ" sz="1600" u="sng" dirty="0" smtClean="0">
                <a:hlinkClick r:id="rId2"/>
              </a:rPr>
              <a:t>www.ornis.cz/img/content/ornis/exponaty/brhlik2.png&amp;w=300&amp;h=184&amp;ei=uk7KTubXCMfdsgaAh8XuBg&amp;zoom=1&amp;iact=hc&amp;vpx=1083&amp;vpy=155&amp;dur=5072&amp;hovh=147&amp;hovw=240&amp;tx=161&amp;ty=84&amp;sig=108509691898886102911&amp;page=1&amp;tbnh=98&amp;tbnw=159&amp;start=0&amp;ndsp=21&amp;ved=1t:429,r:20,s:0</a:t>
            </a:r>
            <a:endParaRPr lang="cs-CZ" sz="16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 smtClean="0">
                <a:hlinkClick r:id="rId3"/>
              </a:rPr>
              <a:t>http</a:t>
            </a:r>
            <a:r>
              <a:rPr lang="cs-CZ" sz="1600" u="sng" dirty="0">
                <a:hlinkClick r:id="rId3"/>
              </a:rPr>
              <a:t>://www.google.cz/imgres?q=jezevec+lesn%C3%AD&amp;hl=cs&amp;sa=X&amp;rlz=1T4ADRA_csCZ451CZ457&amp;biw=1366&amp;bih=564&amp;tbm=isch&amp;prmd=imvns&amp;tbnid=9t5IK4v4GhAuHM:&amp;imgrefurl=http://www.lesycr.cz/photo_gallery.php%3FphotoID%3D120%26presentationID%3D1&amp;docid=13TUVSn_E644cM&amp;imgurl=http://</a:t>
            </a:r>
            <a:r>
              <a:rPr lang="cs-CZ" sz="1600" u="sng" dirty="0" smtClean="0">
                <a:hlinkClick r:id="rId3"/>
              </a:rPr>
              <a:t>www.lesycr.cz/common/images/photo_gallery/myslivost-savci-Jezevec-lesni/jezevec-lesni-01.jpg&amp;w=699&amp;h=466&amp;ei=9E_KTqroOsnLtAavpuWsBw&amp;zoom=1&amp;iact=hc&amp;vpx=1048&amp;vpy=200&amp;dur=1576&amp;hovh=183&amp;hovw=275&amp;tx=216&amp;ty=127&amp;sig=108509691898886102911&amp;page=1&amp;tbnh=156&amp;tbnw=214&amp;start=0&amp;ndsp=10&amp;ved=1t:429,r:4,s:0</a:t>
            </a:r>
            <a:endParaRPr lang="cs-CZ" sz="16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hlinkClick r:id="rId4"/>
              </a:rPr>
              <a:t>http://www.google.cz/imgres?q=li%C5%A1ka+obecn%C3%A1&amp;hl=cs&amp;sa=X&amp;rlz=1T4ADRA_csCZ451CZ457&amp;biw=1366&amp;bih=603&amp;tbm=isch&amp;prmd=imvns&amp;tbnid=BWbVqB5SauOlfM:&amp;imgrefurl=http://www.priroda.cz/lexikon.php%3Fdetail%3D174&amp;docid=lOOm8sYIQqC3uM&amp;imgurl=http://www.priroda.cz/clanky/foto/liska.jpg&amp;w=334&amp;h=500&amp;ei=_RjNTvzMEMfpOa7I8ZwP&amp;zoom=1&amp;iact=hc&amp;vpx=165&amp;vpy=134&amp;dur=2869&amp;hovh=275&amp;hovw=183&amp;tx=116&amp;ty=162&amp;sig=108509691898886102911&amp;page=1&amp;tbnh=116&amp;tbnw=76&amp;start=0&amp;ndsp=23&amp;ved=1t:429,r:0,s:0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9753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2"/>
              </a:rPr>
              <a:t>http://www.google.cz/imgres?q=veverka+obecn%C3%A1&amp;hl=cs&amp;sa=X&amp;rlz=1T4ADRA_csCZ451CZ457&amp;biw=1366&amp;bih=564&amp;tbm=isch&amp;prmd=imvns&amp;tbnid=gpiXH7zLG26zIM:&amp;imgrefurl=http://cs.wikipedia.org/wiki/Veverka_obecn%25C3%25A1&amp;docid=_pvRfmpnSy8PrM&amp;imgurl=http://upload.wikimedia.org/wikipedia/commons/thumb/6/69/Kurre5.jpg/170px-Kurre5.jpg&amp;w=170&amp;h=261&amp;ei=2VDKTpWmDY2tsgbxy6HTDA&amp;zoom=1&amp;iact=hc&amp;vpx=881&amp;vpy=260&amp;dur=3249&amp;hovh=208&amp;hovw=136&amp;tx=95&amp;ty=123&amp;sig=108509691898886102911&amp;page=1&amp;tbnh=114&amp;tbnw=74&amp;start=0&amp;ndsp=23&amp;ved=1t:429,r:13,s:0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3"/>
              </a:rPr>
              <a:t>http://www.google.cz/imgres?q=srnec+obecn%C3%BD&amp;hl=cs&amp;sa=X&amp;rlz=1T4ADRA_csCZ451CZ457&amp;biw=1366&amp;bih=564&amp;tbm=isch&amp;prmd=imvns&amp;tbnid=OExiki6ba1AeFM:&amp;imgrefurl=http://www.jynx-t.net/priroda/srnec-obecny-4-0-13369344.html&amp;docid=MpvvMBbiHN_WlM&amp;imgurl=http://</a:t>
            </a:r>
            <a:r>
              <a:rPr lang="cs-CZ" sz="1600" u="sng" dirty="0" smtClean="0">
                <a:hlinkClick r:id="rId3"/>
              </a:rPr>
              <a:t>www.jynx-t.net/priroda/Data/Images/Srnec-obecny_4.jpg&amp;w=1050&amp;h=775&amp;ei=l1HKTteQK9Dbsgbi9LiDBw&amp;zoom=1&amp;iact=hc&amp;vpx=958&amp;vpy=137&amp;dur=5576&amp;hovh=193&amp;hovw=261&amp;tx=128&amp;ty=117&amp;sig=108509691898886102911&amp;page=1&amp;tbnh=113&amp;tbnw=150&amp;start=0&amp;ndsp=23&amp;ved=1t:429,r:6,s:0</a:t>
            </a:r>
            <a:endParaRPr lang="cs-CZ" sz="16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http://www.google.cz/imgres?q=kuka%C4%8Dka&amp;hl=cs&amp;sa=X&amp;rlz=1T4ADRA_csCZ451CZ457&amp;biw=1366&amp;bih=603&amp;tbm=isch&amp;prmd=imvns&amp;tbnid=h3kuOMbJA_ptcM:&amp;imgrefurl=http://cs.wikipedia.org/wiki/Kuka%25C4%258Dka_obecn%25C3%25A1&amp;docid=hwD4HZvHNlfTjM&amp;imgurl=http://upload.wikimedia.org/wikipedia/commons/thumb/4/4f/Kuckuck_(Cuculus_canorus)_by_Tim_Peukert.jpg/265px-Kuckuck_(Cuculus_canorus)_</a:t>
            </a:r>
            <a:r>
              <a:rPr lang="cs-CZ" sz="1600" dirty="0" smtClean="0"/>
              <a:t>by_Tim_Peukert.jpg&amp;w=265&amp;h=177&amp;ei=wcHLTonaMs6M4gSSvuR0&amp;zoom=1&amp;iact=hc&amp;vpx=193&amp;vpy=167&amp;dur=4117&amp;hovh=141&amp;hovw=212&amp;tx=120&amp;ty=96&amp;sig=108509691898886102911&amp;page=1&amp;tbnh=108&amp;tbnw=161&amp;start=0&amp;ndsp=22&amp;ved=1t:429,r:0,s:0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Fotografie z osobního archivu autora.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218</Words>
  <Application>Microsoft Office PowerPoint</Application>
  <PresentationFormat>On-screen Show (4:3)</PresentationFormat>
  <Paragraphs>23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Motiv systému Office</vt:lpstr>
      <vt:lpstr>Document</vt:lpstr>
      <vt:lpstr>Snímek 1</vt:lpstr>
      <vt:lpstr>Krajina lesů</vt:lpstr>
      <vt:lpstr>Snímek 3</vt:lpstr>
      <vt:lpstr>Snímek 4</vt:lpstr>
      <vt:lpstr>Snímek 5</vt:lpstr>
      <vt:lpstr>Snímek 6</vt:lpstr>
      <vt:lpstr>Použité zdroje: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Krajina lesů</dc:title>
  <dc:creator>07YN</dc:creator>
  <cp:lastModifiedBy>DUM</cp:lastModifiedBy>
  <cp:revision>9</cp:revision>
  <dcterms:created xsi:type="dcterms:W3CDTF">2011-11-23T13:38:52Z</dcterms:created>
  <dcterms:modified xsi:type="dcterms:W3CDTF">2012-03-09T20:07:57Z</dcterms:modified>
</cp:coreProperties>
</file>