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13"/>
  </p:notesMasterIdLst>
  <p:sldIdLst>
    <p:sldId id="256" r:id="rId2"/>
    <p:sldId id="265" r:id="rId3"/>
    <p:sldId id="271" r:id="rId4"/>
    <p:sldId id="269" r:id="rId5"/>
    <p:sldId id="270" r:id="rId6"/>
    <p:sldId id="257" r:id="rId7"/>
    <p:sldId id="259" r:id="rId8"/>
    <p:sldId id="272" r:id="rId9"/>
    <p:sldId id="273" r:id="rId10"/>
    <p:sldId id="274" r:id="rId11"/>
    <p:sldId id="258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36" autoAdjust="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9E2FB-CACF-40BD-8B39-25879FC16C97}" type="datetimeFigureOut">
              <a:rPr lang="cs-CZ" smtClean="0"/>
              <a:pPr/>
              <a:t>21.11.2012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C49AA-26D9-4C9B-94DA-58593F6909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200" b="1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Methylace</a:t>
            </a:r>
            <a:r>
              <a:rPr lang="cs-CZ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je </a:t>
            </a:r>
            <a:r>
              <a:rPr lang="cs-CZ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zavádění </a:t>
            </a:r>
            <a:r>
              <a:rPr lang="cs-CZ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methylu</a:t>
            </a:r>
            <a:r>
              <a:rPr lang="cs-CZ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-CH</a:t>
            </a:r>
            <a:r>
              <a:rPr lang="cs-CZ" sz="1200" b="0" i="0" kern="1200" baseline="-2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</a:t>
            </a:r>
            <a:r>
              <a:rPr lang="cs-CZ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do molekul organické sloučeniny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263C2-E8EB-404D-A935-AB384DC240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58E8-6497-4727-9B08-1D13BD0A96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CD904-55B8-4FD0-AC62-781C31E81A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D262F-D909-4C32-B75B-AE5FE5F23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F22F-5D88-4C3E-8518-C1EEDDDB70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FB57-108E-4BB2-B6A6-77C39974E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D50C6-52E0-4F69-91FB-1851AD9AD3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6E0CA-77CA-4340-95FB-0B1EB0CBCB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C2738D-AAEB-4C92-A7E2-5E396A23F9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571C0-FC8F-49FD-99C8-D45FEC7ED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49029-D6F9-46D4-834F-1C0C4B50D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0C2B2F-95A1-4BF1-AD24-7C6EEB5BDBB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wmf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3040" y="2708920"/>
            <a:ext cx="8640960" cy="1470025"/>
          </a:xfrm>
        </p:spPr>
        <p:txBody>
          <a:bodyPr>
            <a:normAutofit fontScale="90000"/>
          </a:bodyPr>
          <a:lstStyle/>
          <a:p>
            <a:r>
              <a:rPr lang="cs-CZ" sz="8000" dirty="0" err="1" smtClean="0"/>
              <a:t>Intersociální</a:t>
            </a:r>
            <a:r>
              <a:rPr lang="cs-CZ" sz="8000" dirty="0" smtClean="0"/>
              <a:t> </a:t>
            </a:r>
            <a:r>
              <a:rPr lang="cs-CZ" sz="8000" dirty="0" smtClean="0"/>
              <a:t>problémy</a:t>
            </a:r>
            <a:br>
              <a:rPr lang="cs-CZ" sz="8000" dirty="0" smtClean="0"/>
            </a:br>
            <a:r>
              <a:rPr lang="cs-CZ" sz="8000" dirty="0" smtClean="0"/>
              <a:t>„1“</a:t>
            </a:r>
            <a:endParaRPr lang="cs-CZ" sz="6700" b="0" dirty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04088"/>
            <a:ext cx="8363272" cy="1143000"/>
          </a:xfrm>
        </p:spPr>
        <p:txBody>
          <a:bodyPr>
            <a:normAutofit fontScale="90000"/>
          </a:bodyPr>
          <a:lstStyle/>
          <a:p>
            <a:pPr hangingPunct="0"/>
            <a:r>
              <a:rPr lang="cs-CZ" sz="5400" dirty="0" smtClean="0"/>
              <a:t/>
            </a:r>
            <a:br>
              <a:rPr lang="cs-CZ" sz="5400" dirty="0" smtClean="0"/>
            </a:b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5400" dirty="0" smtClean="0"/>
              <a:t>Anotace:</a:t>
            </a:r>
          </a:p>
          <a:p>
            <a:r>
              <a:rPr lang="cs-CZ" dirty="0" smtClean="0"/>
              <a:t>Prezentace slouží k přehledu tématu </a:t>
            </a:r>
            <a:r>
              <a:rPr lang="cs-CZ" dirty="0" err="1" smtClean="0"/>
              <a:t>intersociální</a:t>
            </a:r>
            <a:r>
              <a:rPr lang="cs-CZ" dirty="0" smtClean="0"/>
              <a:t> problémy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Je určena pro výuku ekologie a monitorování životního prostředí v 1. a 2. ročníku střední školy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err="1" smtClean="0"/>
              <a:t>Intersociální</a:t>
            </a:r>
            <a:r>
              <a:rPr lang="cs-CZ" sz="5400" dirty="0" smtClean="0"/>
              <a:t> problémy</a:t>
            </a:r>
            <a:endParaRPr lang="cs-CZ" dirty="0"/>
          </a:p>
        </p:txBody>
      </p:sp>
      <p:pic>
        <p:nvPicPr>
          <p:cNvPr id="1026" name="Picture 2" descr="C:\Users\Hradební\AppData\Local\Microsoft\Windows\Temporary Internet Files\Content.IE5\XXAF0QR7\MC90043311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9975" y="2398998"/>
            <a:ext cx="2711416" cy="1799541"/>
          </a:xfrm>
          <a:prstGeom prst="rect">
            <a:avLst/>
          </a:prstGeom>
          <a:noFill/>
        </p:spPr>
      </p:pic>
      <p:pic>
        <p:nvPicPr>
          <p:cNvPr id="1027" name="Picture 3" descr="C:\Users\Hradební\AppData\Local\Microsoft\Windows\Temporary Internet Files\Content.IE5\65G59JTZ\MC90043322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772816"/>
            <a:ext cx="4209510" cy="3451548"/>
          </a:xfrm>
          <a:prstGeom prst="rect">
            <a:avLst/>
          </a:prstGeom>
          <a:noFill/>
        </p:spPr>
      </p:pic>
      <p:pic>
        <p:nvPicPr>
          <p:cNvPr id="4" name="Picture 4" descr="C:\Program Files (x86)\Microsoft Office\MEDIA\CAGCAT10\j0285360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11550" y="3678238"/>
            <a:ext cx="1474788" cy="1817687"/>
          </a:xfrm>
          <a:prstGeom prst="rect">
            <a:avLst/>
          </a:prstGeom>
          <a:noFill/>
        </p:spPr>
      </p:pic>
      <p:pic>
        <p:nvPicPr>
          <p:cNvPr id="1029" name="Picture 5" descr="C:\Users\Hradební\AppData\Local\Microsoft\Windows\Temporary Internet Files\Content.IE5\XXAF0QR7\MP900390079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4509120"/>
            <a:ext cx="2868438" cy="2046750"/>
          </a:xfrm>
          <a:prstGeom prst="rect">
            <a:avLst/>
          </a:prstGeom>
          <a:noFill/>
        </p:spPr>
      </p:pic>
      <p:pic>
        <p:nvPicPr>
          <p:cNvPr id="1030" name="Picture 6" descr="C:\Users\Hradební\AppData\Local\Microsoft\Windows\Temporary Internet Files\Content.IE5\GALGMYSP\MC90037968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30288" y="4572000"/>
            <a:ext cx="1833562" cy="1830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914400" y="404664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CHUDOBA VE SVĚTĚ</a:t>
            </a:r>
            <a:endParaRPr lang="cs-CZ" sz="5400" baseline="300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dirty="0" smtClean="0"/>
              <a:t>• chudoba = sociální status </a:t>
            </a:r>
          </a:p>
          <a:p>
            <a:pPr>
              <a:buNone/>
            </a:pPr>
            <a:r>
              <a:rPr lang="cs-CZ" sz="3200" dirty="0" smtClean="0"/>
              <a:t>člověka, vyznačující se </a:t>
            </a:r>
          </a:p>
          <a:p>
            <a:pPr>
              <a:buNone/>
            </a:pPr>
            <a:r>
              <a:rPr lang="cs-CZ" sz="3200" dirty="0" smtClean="0"/>
              <a:t>hmotným nedostatkem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• nejméně rozvinuté oblasti světa </a:t>
            </a:r>
          </a:p>
          <a:p>
            <a:pPr>
              <a:buNone/>
            </a:pPr>
            <a:r>
              <a:rPr lang="cs-CZ" sz="3200" dirty="0" smtClean="0"/>
              <a:t>- Afrika, Jižní Asie, Latinská</a:t>
            </a:r>
          </a:p>
          <a:p>
            <a:pPr>
              <a:buNone/>
            </a:pPr>
            <a:r>
              <a:rPr lang="cs-CZ" sz="3200" dirty="0" smtClean="0"/>
              <a:t>Amerika - třetí a čtvrtý svět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>
            <a:normAutofit/>
          </a:bodyPr>
          <a:lstStyle/>
          <a:p>
            <a:endParaRPr lang="cs-CZ" sz="5400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vyčleňování nově industrializovaných států - tzv. tygři (Vietnam, Pákistán, Indonésie, Malajsie, apod.)</a:t>
            </a:r>
          </a:p>
          <a:p>
            <a:endParaRPr lang="cs-CZ" sz="3200" dirty="0" smtClean="0"/>
          </a:p>
          <a:p>
            <a:r>
              <a:rPr lang="cs-CZ" sz="3200" dirty="0" smtClean="0"/>
              <a:t> pod hranicí bídy žije 1/5 světové</a:t>
            </a:r>
          </a:p>
          <a:p>
            <a:pPr>
              <a:buNone/>
            </a:pPr>
            <a:r>
              <a:rPr lang="cs-CZ" sz="3200" dirty="0" smtClean="0"/>
              <a:t>populace </a:t>
            </a:r>
            <a:endParaRPr lang="cs-CZ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052736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cs-CZ" sz="5400" dirty="0" err="1" smtClean="0"/>
              <a:t>Multidimenzionální</a:t>
            </a:r>
            <a:r>
              <a:rPr lang="cs-CZ" sz="5400" dirty="0" smtClean="0"/>
              <a:t> charakter chudoby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2060848"/>
            <a:ext cx="8157592" cy="446449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příjmová chudoba</a:t>
            </a:r>
          </a:p>
          <a:p>
            <a:pPr lvl="1"/>
            <a:r>
              <a:rPr lang="cs-CZ" sz="3000" dirty="0" smtClean="0"/>
              <a:t> relativní a absolutní chudoba</a:t>
            </a:r>
          </a:p>
          <a:p>
            <a:pPr>
              <a:buNone/>
            </a:pPr>
            <a:r>
              <a:rPr lang="cs-CZ" sz="3200" dirty="0" smtClean="0"/>
              <a:t>		 stav extrémní nouze</a:t>
            </a:r>
          </a:p>
          <a:p>
            <a:r>
              <a:rPr lang="cs-CZ" sz="3200" dirty="0" smtClean="0"/>
              <a:t> nedostatek vzdělání a zdravotní péče</a:t>
            </a:r>
          </a:p>
          <a:p>
            <a:r>
              <a:rPr lang="cs-CZ" sz="3200" dirty="0" smtClean="0"/>
              <a:t> zranitelnost</a:t>
            </a:r>
          </a:p>
          <a:p>
            <a:r>
              <a:rPr lang="cs-CZ" sz="3200" dirty="0" smtClean="0"/>
              <a:t> závislost a omezení v rozhodování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620688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Příčiny chudoby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772816"/>
            <a:ext cx="8280722" cy="6885384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politické</a:t>
            </a:r>
          </a:p>
          <a:p>
            <a:pPr>
              <a:buNone/>
            </a:pPr>
            <a:r>
              <a:rPr lang="cs-CZ" sz="3200" dirty="0" smtClean="0"/>
              <a:t>	ozbrojené konflikty, korupce, tolerování autoritářských a diktátorských režimů, nevymahatelnost práva, …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ekonomické</a:t>
            </a:r>
          </a:p>
          <a:p>
            <a:pPr>
              <a:buNone/>
            </a:pPr>
            <a:r>
              <a:rPr lang="cs-CZ" sz="3200" dirty="0" smtClean="0"/>
              <a:t>	ekonomická závislost, infrastruktura, zadluženost, cenová politika, kvalifikace, nezaměstnanost, …</a:t>
            </a:r>
            <a:endParaRPr lang="cs-CZ" sz="32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143000"/>
          </a:xfrm>
        </p:spPr>
        <p:txBody>
          <a:bodyPr>
            <a:normAutofit/>
          </a:bodyPr>
          <a:lstStyle/>
          <a:p>
            <a:endParaRPr lang="cs-CZ" sz="5400" baseline="30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 demografické</a:t>
            </a:r>
          </a:p>
          <a:p>
            <a:pPr>
              <a:buNone/>
            </a:pPr>
            <a:r>
              <a:rPr lang="cs-CZ" sz="3200" dirty="0" smtClean="0"/>
              <a:t>	zalidnění, zdravotní péče, nerovné postavení žen, …</a:t>
            </a:r>
          </a:p>
          <a:p>
            <a:r>
              <a:rPr lang="cs-CZ" sz="3200" dirty="0" smtClean="0"/>
              <a:t> environmentální</a:t>
            </a:r>
          </a:p>
          <a:p>
            <a:pPr>
              <a:buNone/>
            </a:pPr>
            <a:r>
              <a:rPr lang="cs-CZ" sz="3200" dirty="0" smtClean="0"/>
              <a:t>	odlesňování, </a:t>
            </a:r>
            <a:r>
              <a:rPr lang="cs-CZ" sz="3200" dirty="0" err="1" smtClean="0"/>
              <a:t>dezertifikace</a:t>
            </a:r>
            <a:r>
              <a:rPr lang="cs-CZ" sz="3200" dirty="0" smtClean="0"/>
              <a:t>, znečištění vody a ovzduší, …</a:t>
            </a:r>
            <a:endParaRPr lang="cs-CZ" sz="30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/>
          <a:lstStyle/>
          <a:p>
            <a:r>
              <a:rPr lang="cs-CZ" dirty="0" smtClean="0"/>
              <a:t>Důsledky chudoby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bída, hlad, předčasná úmrtí</a:t>
            </a:r>
          </a:p>
          <a:p>
            <a:r>
              <a:rPr lang="cs-CZ" sz="3200" dirty="0" smtClean="0"/>
              <a:t>ztížený přístup ke vzdělání</a:t>
            </a:r>
          </a:p>
          <a:p>
            <a:r>
              <a:rPr lang="cs-CZ" sz="3200" dirty="0" smtClean="0"/>
              <a:t>kriminalita a organizovaný zločin</a:t>
            </a:r>
          </a:p>
          <a:p>
            <a:r>
              <a:rPr lang="cs-CZ" sz="3200" dirty="0" smtClean="0"/>
              <a:t>obchod s lidskými orgány, lidmi, dětskými otroky</a:t>
            </a:r>
          </a:p>
          <a:p>
            <a:r>
              <a:rPr lang="cs-CZ" sz="3200" dirty="0" smtClean="0"/>
              <a:t>migrace z venkova do městských slumů, mezi státy a kontinenty</a:t>
            </a:r>
          </a:p>
          <a:p>
            <a:r>
              <a:rPr lang="cs-CZ" sz="3200" dirty="0" smtClean="0"/>
              <a:t>vyloučení ze společnosti</a:t>
            </a:r>
            <a:endParaRPr lang="cs-CZ" sz="3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Chudoba městská a chudoba venkova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>
            <a:noAutofit/>
          </a:bodyPr>
          <a:lstStyle/>
          <a:p>
            <a:r>
              <a:rPr lang="cs-CZ" sz="3200" dirty="0" smtClean="0"/>
              <a:t>• rozdíl mezi venkovským a městským prostředím</a:t>
            </a:r>
          </a:p>
          <a:p>
            <a:r>
              <a:rPr lang="cs-CZ" sz="3200" dirty="0" smtClean="0"/>
              <a:t>• větší rizikovost a živelnost v podnikání a vzdálenost od standardních finančních institucí</a:t>
            </a:r>
          </a:p>
          <a:p>
            <a:r>
              <a:rPr lang="cs-CZ" sz="3200" dirty="0" smtClean="0"/>
              <a:t>• nižší úroveň spolupráce s rozvojovými zeměmi</a:t>
            </a:r>
          </a:p>
          <a:p>
            <a:r>
              <a:rPr lang="cs-CZ" sz="3200" dirty="0" smtClean="0"/>
              <a:t>• organizace poskytující zahraniční rozvojovou pomoc dávají přednost městům</a:t>
            </a:r>
            <a:endParaRPr lang="cs-CZ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908720"/>
            <a:ext cx="7956550" cy="985837"/>
          </a:xfrm>
        </p:spPr>
        <p:txBody>
          <a:bodyPr/>
          <a:lstStyle/>
          <a:p>
            <a:r>
              <a:rPr lang="cs-CZ" sz="5400" dirty="0"/>
              <a:t>Zdroje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2132856"/>
            <a:ext cx="8229600" cy="6335043"/>
          </a:xfrm>
        </p:spPr>
        <p:txBody>
          <a:bodyPr>
            <a:normAutofit/>
          </a:bodyPr>
          <a:lstStyle/>
          <a:p>
            <a:r>
              <a:rPr lang="cs-CZ" sz="1500" dirty="0" smtClean="0"/>
              <a:t>ŠLÉGR, Jiří a kol. </a:t>
            </a:r>
            <a:r>
              <a:rPr lang="cs-CZ" sz="1500" i="1" dirty="0" smtClean="0"/>
              <a:t>Ekologie a ochrana životního prostředí</a:t>
            </a:r>
            <a:r>
              <a:rPr lang="cs-CZ" sz="1500" dirty="0" smtClean="0"/>
              <a:t>. Praha: Fortuna, 2002, ISBN 80-71688282.</a:t>
            </a:r>
          </a:p>
          <a:p>
            <a:r>
              <a:rPr lang="cs-CZ" sz="1600" dirty="0" smtClean="0"/>
              <a:t>HERBER, Vladimír. Globální problémy lidstva [online]. [cit. 1.11.2012]. Dostupný na WWW: http://herber.kvalitne.cz/Lgs_2012/Globalni%20problemy%20lidstva_herber_lgs_2012.pdf</a:t>
            </a:r>
            <a:r>
              <a:rPr lang="cs-CZ" sz="1500" dirty="0" smtClean="0"/>
              <a:t>Klipart MS PowerPoint</a:t>
            </a:r>
          </a:p>
          <a:p>
            <a:endParaRPr lang="cs-CZ" sz="15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857</TotalTime>
  <Words>208</Words>
  <Application>Microsoft Office PowerPoint</Application>
  <PresentationFormat>Předvádění na obrazovce (4:3)</PresentationFormat>
  <Paragraphs>61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Intersociální problémy „1“</vt:lpstr>
      <vt:lpstr> </vt:lpstr>
      <vt:lpstr>Intersociální problémy</vt:lpstr>
      <vt:lpstr>CHUDOBA VE SVĚTĚ</vt:lpstr>
      <vt:lpstr>Snímek 5</vt:lpstr>
      <vt:lpstr>Multidimenzionální charakter chudoby</vt:lpstr>
      <vt:lpstr>Příčiny chudoby</vt:lpstr>
      <vt:lpstr>Snímek 8</vt:lpstr>
      <vt:lpstr>Důsledky chudoby</vt:lpstr>
      <vt:lpstr>Chudoba městská a chudoba venkova</vt:lpstr>
      <vt:lpstr>Zdroje</vt:lpstr>
    </vt:vector>
  </TitlesOfParts>
  <Company>procha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Zrození života  na Zemi</dc:title>
  <dc:creator>procha</dc:creator>
  <cp:lastModifiedBy>Hradební</cp:lastModifiedBy>
  <cp:revision>120</cp:revision>
  <dcterms:created xsi:type="dcterms:W3CDTF">2012-10-01T16:10:06Z</dcterms:created>
  <dcterms:modified xsi:type="dcterms:W3CDTF">2012-11-21T09:25:41Z</dcterms:modified>
</cp:coreProperties>
</file>