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3"/>
  </p:notesMasterIdLst>
  <p:sldIdLst>
    <p:sldId id="256" r:id="rId2"/>
    <p:sldId id="265" r:id="rId3"/>
    <p:sldId id="271" r:id="rId4"/>
    <p:sldId id="269" r:id="rId5"/>
    <p:sldId id="270" r:id="rId6"/>
    <p:sldId id="257" r:id="rId7"/>
    <p:sldId id="259" r:id="rId8"/>
    <p:sldId id="272" r:id="rId9"/>
    <p:sldId id="273" r:id="rId10"/>
    <p:sldId id="274" r:id="rId11"/>
    <p:sldId id="25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36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9E2FB-CACF-40BD-8B39-25879FC16C97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C49AA-26D9-4C9B-94DA-58593F6909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Methylace</a:t>
            </a:r>
            <a:r>
              <a:rPr lang="cs-CZ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zavádění </a:t>
            </a:r>
            <a:r>
              <a:rPr lang="cs-CZ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methylu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-CH</a:t>
            </a:r>
            <a:r>
              <a:rPr lang="cs-CZ" sz="1200" b="0" i="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do molekul organické sloučeniny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263C2-E8EB-404D-A935-AB384DC240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58E8-6497-4727-9B08-1D13BD0A96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CD904-55B8-4FD0-AC62-781C31E81A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D262F-D909-4C32-B75B-AE5FE5F23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F22F-5D88-4C3E-8518-C1EEDDDB70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FB57-108E-4BB2-B6A6-77C39974E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D50C6-52E0-4F69-91FB-1851AD9AD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6E0CA-77CA-4340-95FB-0B1EB0CBCB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C2738D-AAEB-4C92-A7E2-5E396A23F9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571C0-FC8F-49FD-99C8-D45FEC7ED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49029-D6F9-46D4-834F-1C0C4B50D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C2B2F-95A1-4BF1-AD24-7C6EEB5BDBB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3040" y="2708920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cs-CZ" sz="8000" dirty="0" err="1" smtClean="0"/>
              <a:t>Intersociální</a:t>
            </a:r>
            <a:r>
              <a:rPr lang="cs-CZ" sz="8000" dirty="0" smtClean="0"/>
              <a:t> </a:t>
            </a:r>
            <a:r>
              <a:rPr lang="cs-CZ" sz="8000" dirty="0" smtClean="0"/>
              <a:t>problémy </a:t>
            </a:r>
            <a:br>
              <a:rPr lang="cs-CZ" sz="8000" dirty="0" smtClean="0"/>
            </a:br>
            <a:r>
              <a:rPr lang="cs-CZ" sz="8000" smtClean="0"/>
              <a:t>„2"</a:t>
            </a:r>
            <a:endParaRPr lang="cs-CZ" sz="67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04088"/>
            <a:ext cx="8363272" cy="1143000"/>
          </a:xfrm>
        </p:spPr>
        <p:txBody>
          <a:bodyPr>
            <a:normAutofit fontScale="90000"/>
          </a:bodyPr>
          <a:lstStyle/>
          <a:p>
            <a:pPr hangingPunct="0"/>
            <a:r>
              <a:rPr lang="cs-CZ" sz="5400" dirty="0" smtClean="0"/>
              <a:t/>
            </a:r>
            <a:br>
              <a:rPr lang="cs-CZ" sz="5400" dirty="0" smtClean="0"/>
            </a:b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Anotace:</a:t>
            </a:r>
          </a:p>
          <a:p>
            <a:r>
              <a:rPr lang="cs-CZ" dirty="0" smtClean="0"/>
              <a:t>Prezentace slouží k přehledu tématu </a:t>
            </a:r>
            <a:r>
              <a:rPr lang="cs-CZ" dirty="0" err="1" smtClean="0"/>
              <a:t>intersociální</a:t>
            </a:r>
            <a:r>
              <a:rPr lang="cs-CZ" dirty="0" smtClean="0"/>
              <a:t> problémy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určena pro výuku ekologie a monitorování životního prostředí v 1. a 2. ročníku 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err="1" smtClean="0"/>
              <a:t>Intersociální</a:t>
            </a:r>
            <a:r>
              <a:rPr lang="cs-CZ" sz="5400" dirty="0" smtClean="0"/>
              <a:t> problémy</a:t>
            </a:r>
            <a:endParaRPr lang="cs-CZ" dirty="0"/>
          </a:p>
        </p:txBody>
      </p:sp>
      <p:pic>
        <p:nvPicPr>
          <p:cNvPr id="1026" name="Picture 2" descr="C:\Users\Hradební\AppData\Local\Microsoft\Windows\Temporary Internet Files\Content.IE5\XXAF0QR7\MC90043311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975" y="2398998"/>
            <a:ext cx="2711416" cy="1799541"/>
          </a:xfrm>
          <a:prstGeom prst="rect">
            <a:avLst/>
          </a:prstGeom>
          <a:noFill/>
        </p:spPr>
      </p:pic>
      <p:pic>
        <p:nvPicPr>
          <p:cNvPr id="1027" name="Picture 3" descr="C:\Users\Hradební\AppData\Local\Microsoft\Windows\Temporary Internet Files\Content.IE5\65G59JTZ\MC9004332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72816"/>
            <a:ext cx="4209510" cy="3451548"/>
          </a:xfrm>
          <a:prstGeom prst="rect">
            <a:avLst/>
          </a:prstGeom>
          <a:noFill/>
        </p:spPr>
      </p:pic>
      <p:pic>
        <p:nvPicPr>
          <p:cNvPr id="4" name="Picture 4" descr="C:\Program Files (x86)\Microsoft Office\MEDIA\CAGCAT10\j0285360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1550" y="3678238"/>
            <a:ext cx="1474788" cy="1817687"/>
          </a:xfrm>
          <a:prstGeom prst="rect">
            <a:avLst/>
          </a:prstGeom>
          <a:noFill/>
        </p:spPr>
      </p:pic>
      <p:pic>
        <p:nvPicPr>
          <p:cNvPr id="1029" name="Picture 5" descr="C:\Users\Hradební\AppData\Local\Microsoft\Windows\Temporary Internet Files\Content.IE5\XXAF0QR7\MP90039007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509120"/>
            <a:ext cx="2868438" cy="2046750"/>
          </a:xfrm>
          <a:prstGeom prst="rect">
            <a:avLst/>
          </a:prstGeom>
          <a:noFill/>
        </p:spPr>
      </p:pic>
      <p:pic>
        <p:nvPicPr>
          <p:cNvPr id="1030" name="Picture 6" descr="C:\Users\Hradební\AppData\Local\Microsoft\Windows\Temporary Internet Files\Content.IE5\GALGMYSP\MC90037968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30288" y="4572000"/>
            <a:ext cx="1833562" cy="183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914400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Zadluženost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minulost</a:t>
            </a:r>
            <a:r>
              <a:rPr lang="cs-CZ" sz="3200" dirty="0" smtClean="0"/>
              <a:t>: </a:t>
            </a:r>
            <a:endParaRPr lang="cs-CZ" sz="3200" dirty="0" smtClean="0"/>
          </a:p>
          <a:p>
            <a:pPr lvl="1"/>
            <a:r>
              <a:rPr lang="cs-CZ" sz="3200" dirty="0" smtClean="0"/>
              <a:t>mezinárodní banky půjčovaly rozvojovým </a:t>
            </a:r>
            <a:r>
              <a:rPr lang="cs-CZ" sz="3200" dirty="0" smtClean="0"/>
              <a:t>zemím </a:t>
            </a:r>
            <a:r>
              <a:rPr lang="cs-CZ" sz="3200" dirty="0" smtClean="0"/>
              <a:t>velké sumy </a:t>
            </a:r>
            <a:r>
              <a:rPr lang="cs-CZ" sz="3200" dirty="0" smtClean="0"/>
              <a:t>peněz</a:t>
            </a:r>
          </a:p>
          <a:p>
            <a:r>
              <a:rPr lang="cs-CZ" sz="3200" dirty="0" smtClean="0"/>
              <a:t>současnost:</a:t>
            </a:r>
          </a:p>
          <a:p>
            <a:pPr lvl="1"/>
            <a:r>
              <a:rPr lang="cs-CZ" sz="3200" dirty="0" smtClean="0"/>
              <a:t> neschopnost splácet </a:t>
            </a:r>
            <a:r>
              <a:rPr lang="cs-CZ" sz="3200" dirty="0" smtClean="0"/>
              <a:t>(</a:t>
            </a:r>
            <a:r>
              <a:rPr lang="cs-CZ" sz="3200" dirty="0" smtClean="0"/>
              <a:t>korupce, nehospodárnost vlád rozvojových </a:t>
            </a:r>
            <a:r>
              <a:rPr lang="cs-CZ" sz="3200" dirty="0" smtClean="0"/>
              <a:t>zemí)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400" dirty="0" smtClean="0"/>
              <a:t>Historie dluhových problémů</a:t>
            </a:r>
            <a:br>
              <a:rPr lang="cs-CZ" sz="5400" dirty="0" smtClean="0"/>
            </a:br>
            <a:r>
              <a:rPr lang="cs-CZ" sz="5400" dirty="0" smtClean="0"/>
              <a:t>rozvojových zemí</a:t>
            </a:r>
            <a:endParaRPr lang="cs-CZ" sz="54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prudké zvýšení cen ropy → volné </a:t>
            </a:r>
            <a:r>
              <a:rPr lang="cs-CZ" sz="3200" dirty="0" smtClean="0"/>
              <a:t>finanční prostředky </a:t>
            </a:r>
            <a:r>
              <a:rPr lang="cs-CZ" sz="3200" dirty="0" smtClean="0"/>
              <a:t>→ uložení do bank → volné </a:t>
            </a:r>
            <a:r>
              <a:rPr lang="cs-CZ" sz="3200" dirty="0" smtClean="0"/>
              <a:t>zdroje pro ziskové </a:t>
            </a:r>
            <a:r>
              <a:rPr lang="cs-CZ" sz="3200" dirty="0" smtClean="0"/>
              <a:t>využití (rizikové</a:t>
            </a:r>
            <a:r>
              <a:rPr lang="cs-CZ" sz="3200" dirty="0" smtClean="0"/>
              <a:t>)</a:t>
            </a:r>
          </a:p>
          <a:p>
            <a:pPr>
              <a:buNone/>
            </a:pPr>
            <a:endParaRPr lang="cs-CZ" sz="3200" dirty="0" smtClean="0"/>
          </a:p>
          <a:p>
            <a:r>
              <a:rPr lang="cs-CZ" sz="3200" dirty="0" smtClean="0"/>
              <a:t>dopad </a:t>
            </a:r>
            <a:r>
              <a:rPr lang="cs-CZ" sz="3200" dirty="0" smtClean="0"/>
              <a:t>zahraničního kapitálu na </a:t>
            </a:r>
            <a:r>
              <a:rPr lang="cs-CZ" sz="3200" dirty="0" smtClean="0"/>
              <a:t>rozvoj země (pozitivní </a:t>
            </a:r>
            <a:r>
              <a:rPr lang="cs-CZ" sz="3200" dirty="0" smtClean="0"/>
              <a:t>vs. negativní)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052736"/>
            <a:ext cx="8229600" cy="1008112"/>
          </a:xfrm>
        </p:spPr>
        <p:txBody>
          <a:bodyPr>
            <a:normAutofit/>
          </a:bodyPr>
          <a:lstStyle/>
          <a:p>
            <a:endParaRPr lang="cs-CZ" sz="54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2060848"/>
            <a:ext cx="8157592" cy="4464496"/>
          </a:xfrm>
        </p:spPr>
        <p:txBody>
          <a:bodyPr>
            <a:normAutofit fontScale="92500"/>
          </a:bodyPr>
          <a:lstStyle/>
          <a:p>
            <a:r>
              <a:rPr lang="cs-CZ" sz="3200" dirty="0" smtClean="0"/>
              <a:t>růst zahraničního zadlužení (1983 = 8x 1970)</a:t>
            </a:r>
          </a:p>
          <a:p>
            <a:pPr lvl="1"/>
            <a:r>
              <a:rPr lang="cs-CZ" sz="3000" dirty="0" smtClean="0"/>
              <a:t>specifika </a:t>
            </a:r>
            <a:r>
              <a:rPr lang="cs-CZ" sz="3000" dirty="0" smtClean="0"/>
              <a:t>nejchudších zemí</a:t>
            </a:r>
          </a:p>
          <a:p>
            <a:r>
              <a:rPr lang="cs-CZ" sz="3200" dirty="0" smtClean="0"/>
              <a:t>akutní </a:t>
            </a:r>
            <a:r>
              <a:rPr lang="cs-CZ" sz="3200" dirty="0" smtClean="0"/>
              <a:t>dluhové krize 80. let minulého století</a:t>
            </a:r>
          </a:p>
          <a:p>
            <a:pPr lvl="1"/>
            <a:r>
              <a:rPr lang="cs-CZ" sz="3000" dirty="0" smtClean="0"/>
              <a:t>neschopnost </a:t>
            </a:r>
            <a:r>
              <a:rPr lang="cs-CZ" sz="3000" dirty="0" smtClean="0"/>
              <a:t>zemí splácet své dluhy (Mexiko 1982)</a:t>
            </a:r>
          </a:p>
          <a:p>
            <a:pPr lvl="1"/>
            <a:r>
              <a:rPr lang="cs-CZ" sz="3000" dirty="0" smtClean="0"/>
              <a:t>import </a:t>
            </a:r>
            <a:r>
              <a:rPr lang="cs-CZ" sz="3000" dirty="0" smtClean="0"/>
              <a:t>vs. export → deficity veřejných rozpočtů, </a:t>
            </a:r>
            <a:r>
              <a:rPr lang="cs-CZ" sz="3000" dirty="0" smtClean="0"/>
              <a:t>cena </a:t>
            </a:r>
            <a:r>
              <a:rPr lang="pl-PL" sz="3000" dirty="0" smtClean="0"/>
              <a:t>ropy </a:t>
            </a:r>
            <a:r>
              <a:rPr lang="pl-PL" sz="3000" dirty="0" smtClean="0"/>
              <a:t>→ dopady i na vyspělé ekonomiky</a:t>
            </a:r>
            <a:endParaRPr lang="cs-CZ" sz="3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5400" dirty="0" smtClean="0"/>
              <a:t>Obecné příčiny dluhových potíží</a:t>
            </a:r>
            <a:endParaRPr lang="cs-CZ" sz="540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772816"/>
            <a:ext cx="8280722" cy="68853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/>
              <a:t>faktory vnitřní</a:t>
            </a:r>
          </a:p>
          <a:p>
            <a:pPr lvl="1"/>
            <a:r>
              <a:rPr lang="cs-CZ" sz="3000" dirty="0" smtClean="0"/>
              <a:t>nezodpovědná </a:t>
            </a:r>
            <a:r>
              <a:rPr lang="cs-CZ" sz="3000" dirty="0" smtClean="0"/>
              <a:t>správa veřejných financí</a:t>
            </a:r>
          </a:p>
          <a:p>
            <a:pPr lvl="1"/>
            <a:r>
              <a:rPr lang="cs-CZ" sz="3000" dirty="0" smtClean="0"/>
              <a:t>nesprávně </a:t>
            </a:r>
            <a:r>
              <a:rPr lang="cs-CZ" sz="3000" dirty="0" smtClean="0"/>
              <a:t>nastavená zahraničně-obchodní politika</a:t>
            </a:r>
          </a:p>
          <a:p>
            <a:pPr lvl="1"/>
            <a:r>
              <a:rPr lang="cs-CZ" sz="3000" dirty="0" smtClean="0"/>
              <a:t>nezodpovědný </a:t>
            </a:r>
            <a:r>
              <a:rPr lang="cs-CZ" sz="3000" dirty="0" smtClean="0"/>
              <a:t>dluhový management a jiné </a:t>
            </a:r>
            <a:r>
              <a:rPr lang="cs-CZ" sz="3000" dirty="0" smtClean="0"/>
              <a:t>faktory</a:t>
            </a:r>
            <a:endParaRPr lang="cs-CZ" sz="3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>
            <a:normAutofit/>
          </a:bodyPr>
          <a:lstStyle/>
          <a:p>
            <a:endParaRPr lang="cs-CZ" sz="5400" baseline="30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/>
              <a:t> </a:t>
            </a:r>
            <a:r>
              <a:rPr lang="cs-CZ" sz="3200" dirty="0" smtClean="0"/>
              <a:t>faktory vnější</a:t>
            </a:r>
          </a:p>
          <a:p>
            <a:pPr lvl="1"/>
            <a:r>
              <a:rPr lang="cs-CZ" sz="3000" dirty="0" smtClean="0"/>
              <a:t>vývoj </a:t>
            </a:r>
            <a:r>
              <a:rPr lang="cs-CZ" sz="3000" dirty="0" smtClean="0"/>
              <a:t>světových úrokových sazeb</a:t>
            </a:r>
          </a:p>
          <a:p>
            <a:pPr lvl="1"/>
            <a:r>
              <a:rPr lang="cs-CZ" sz="3000" dirty="0" smtClean="0"/>
              <a:t>vývoj </a:t>
            </a:r>
            <a:r>
              <a:rPr lang="cs-CZ" sz="3000" dirty="0" smtClean="0"/>
              <a:t>měnových kurzů</a:t>
            </a:r>
          </a:p>
          <a:p>
            <a:pPr lvl="1"/>
            <a:r>
              <a:rPr lang="cs-CZ" sz="3000" dirty="0" smtClean="0"/>
              <a:t>vývoj </a:t>
            </a:r>
            <a:r>
              <a:rPr lang="cs-CZ" sz="3000" dirty="0" smtClean="0"/>
              <a:t>směnných relací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cs-CZ" dirty="0" smtClean="0"/>
              <a:t>Dopady vysoké zadluženosti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dluhová krize a platební neschopnost</a:t>
            </a:r>
          </a:p>
          <a:p>
            <a:r>
              <a:rPr lang="cs-CZ" sz="3200" dirty="0" smtClean="0"/>
              <a:t>obavy </a:t>
            </a:r>
            <a:r>
              <a:rPr lang="cs-CZ" sz="3200" dirty="0" smtClean="0"/>
              <a:t>z budoucího vývoje → investiční</a:t>
            </a:r>
          </a:p>
          <a:p>
            <a:pPr lvl="1"/>
            <a:r>
              <a:rPr lang="cs-CZ" sz="3000" dirty="0" smtClean="0"/>
              <a:t>rozhodnutí → nižší hospodářský růst a vyšší</a:t>
            </a:r>
          </a:p>
          <a:p>
            <a:pPr lvl="1"/>
            <a:r>
              <a:rPr lang="cs-CZ" sz="3000" dirty="0" smtClean="0"/>
              <a:t>chudoba → pokles příjmů</a:t>
            </a:r>
          </a:p>
          <a:p>
            <a:r>
              <a:rPr lang="cs-CZ" sz="3200" dirty="0" smtClean="0"/>
              <a:t>kapitálový </a:t>
            </a:r>
            <a:r>
              <a:rPr lang="cs-CZ" sz="3200" dirty="0" smtClean="0"/>
              <a:t>odliv (neochota půjčovat)</a:t>
            </a:r>
            <a:endParaRPr lang="cs-CZ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Autofit/>
          </a:bodyPr>
          <a:lstStyle/>
          <a:p>
            <a:r>
              <a:rPr lang="cs-CZ" sz="3200" dirty="0" smtClean="0"/>
              <a:t>• pokles spotřeby → vzrůst nezaměstnanosti </a:t>
            </a:r>
            <a:r>
              <a:rPr lang="cs-CZ" sz="3200" dirty="0" smtClean="0"/>
              <a:t>→ dopad </a:t>
            </a:r>
            <a:r>
              <a:rPr lang="cs-CZ" sz="3200" dirty="0" smtClean="0"/>
              <a:t>na obyvatelstvo</a:t>
            </a:r>
          </a:p>
          <a:p>
            <a:r>
              <a:rPr lang="cs-CZ" sz="3200" dirty="0" smtClean="0"/>
              <a:t>• </a:t>
            </a:r>
            <a:r>
              <a:rPr lang="cs-CZ" sz="3200" dirty="0" err="1" smtClean="0"/>
              <a:t>odlužovací</a:t>
            </a:r>
            <a:r>
              <a:rPr lang="cs-CZ" sz="3200" dirty="0" smtClean="0"/>
              <a:t> aktivity - Londýnský a </a:t>
            </a:r>
            <a:r>
              <a:rPr lang="cs-CZ" sz="3200" dirty="0" smtClean="0"/>
              <a:t>Pařížský klub</a:t>
            </a:r>
            <a:endParaRPr lang="cs-CZ" sz="3200" dirty="0" smtClean="0"/>
          </a:p>
          <a:p>
            <a:r>
              <a:rPr lang="cs-CZ" sz="3200" dirty="0" smtClean="0"/>
              <a:t>• reakce a změny přístupů SB a IMF (iniciativy</a:t>
            </a:r>
          </a:p>
          <a:p>
            <a:r>
              <a:rPr lang="cs-CZ" sz="3200" dirty="0" smtClean="0"/>
              <a:t>HIPCI, DRF, MDRI)</a:t>
            </a:r>
            <a:endParaRPr lang="cs-CZ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7956550" cy="985837"/>
          </a:xfrm>
        </p:spPr>
        <p:txBody>
          <a:bodyPr/>
          <a:lstStyle/>
          <a:p>
            <a:r>
              <a:rPr lang="cs-CZ" sz="5400" dirty="0"/>
              <a:t>Zdroje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132856"/>
            <a:ext cx="8229600" cy="6335043"/>
          </a:xfrm>
        </p:spPr>
        <p:txBody>
          <a:bodyPr>
            <a:normAutofit/>
          </a:bodyPr>
          <a:lstStyle/>
          <a:p>
            <a:r>
              <a:rPr lang="cs-CZ" sz="1500" dirty="0" smtClean="0"/>
              <a:t>ŠLÉGR, Jiří a kol. </a:t>
            </a:r>
            <a:r>
              <a:rPr lang="cs-CZ" sz="1500" i="1" dirty="0" smtClean="0"/>
              <a:t>Ekologie a ochrana životního prostředí</a:t>
            </a:r>
            <a:r>
              <a:rPr lang="cs-CZ" sz="1500" dirty="0" smtClean="0"/>
              <a:t>. Praha: Fortuna, 2002, ISBN 80-71688282.</a:t>
            </a:r>
          </a:p>
          <a:p>
            <a:r>
              <a:rPr lang="cs-CZ" sz="1600" dirty="0" smtClean="0"/>
              <a:t>HERBER, Vladimír. Globální problémy lidstva [online]. [cit. 1.11.2012]. Dostupný na WWW: http://herber.kvalitne.cz/Lgs_2012/Globalni%20problemy%20lidstva_herber_lgs_2012.pdf</a:t>
            </a:r>
            <a:r>
              <a:rPr lang="cs-CZ" sz="1500" dirty="0" smtClean="0"/>
              <a:t>Klipart MS PowerPoint</a:t>
            </a:r>
          </a:p>
          <a:p>
            <a:endParaRPr lang="cs-CZ" sz="1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867</TotalTime>
  <Words>258</Words>
  <Application>Microsoft Office PowerPoint</Application>
  <PresentationFormat>Předvádění na obrazovce (4:3)</PresentationFormat>
  <Paragraphs>54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Intersociální problémy  „2"</vt:lpstr>
      <vt:lpstr> </vt:lpstr>
      <vt:lpstr>Intersociální problémy</vt:lpstr>
      <vt:lpstr>Zadluženost</vt:lpstr>
      <vt:lpstr>Historie dluhových problémů rozvojových zemí</vt:lpstr>
      <vt:lpstr>Snímek 6</vt:lpstr>
      <vt:lpstr>Obecné příčiny dluhových potíží</vt:lpstr>
      <vt:lpstr>Snímek 8</vt:lpstr>
      <vt:lpstr>Dopady vysoké zadluženosti</vt:lpstr>
      <vt:lpstr>Snímek 10</vt:lpstr>
      <vt:lpstr>Zdroje</vt:lpstr>
    </vt:vector>
  </TitlesOfParts>
  <Company>procha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Zrození života  na Zemi</dc:title>
  <dc:creator>procha</dc:creator>
  <cp:lastModifiedBy>Hradební</cp:lastModifiedBy>
  <cp:revision>121</cp:revision>
  <dcterms:created xsi:type="dcterms:W3CDTF">2012-10-01T16:10:06Z</dcterms:created>
  <dcterms:modified xsi:type="dcterms:W3CDTF">2012-11-21T08:17:22Z</dcterms:modified>
</cp:coreProperties>
</file>